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13008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8:30 - 8:35AM</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44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54140b85fe123d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54140b85fe123d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Google Docs is another tool</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one is YouCanBook.Me ($10/ month)</a:t>
            </a:r>
            <a:endParaRPr/>
          </a:p>
        </p:txBody>
      </p:sp>
      <p:sp>
        <p:nvSpPr>
          <p:cNvPr id="189" name="Google Shape;189;g654140b85fe123d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29097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8:45 - 8:55AM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Priority Inbox:</a:t>
            </a:r>
            <a:endParaRPr/>
          </a:p>
          <a:p>
            <a:pPr marL="0" marR="0" lvl="0" indent="0" algn="l" rtl="0">
              <a:lnSpc>
                <a:spcPct val="100000"/>
              </a:lnSpc>
              <a:spcBef>
                <a:spcPts val="0"/>
              </a:spcBef>
              <a:spcAft>
                <a:spcPts val="0"/>
              </a:spcAft>
              <a:buClr>
                <a:schemeClr val="dk1"/>
              </a:buClr>
              <a:buSzPts val="1200"/>
              <a:buFont typeface="Calibri"/>
              <a:buNone/>
            </a:pPr>
            <a:r>
              <a:rPr lang="en-US"/>
              <a:t>What You See - Unread at the top and a specific label next (i.e., To Do)</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Canned Responses:  Stop re-writing the same email over and over again.  Enable it on Gmail under Settings, then Keyboard Shortcuts.</a:t>
            </a:r>
            <a:endParaRPr/>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5151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89e5948e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489e5948ef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10" name="Google Shape;210;g489e5948ef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30496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89e5948e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489e5948ef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Inbox Clumping</a:t>
            </a:r>
            <a:endParaRPr/>
          </a:p>
        </p:txBody>
      </p:sp>
      <p:sp>
        <p:nvSpPr>
          <p:cNvPr id="220" name="Google Shape;220;g489e5948ef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54835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8aea73a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48aea73a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30" name="Google Shape;230;g48aea73aa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00134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98b6aad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898b6aade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Priority Inbox:</a:t>
            </a:r>
            <a:endParaRPr/>
          </a:p>
          <a:p>
            <a:pPr marL="0" marR="0" lvl="0" indent="0" algn="l" rtl="0">
              <a:lnSpc>
                <a:spcPct val="100000"/>
              </a:lnSpc>
              <a:spcBef>
                <a:spcPts val="0"/>
              </a:spcBef>
              <a:spcAft>
                <a:spcPts val="0"/>
              </a:spcAft>
              <a:buClr>
                <a:schemeClr val="dk1"/>
              </a:buClr>
              <a:buSzPts val="1200"/>
              <a:buFont typeface="Calibri"/>
              <a:buNone/>
            </a:pPr>
            <a:r>
              <a:rPr lang="en-US"/>
              <a:t>What You See - Unread at the top and a specific label next (i.e., To Do)</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Canned Responses:  Stop re-writing the same email over and over again.  Enable it on Gmail under Settings, then Keyboard Shortcuts.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Boomerang:  Delay Send emails, Follow-up on Unresponsive Emails, Pause Inbox, Send a response only if no one else responds, Have an email come back when you’re ready for it </a:t>
            </a:r>
            <a:endParaRPr/>
          </a:p>
        </p:txBody>
      </p:sp>
      <p:sp>
        <p:nvSpPr>
          <p:cNvPr id="240" name="Google Shape;240;g4898b6aade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28103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a34367a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4a34367a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8:45 - 8:55AM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Boomerang:  Delay Send emails, Follow-up on Unresponsive Emails, Pause Inbox, Send a response only if no one else responds, Have an email come back when you’re ready for it </a:t>
            </a:r>
            <a:endParaRPr/>
          </a:p>
        </p:txBody>
      </p:sp>
      <p:sp>
        <p:nvSpPr>
          <p:cNvPr id="251" name="Google Shape;251;g4a34367ab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35716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8:55 - 9:02AM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Some Home Automation/ Peace of Mind While Away From Home:  Wyze Cam, Garadget, Ecobee, Nest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Dash:  Tracks mileage, crash notification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Examples of IFTTT (many recipes are premade and can be found online):</a:t>
            </a:r>
            <a:endParaRPr/>
          </a:p>
          <a:p>
            <a:pPr marL="0" marR="0" lvl="0" indent="0" algn="l" rtl="0">
              <a:lnSpc>
                <a:spcPct val="100000"/>
              </a:lnSpc>
              <a:spcBef>
                <a:spcPts val="0"/>
              </a:spcBef>
              <a:spcAft>
                <a:spcPts val="0"/>
              </a:spcAft>
              <a:buClr>
                <a:schemeClr val="dk1"/>
              </a:buClr>
              <a:buSzPts val="1200"/>
              <a:buFont typeface="Calibri"/>
              <a:buNone/>
            </a:pPr>
            <a:r>
              <a:rPr lang="en-US"/>
              <a:t>If weather app say it’s raining or will rain, send reminder to grab your umbrella</a:t>
            </a:r>
            <a:endParaRPr/>
          </a:p>
          <a:p>
            <a:pPr marL="0" marR="0" lvl="0" indent="0" algn="l" rtl="0">
              <a:lnSpc>
                <a:spcPct val="100000"/>
              </a:lnSpc>
              <a:spcBef>
                <a:spcPts val="0"/>
              </a:spcBef>
              <a:spcAft>
                <a:spcPts val="0"/>
              </a:spcAft>
              <a:buClr>
                <a:schemeClr val="dk1"/>
              </a:buClr>
              <a:buSzPts val="1200"/>
              <a:buFont typeface="Calibri"/>
              <a:buNone/>
            </a:pPr>
            <a:r>
              <a:rPr lang="en-US"/>
              <a:t>If you’re in a meeting, then mute your phone</a:t>
            </a:r>
            <a:endParaRPr/>
          </a:p>
          <a:p>
            <a:pPr marL="0" marR="0" lvl="0" indent="0" algn="l" rtl="0">
              <a:lnSpc>
                <a:spcPct val="100000"/>
              </a:lnSpc>
              <a:spcBef>
                <a:spcPts val="0"/>
              </a:spcBef>
              <a:spcAft>
                <a:spcPts val="0"/>
              </a:spcAft>
              <a:buClr>
                <a:schemeClr val="dk1"/>
              </a:buClr>
              <a:buSzPts val="1200"/>
              <a:buFont typeface="Calibri"/>
              <a:buNone/>
            </a:pPr>
            <a:r>
              <a:rPr lang="en-US"/>
              <a:t>If receipt (Uber, Hotel, Hertz) received, then send to Dropbox</a:t>
            </a:r>
            <a:endParaRPr/>
          </a:p>
          <a:p>
            <a:pPr marL="0" marR="0" lvl="0" indent="0" algn="l" rtl="0">
              <a:lnSpc>
                <a:spcPct val="100000"/>
              </a:lnSpc>
              <a:spcBef>
                <a:spcPts val="0"/>
              </a:spcBef>
              <a:spcAft>
                <a:spcPts val="0"/>
              </a:spcAft>
              <a:buClr>
                <a:schemeClr val="dk1"/>
              </a:buClr>
              <a:buSzPts val="1200"/>
              <a:buFont typeface="Calibri"/>
              <a:buNone/>
            </a:pPr>
            <a:r>
              <a:rPr lang="en-US"/>
              <a:t>If phone is missing, then ask Alexa to call it</a:t>
            </a:r>
            <a:endParaRPr/>
          </a:p>
          <a:p>
            <a:pPr marL="0" marR="0" lvl="0" indent="0" algn="l" rtl="0">
              <a:lnSpc>
                <a:spcPct val="100000"/>
              </a:lnSpc>
              <a:spcBef>
                <a:spcPts val="0"/>
              </a:spcBef>
              <a:spcAft>
                <a:spcPts val="0"/>
              </a:spcAft>
              <a:buClr>
                <a:schemeClr val="dk1"/>
              </a:buClr>
              <a:buSzPts val="1200"/>
              <a:buFont typeface="Calibri"/>
              <a:buNone/>
            </a:pPr>
            <a:r>
              <a:rPr lang="en-US"/>
              <a:t>If Fitbit says I’m awake, start brewing coffee (if you have WeMoCoffeemaker)</a:t>
            </a:r>
            <a:endParaRPr/>
          </a:p>
        </p:txBody>
      </p:sp>
      <p:sp>
        <p:nvSpPr>
          <p:cNvPr id="263" name="Google Shape;2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26598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89e5948ef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489e5948ef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75" name="Google Shape;275;g489e5948ef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5525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a34367ab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4a34367abe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8:55 - 9:02AM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Some Home Automation/ Peace of Mind While Away From Home:  Wyze Cam, Garadget, Ecobee, Nest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Dash:  Tracks mileage, crash notification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Examples of IFTTT (many recipes are premade and can be found online):</a:t>
            </a:r>
            <a:endParaRPr/>
          </a:p>
          <a:p>
            <a:pPr marL="0" marR="0" lvl="0" indent="0" algn="l" rtl="0">
              <a:lnSpc>
                <a:spcPct val="100000"/>
              </a:lnSpc>
              <a:spcBef>
                <a:spcPts val="0"/>
              </a:spcBef>
              <a:spcAft>
                <a:spcPts val="0"/>
              </a:spcAft>
              <a:buClr>
                <a:schemeClr val="dk1"/>
              </a:buClr>
              <a:buSzPts val="1200"/>
              <a:buFont typeface="Calibri"/>
              <a:buNone/>
            </a:pPr>
            <a:r>
              <a:rPr lang="en-US"/>
              <a:t>If weather app say it’s raining or will rain, send reminder to grab your umbrella</a:t>
            </a:r>
            <a:endParaRPr/>
          </a:p>
          <a:p>
            <a:pPr marL="0" marR="0" lvl="0" indent="0" algn="l" rtl="0">
              <a:lnSpc>
                <a:spcPct val="100000"/>
              </a:lnSpc>
              <a:spcBef>
                <a:spcPts val="0"/>
              </a:spcBef>
              <a:spcAft>
                <a:spcPts val="0"/>
              </a:spcAft>
              <a:buClr>
                <a:schemeClr val="dk1"/>
              </a:buClr>
              <a:buSzPts val="1200"/>
              <a:buFont typeface="Calibri"/>
              <a:buNone/>
            </a:pPr>
            <a:r>
              <a:rPr lang="en-US"/>
              <a:t>If you’re in a meeting, then mute your phone</a:t>
            </a:r>
            <a:endParaRPr/>
          </a:p>
          <a:p>
            <a:pPr marL="0" marR="0" lvl="0" indent="0" algn="l" rtl="0">
              <a:lnSpc>
                <a:spcPct val="100000"/>
              </a:lnSpc>
              <a:spcBef>
                <a:spcPts val="0"/>
              </a:spcBef>
              <a:spcAft>
                <a:spcPts val="0"/>
              </a:spcAft>
              <a:buClr>
                <a:schemeClr val="dk1"/>
              </a:buClr>
              <a:buSzPts val="1200"/>
              <a:buFont typeface="Calibri"/>
              <a:buNone/>
            </a:pPr>
            <a:r>
              <a:rPr lang="en-US"/>
              <a:t>If receipt (Uber, Hotel, Hertz) received, then send to Dropbox</a:t>
            </a:r>
            <a:endParaRPr/>
          </a:p>
          <a:p>
            <a:pPr marL="0" marR="0" lvl="0" indent="0" algn="l" rtl="0">
              <a:lnSpc>
                <a:spcPct val="100000"/>
              </a:lnSpc>
              <a:spcBef>
                <a:spcPts val="0"/>
              </a:spcBef>
              <a:spcAft>
                <a:spcPts val="0"/>
              </a:spcAft>
              <a:buClr>
                <a:schemeClr val="dk1"/>
              </a:buClr>
              <a:buSzPts val="1200"/>
              <a:buFont typeface="Calibri"/>
              <a:buNone/>
            </a:pPr>
            <a:r>
              <a:rPr lang="en-US"/>
              <a:t>If phone is missing, then ask Alexa to call it</a:t>
            </a:r>
            <a:endParaRPr/>
          </a:p>
          <a:p>
            <a:pPr marL="0" marR="0" lvl="0" indent="0" algn="l" rtl="0">
              <a:lnSpc>
                <a:spcPct val="100000"/>
              </a:lnSpc>
              <a:spcBef>
                <a:spcPts val="0"/>
              </a:spcBef>
              <a:spcAft>
                <a:spcPts val="0"/>
              </a:spcAft>
              <a:buClr>
                <a:schemeClr val="dk1"/>
              </a:buClr>
              <a:buSzPts val="1200"/>
              <a:buFont typeface="Calibri"/>
              <a:buNone/>
            </a:pPr>
            <a:r>
              <a:rPr lang="en-US"/>
              <a:t>If Fitbit says I’m awake, start brewing coffee (if you have WeMoCoffeemaker)</a:t>
            </a:r>
            <a:endParaRPr/>
          </a:p>
        </p:txBody>
      </p:sp>
      <p:sp>
        <p:nvSpPr>
          <p:cNvPr id="286" name="Google Shape;286;g4a34367abe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60683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Does navigating your Work Outlook calendar and personal calendar and maybe even your kids’ calendars make you cross eyed? Are you an Inbox Zero type but just can’t seem to get there? And how can The Internet Of Things help you get and stay organized? Come to this session to hear about some of the technology and tools admission counselors could consider using to stay on task, both on the job and in life.</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668080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9:02 - 9:09AM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Video Meetings:  Connection speed is key!</a:t>
            </a:r>
            <a:endParaRPr/>
          </a:p>
          <a:p>
            <a:pPr marL="0" marR="0" lvl="0" indent="0" algn="l" rtl="0">
              <a:lnSpc>
                <a:spcPct val="100000"/>
              </a:lnSpc>
              <a:spcBef>
                <a:spcPts val="0"/>
              </a:spcBef>
              <a:spcAft>
                <a:spcPts val="0"/>
              </a:spcAft>
              <a:buClr>
                <a:schemeClr val="dk1"/>
              </a:buClr>
              <a:buSzPts val="1200"/>
              <a:buFont typeface="Calibri"/>
              <a:buNone/>
            </a:pPr>
            <a:r>
              <a:rPr lang="en-US"/>
              <a:t>Limitless Uses:  Virtual Meetings, Drop-in “Office Hours”, Webinar for parents and students, Recording How-To Videos</a:t>
            </a:r>
            <a:endParaRPr/>
          </a:p>
          <a:p>
            <a:pPr marL="0" marR="0" lvl="0" indent="0" algn="l" rtl="0">
              <a:lnSpc>
                <a:spcPct val="100000"/>
              </a:lnSpc>
              <a:spcBef>
                <a:spcPts val="0"/>
              </a:spcBef>
              <a:spcAft>
                <a:spcPts val="0"/>
              </a:spcAft>
              <a:buClr>
                <a:schemeClr val="dk1"/>
              </a:buClr>
              <a:buSzPts val="1200"/>
              <a:buFont typeface="Calibri"/>
              <a:buNone/>
            </a:pPr>
            <a:r>
              <a:rPr lang="en-US"/>
              <a:t>Zoom: if you have more than 2 attendees, zoom will timeout after 40 minutes with the free version</a:t>
            </a:r>
            <a:endParaRPr/>
          </a:p>
          <a:p>
            <a:pPr marL="0" marR="0" lvl="0" indent="0" algn="l" rtl="0">
              <a:lnSpc>
                <a:spcPct val="100000"/>
              </a:lnSpc>
              <a:spcBef>
                <a:spcPts val="0"/>
              </a:spcBef>
              <a:spcAft>
                <a:spcPts val="0"/>
              </a:spcAft>
              <a:buClr>
                <a:schemeClr val="dk1"/>
              </a:buClr>
              <a:buSzPts val="1200"/>
              <a:buFont typeface="Calibri"/>
              <a:buNone/>
            </a:pPr>
            <a:r>
              <a:rPr lang="en-US"/>
              <a:t>Google Hangouts: Free, can have group chats up to 150 people, can have a group call with 10 people</a:t>
            </a:r>
            <a:endParaRPr/>
          </a:p>
          <a:p>
            <a:pPr marL="0" marR="0" lvl="0" indent="0" algn="l" rtl="0">
              <a:lnSpc>
                <a:spcPct val="100000"/>
              </a:lnSpc>
              <a:spcBef>
                <a:spcPts val="0"/>
              </a:spcBef>
              <a:spcAft>
                <a:spcPts val="0"/>
              </a:spcAft>
              <a:buClr>
                <a:schemeClr val="dk1"/>
              </a:buClr>
              <a:buSzPts val="1200"/>
              <a:buFont typeface="Calibri"/>
              <a:buNone/>
            </a:pPr>
            <a:r>
              <a:rPr lang="en-US"/>
              <a:t>WhatsApp: free, send messages using wifi or internet to any smartphone, unlimited number of contacts on group chat</a:t>
            </a:r>
            <a:endParaRPr/>
          </a:p>
          <a:p>
            <a:pPr marL="0" marR="0" lvl="0" indent="0" algn="l" rtl="0">
              <a:lnSpc>
                <a:spcPct val="100000"/>
              </a:lnSpc>
              <a:spcBef>
                <a:spcPts val="0"/>
              </a:spcBef>
              <a:spcAft>
                <a:spcPts val="0"/>
              </a:spcAft>
              <a:buClr>
                <a:schemeClr val="dk1"/>
              </a:buClr>
              <a:buSzPts val="1200"/>
              <a:buFont typeface="Calibri"/>
              <a:buNone/>
            </a:pPr>
            <a:r>
              <a:rPr lang="en-US"/>
              <a:t>FaceTime: free, need apple device, group FaceTime with up to 32 people</a:t>
            </a:r>
            <a:endParaRPr/>
          </a:p>
        </p:txBody>
      </p:sp>
      <p:sp>
        <p:nvSpPr>
          <p:cNvPr id="298" name="Google Shape;2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77447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9:09- 9:14AM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Slack is another commonly used tool.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-Streamlined</a:t>
            </a:r>
            <a:endParaRPr/>
          </a:p>
          <a:p>
            <a:pPr marL="0" marR="0" lvl="0" indent="0" algn="l" rtl="0">
              <a:lnSpc>
                <a:spcPct val="100000"/>
              </a:lnSpc>
              <a:spcBef>
                <a:spcPts val="0"/>
              </a:spcBef>
              <a:spcAft>
                <a:spcPts val="0"/>
              </a:spcAft>
              <a:buClr>
                <a:schemeClr val="dk1"/>
              </a:buClr>
              <a:buSzPts val="1200"/>
              <a:buFont typeface="Calibri"/>
              <a:buNone/>
            </a:pPr>
            <a:r>
              <a:rPr lang="en-US"/>
              <a:t>-Targeted communication and a collaborative workspace all in one</a:t>
            </a:r>
            <a:endParaRPr/>
          </a:p>
          <a:p>
            <a:pPr marL="0" marR="0" lvl="0" indent="0" algn="l" rtl="0">
              <a:lnSpc>
                <a:spcPct val="100000"/>
              </a:lnSpc>
              <a:spcBef>
                <a:spcPts val="0"/>
              </a:spcBef>
              <a:spcAft>
                <a:spcPts val="0"/>
              </a:spcAft>
              <a:buClr>
                <a:schemeClr val="dk1"/>
              </a:buClr>
              <a:buSzPts val="1200"/>
              <a:buFont typeface="Calibri"/>
              <a:buNone/>
            </a:pPr>
            <a:r>
              <a:rPr lang="en-US"/>
              <a:t>-Mobile Functionality</a:t>
            </a:r>
            <a:endParaRPr/>
          </a:p>
        </p:txBody>
      </p:sp>
      <p:sp>
        <p:nvSpPr>
          <p:cNvPr id="310" name="Google Shape;3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479075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84e53d2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484e53d28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9:14 - 9:20AM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Basic fitness device uses:  track steps, send reminders to move your body, heart rate, sleep patterns</a:t>
            </a:r>
            <a:endParaRPr/>
          </a:p>
          <a:p>
            <a:pPr marL="0" marR="0" lvl="0" indent="0" algn="l" rtl="0">
              <a:lnSpc>
                <a:spcPct val="100000"/>
              </a:lnSpc>
              <a:spcBef>
                <a:spcPts val="0"/>
              </a:spcBef>
              <a:spcAft>
                <a:spcPts val="0"/>
              </a:spcAft>
              <a:buClr>
                <a:schemeClr val="dk1"/>
              </a:buClr>
              <a:buSzPts val="1200"/>
              <a:buFont typeface="Calibri"/>
              <a:buNone/>
            </a:pPr>
            <a:r>
              <a:rPr lang="en-US"/>
              <a:t>Community Apps for Fitness, ie.  Stridekick</a:t>
            </a:r>
            <a:endParaRPr/>
          </a:p>
          <a:p>
            <a:pPr marL="0" marR="0" lvl="0" indent="0" algn="l" rtl="0">
              <a:lnSpc>
                <a:spcPct val="100000"/>
              </a:lnSpc>
              <a:spcBef>
                <a:spcPts val="0"/>
              </a:spcBef>
              <a:spcAft>
                <a:spcPts val="0"/>
              </a:spcAft>
              <a:buClr>
                <a:schemeClr val="dk1"/>
              </a:buClr>
              <a:buSzPts val="1200"/>
              <a:buFont typeface="Calibri"/>
              <a:buNone/>
            </a:pPr>
            <a:r>
              <a:rPr lang="en-US"/>
              <a:t>Running:  MapMyRun, Zombies, Run!</a:t>
            </a:r>
            <a:endParaRPr/>
          </a:p>
          <a:p>
            <a:pPr marL="0" marR="0" lvl="0" indent="0" algn="l" rtl="0">
              <a:lnSpc>
                <a:spcPct val="100000"/>
              </a:lnSpc>
              <a:spcBef>
                <a:spcPts val="0"/>
              </a:spcBef>
              <a:spcAft>
                <a:spcPts val="0"/>
              </a:spcAft>
              <a:buClr>
                <a:schemeClr val="dk1"/>
              </a:buClr>
              <a:buSzPts val="1200"/>
              <a:buFont typeface="Calibri"/>
              <a:buNone/>
            </a:pPr>
            <a:r>
              <a:rPr lang="en-US"/>
              <a:t>Popsugar 5-minute Workouts</a:t>
            </a:r>
            <a:endParaRPr/>
          </a:p>
          <a:p>
            <a:pPr marL="0" marR="0" lvl="0" indent="0" algn="l" rtl="0">
              <a:lnSpc>
                <a:spcPct val="100000"/>
              </a:lnSpc>
              <a:spcBef>
                <a:spcPts val="0"/>
              </a:spcBef>
              <a:spcAft>
                <a:spcPts val="0"/>
              </a:spcAft>
              <a:buClr>
                <a:schemeClr val="dk1"/>
              </a:buClr>
              <a:buSzPts val="1200"/>
              <a:buFont typeface="Calibri"/>
              <a:buNone/>
            </a:pPr>
            <a:r>
              <a:rPr lang="en-US"/>
              <a:t>For Nutrition/ Weight, ie.  WW</a:t>
            </a:r>
            <a:endParaRPr/>
          </a:p>
          <a:p>
            <a:pPr marL="0" marR="0" lvl="0" indent="0" algn="l" rtl="0">
              <a:lnSpc>
                <a:spcPct val="100000"/>
              </a:lnSpc>
              <a:spcBef>
                <a:spcPts val="0"/>
              </a:spcBef>
              <a:spcAft>
                <a:spcPts val="0"/>
              </a:spcAft>
              <a:buClr>
                <a:schemeClr val="dk1"/>
              </a:buClr>
              <a:buSzPts val="1200"/>
              <a:buFont typeface="Calibri"/>
              <a:buNone/>
            </a:pPr>
            <a:r>
              <a:rPr lang="en-US"/>
              <a:t>Health Care:  Find out what you have through insurance--access to nurse via phone or chat, email doctor.  Or services like Talkspace, Amwell/ Teladoc</a:t>
            </a:r>
            <a:endParaRPr/>
          </a:p>
          <a:p>
            <a:pPr marL="0" marR="0" lvl="0" indent="0" algn="l" rtl="0">
              <a:lnSpc>
                <a:spcPct val="100000"/>
              </a:lnSpc>
              <a:spcBef>
                <a:spcPts val="0"/>
              </a:spcBef>
              <a:spcAft>
                <a:spcPts val="0"/>
              </a:spcAft>
              <a:buClr>
                <a:schemeClr val="dk1"/>
              </a:buClr>
              <a:buSzPts val="1200"/>
              <a:buFont typeface="Calibri"/>
              <a:buNone/>
            </a:pPr>
            <a:r>
              <a:rPr lang="en-US"/>
              <a:t>Lighting:  Happy Light, Sunrise based alarm clock, Blue light coating for glasses, blue light filter on devices</a:t>
            </a:r>
            <a:endParaRPr/>
          </a:p>
          <a:p>
            <a:pPr marL="0" marR="0" lvl="0" indent="0" algn="l" rtl="0">
              <a:lnSpc>
                <a:spcPct val="100000"/>
              </a:lnSpc>
              <a:spcBef>
                <a:spcPts val="0"/>
              </a:spcBef>
              <a:spcAft>
                <a:spcPts val="0"/>
              </a:spcAft>
              <a:buClr>
                <a:schemeClr val="dk1"/>
              </a:buClr>
              <a:buSzPts val="1200"/>
              <a:buFont typeface="Calibri"/>
              <a:buNone/>
            </a:pPr>
            <a:r>
              <a:rPr lang="en-US"/>
              <a:t>Free Apps:  Calm &amp; Headspace (Meditation), Sworkit</a:t>
            </a:r>
            <a:endParaRPr/>
          </a:p>
          <a:p>
            <a:pPr marL="0" marR="0" lvl="0" indent="0" algn="l" rtl="0">
              <a:lnSpc>
                <a:spcPct val="100000"/>
              </a:lnSpc>
              <a:spcBef>
                <a:spcPts val="0"/>
              </a:spcBef>
              <a:spcAft>
                <a:spcPts val="0"/>
              </a:spcAft>
              <a:buClr>
                <a:schemeClr val="dk1"/>
              </a:buClr>
              <a:buSzPts val="1200"/>
              <a:buFont typeface="Calibri"/>
              <a:buNone/>
            </a:pPr>
            <a:r>
              <a:rPr lang="en-US"/>
              <a:t>Paid Apps:  Pocket Yoga &amp; Yoga Collective, 7 minute workout</a:t>
            </a:r>
            <a:endParaRPr/>
          </a:p>
        </p:txBody>
      </p:sp>
      <p:sp>
        <p:nvSpPr>
          <p:cNvPr id="321" name="Google Shape;321;g484e53d28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22540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89e5948e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489e5948ef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9:12 - 9:20AM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Basic fitness device uses:  track steps, send reminders to move your body, heart rate, sleep patterns</a:t>
            </a:r>
            <a:endParaRPr/>
          </a:p>
          <a:p>
            <a:pPr marL="0" marR="0" lvl="0" indent="0" algn="l" rtl="0">
              <a:lnSpc>
                <a:spcPct val="100000"/>
              </a:lnSpc>
              <a:spcBef>
                <a:spcPts val="0"/>
              </a:spcBef>
              <a:spcAft>
                <a:spcPts val="0"/>
              </a:spcAft>
              <a:buClr>
                <a:schemeClr val="dk1"/>
              </a:buClr>
              <a:buSzPts val="1200"/>
              <a:buFont typeface="Calibri"/>
              <a:buNone/>
            </a:pPr>
            <a:r>
              <a:rPr lang="en-US"/>
              <a:t>Community Apps for Fitness, ie.  Stridekick</a:t>
            </a:r>
            <a:endParaRPr/>
          </a:p>
          <a:p>
            <a:pPr marL="0" marR="0" lvl="0" indent="0" algn="l" rtl="0">
              <a:lnSpc>
                <a:spcPct val="100000"/>
              </a:lnSpc>
              <a:spcBef>
                <a:spcPts val="0"/>
              </a:spcBef>
              <a:spcAft>
                <a:spcPts val="0"/>
              </a:spcAft>
              <a:buClr>
                <a:schemeClr val="dk1"/>
              </a:buClr>
              <a:buSzPts val="1200"/>
              <a:buFont typeface="Calibri"/>
              <a:buNone/>
            </a:pPr>
            <a:r>
              <a:rPr lang="en-US"/>
              <a:t>Running:  MapMyRun, Zombies, Run!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3" name="Google Shape;333;g489e5948ef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53933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a34367ab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4a34367abe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9:14 - 9:20AM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Basic fitness device uses:  track steps, send reminders to move your body, heart rate, sleep patterns</a:t>
            </a:r>
            <a:endParaRPr/>
          </a:p>
          <a:p>
            <a:pPr marL="0" marR="0" lvl="0" indent="0" algn="l" rtl="0">
              <a:lnSpc>
                <a:spcPct val="100000"/>
              </a:lnSpc>
              <a:spcBef>
                <a:spcPts val="0"/>
              </a:spcBef>
              <a:spcAft>
                <a:spcPts val="0"/>
              </a:spcAft>
              <a:buClr>
                <a:schemeClr val="dk1"/>
              </a:buClr>
              <a:buSzPts val="1200"/>
              <a:buFont typeface="Calibri"/>
              <a:buNone/>
            </a:pPr>
            <a:r>
              <a:rPr lang="en-US"/>
              <a:t>Community Apps for Fitness, ie.  Stridekick</a:t>
            </a:r>
            <a:endParaRPr/>
          </a:p>
          <a:p>
            <a:pPr marL="0" marR="0" lvl="0" indent="0" algn="l" rtl="0">
              <a:lnSpc>
                <a:spcPct val="100000"/>
              </a:lnSpc>
              <a:spcBef>
                <a:spcPts val="0"/>
              </a:spcBef>
              <a:spcAft>
                <a:spcPts val="0"/>
              </a:spcAft>
              <a:buClr>
                <a:schemeClr val="dk1"/>
              </a:buClr>
              <a:buSzPts val="1200"/>
              <a:buFont typeface="Calibri"/>
              <a:buNone/>
            </a:pPr>
            <a:r>
              <a:rPr lang="en-US"/>
              <a:t>Running:  MapMyRun, Zombies, Run!</a:t>
            </a:r>
            <a:endParaRPr/>
          </a:p>
          <a:p>
            <a:pPr marL="0" marR="0" lvl="0" indent="0" algn="l" rtl="0">
              <a:lnSpc>
                <a:spcPct val="100000"/>
              </a:lnSpc>
              <a:spcBef>
                <a:spcPts val="0"/>
              </a:spcBef>
              <a:spcAft>
                <a:spcPts val="0"/>
              </a:spcAft>
              <a:buClr>
                <a:schemeClr val="dk1"/>
              </a:buClr>
              <a:buSzPts val="1200"/>
              <a:buFont typeface="Calibri"/>
              <a:buNone/>
            </a:pPr>
            <a:r>
              <a:rPr lang="en-US"/>
              <a:t>Popsugar 5-minute Workouts</a:t>
            </a:r>
            <a:endParaRPr/>
          </a:p>
          <a:p>
            <a:pPr marL="0" marR="0" lvl="0" indent="0" algn="l" rtl="0">
              <a:lnSpc>
                <a:spcPct val="100000"/>
              </a:lnSpc>
              <a:spcBef>
                <a:spcPts val="0"/>
              </a:spcBef>
              <a:spcAft>
                <a:spcPts val="0"/>
              </a:spcAft>
              <a:buClr>
                <a:schemeClr val="dk1"/>
              </a:buClr>
              <a:buSzPts val="1200"/>
              <a:buFont typeface="Calibri"/>
              <a:buNone/>
            </a:pPr>
            <a:r>
              <a:rPr lang="en-US"/>
              <a:t>For Nutrition/ Weight, ie.  WW</a:t>
            </a:r>
            <a:endParaRPr/>
          </a:p>
          <a:p>
            <a:pPr marL="0" marR="0" lvl="0" indent="0" algn="l" rtl="0">
              <a:lnSpc>
                <a:spcPct val="100000"/>
              </a:lnSpc>
              <a:spcBef>
                <a:spcPts val="0"/>
              </a:spcBef>
              <a:spcAft>
                <a:spcPts val="0"/>
              </a:spcAft>
              <a:buClr>
                <a:schemeClr val="dk1"/>
              </a:buClr>
              <a:buSzPts val="1200"/>
              <a:buFont typeface="Calibri"/>
              <a:buNone/>
            </a:pPr>
            <a:r>
              <a:rPr lang="en-US"/>
              <a:t>Health Care:  Find out what you have through insurance--access to nurse via phone or chat, email doctor.  Or services like Talkspace, Amwell/ Teladoc</a:t>
            </a:r>
            <a:endParaRPr/>
          </a:p>
          <a:p>
            <a:pPr marL="0" marR="0" lvl="0" indent="0" algn="l" rtl="0">
              <a:lnSpc>
                <a:spcPct val="100000"/>
              </a:lnSpc>
              <a:spcBef>
                <a:spcPts val="0"/>
              </a:spcBef>
              <a:spcAft>
                <a:spcPts val="0"/>
              </a:spcAft>
              <a:buClr>
                <a:schemeClr val="dk1"/>
              </a:buClr>
              <a:buSzPts val="1200"/>
              <a:buFont typeface="Calibri"/>
              <a:buNone/>
            </a:pPr>
            <a:r>
              <a:rPr lang="en-US"/>
              <a:t>Lighting:  Happy Light, Sunrise based alarm clock, Blue light coating for glasses, blue light filter on devices</a:t>
            </a:r>
            <a:endParaRPr/>
          </a:p>
          <a:p>
            <a:pPr marL="0" marR="0" lvl="0" indent="0" algn="l" rtl="0">
              <a:lnSpc>
                <a:spcPct val="100000"/>
              </a:lnSpc>
              <a:spcBef>
                <a:spcPts val="0"/>
              </a:spcBef>
              <a:spcAft>
                <a:spcPts val="0"/>
              </a:spcAft>
              <a:buClr>
                <a:schemeClr val="dk1"/>
              </a:buClr>
              <a:buSzPts val="1200"/>
              <a:buFont typeface="Calibri"/>
              <a:buNone/>
            </a:pPr>
            <a:r>
              <a:rPr lang="en-US"/>
              <a:t>Free Apps:  Calm &amp; Headspace (Meditation), Sworkit</a:t>
            </a:r>
            <a:endParaRPr/>
          </a:p>
          <a:p>
            <a:pPr marL="0" marR="0" lvl="0" indent="0" algn="l" rtl="0">
              <a:lnSpc>
                <a:spcPct val="100000"/>
              </a:lnSpc>
              <a:spcBef>
                <a:spcPts val="0"/>
              </a:spcBef>
              <a:spcAft>
                <a:spcPts val="0"/>
              </a:spcAft>
              <a:buClr>
                <a:schemeClr val="dk1"/>
              </a:buClr>
              <a:buSzPts val="1200"/>
              <a:buFont typeface="Calibri"/>
              <a:buNone/>
            </a:pPr>
            <a:r>
              <a:rPr lang="en-US"/>
              <a:t>Paid Apps:  Pocket Yoga &amp; Yoga Collective, 7 minute workout</a:t>
            </a:r>
            <a:endParaRPr/>
          </a:p>
        </p:txBody>
      </p:sp>
      <p:sp>
        <p:nvSpPr>
          <p:cNvPr id="345" name="Google Shape;345;g4a34367abe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439292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9:20 - 9:30AM</a:t>
            </a:r>
            <a:endParaRPr/>
          </a:p>
          <a:p>
            <a:pPr marL="0" lvl="0" indent="0" algn="l" rtl="0">
              <a:spcBef>
                <a:spcPts val="0"/>
              </a:spcBef>
              <a:spcAft>
                <a:spcPts val="0"/>
              </a:spcAft>
              <a:buNone/>
            </a:pPr>
            <a:endParaRPr/>
          </a:p>
          <a:p>
            <a:pPr marL="0" lvl="0" indent="0" algn="l" rtl="0">
              <a:spcBef>
                <a:spcPts val="0"/>
              </a:spcBef>
              <a:spcAft>
                <a:spcPts val="0"/>
              </a:spcAft>
              <a:buNone/>
            </a:pPr>
            <a:r>
              <a:rPr lang="en-US"/>
              <a:t>Leave 10 minutes for questions/ discussion</a:t>
            </a:r>
            <a:endParaRPr/>
          </a:p>
        </p:txBody>
      </p:sp>
      <p:sp>
        <p:nvSpPr>
          <p:cNvPr id="357" name="Google Shape;3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77949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5-7 Minutes for each topic/ slide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8:35 - 8:45AM</a:t>
            </a: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83216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89e5948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89e5948e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Technologically Mixed Family:  Android &amp; Apple devices</a:t>
            </a:r>
            <a:endParaRPr/>
          </a:p>
        </p:txBody>
      </p:sp>
      <p:sp>
        <p:nvSpPr>
          <p:cNvPr id="123" name="Google Shape;123;g489e5948e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88872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89e5948e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89e5948e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489e5948e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96811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54140b85fe123d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54140b85fe123d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654140b85fe123d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79859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898b6aad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898b6aad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5-7 Minutes for each topic/ slide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Paper Based:  How to be a Straight A student, Cal Newport</a:t>
            </a:r>
            <a:endParaRPr/>
          </a:p>
        </p:txBody>
      </p:sp>
      <p:sp>
        <p:nvSpPr>
          <p:cNvPr id="156" name="Google Shape;156;g4898b6aad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84546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8ad54432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48ad54432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5-7 Minutes for each topic/ slide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Paper Based:  How to be a Straight A student, Cal Newport</a:t>
            </a:r>
            <a:endParaRPr/>
          </a:p>
        </p:txBody>
      </p:sp>
      <p:sp>
        <p:nvSpPr>
          <p:cNvPr id="168" name="Google Shape;168;g48ad54432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82411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54140b85fe123d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54140b85fe123d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54140b85fe123d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84403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tinyurl.com/y2rruhuc" TargetMode="External"/><Relationship Id="rId5" Type="http://schemas.openxmlformats.org/officeDocument/2006/relationships/hyperlink" Target="mailto:vea@uccs.ed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89" name="Google Shape;89;p13"/>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90" name="Google Shape;90;p13"/>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txBox="1"/>
          <p:nvPr/>
        </p:nvSpPr>
        <p:spPr>
          <a:xfrm>
            <a:off x="6395525" y="170725"/>
            <a:ext cx="5796300"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003399"/>
                </a:solidFill>
                <a:latin typeface="Calibri"/>
                <a:ea typeface="Calibri"/>
                <a:cs typeface="Calibri"/>
                <a:sym typeface="Calibri"/>
              </a:rPr>
              <a:t>Share, Learn &amp; Connect</a:t>
            </a:r>
            <a:r>
              <a:rPr lang="en-US" sz="2200" b="0" i="0" u="none" strike="noStrike" cap="none">
                <a:solidFill>
                  <a:srgbClr val="003399"/>
                </a:solidFill>
                <a:latin typeface="Calibri"/>
                <a:ea typeface="Calibri"/>
                <a:cs typeface="Calibri"/>
                <a:sym typeface="Calibri"/>
              </a:rPr>
              <a:t>:  </a:t>
            </a:r>
            <a:r>
              <a:rPr lang="en-US" sz="2200">
                <a:solidFill>
                  <a:srgbClr val="003399"/>
                </a:solidFill>
                <a:latin typeface="Calibri"/>
                <a:ea typeface="Calibri"/>
                <a:cs typeface="Calibri"/>
                <a:sym typeface="Calibri"/>
              </a:rPr>
              <a:t>University of the Pacific</a:t>
            </a:r>
            <a:endParaRPr/>
          </a:p>
          <a:p>
            <a:pPr marL="0" marR="0" lvl="0" indent="0" algn="l" rtl="0">
              <a:spcBef>
                <a:spcPts val="0"/>
              </a:spcBef>
              <a:spcAft>
                <a:spcPts val="0"/>
              </a:spcAft>
              <a:buNone/>
            </a:pPr>
            <a:r>
              <a:rPr lang="en-US" sz="2200">
                <a:solidFill>
                  <a:srgbClr val="003399"/>
                </a:solidFill>
                <a:latin typeface="Calibri"/>
                <a:ea typeface="Calibri"/>
                <a:cs typeface="Calibri"/>
                <a:sym typeface="Calibri"/>
              </a:rPr>
              <a:t>March 14, 2019</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92" name="Google Shape;92;p13"/>
          <p:cNvSpPr/>
          <p:nvPr/>
        </p:nvSpPr>
        <p:spPr>
          <a:xfrm>
            <a:off x="0" y="1066726"/>
            <a:ext cx="12192000" cy="47778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txBox="1"/>
          <p:nvPr/>
        </p:nvSpPr>
        <p:spPr>
          <a:xfrm>
            <a:off x="1787400" y="2051025"/>
            <a:ext cx="86172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94" name="Google Shape;94;p13"/>
          <p:cNvSpPr txBox="1"/>
          <p:nvPr/>
        </p:nvSpPr>
        <p:spPr>
          <a:xfrm>
            <a:off x="4139603" y="3270807"/>
            <a:ext cx="3754200" cy="10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rgbClr val="003399"/>
                </a:solidFill>
                <a:latin typeface="Calibri"/>
                <a:ea typeface="Calibri"/>
                <a:cs typeface="Calibri"/>
                <a:sym typeface="Calibri"/>
              </a:rPr>
              <a:t>Vanessa Ea</a:t>
            </a:r>
            <a:endParaRPr/>
          </a:p>
          <a:p>
            <a:pPr marL="0" marR="0" lvl="0" indent="0" algn="ctr" rtl="0">
              <a:spcBef>
                <a:spcPts val="0"/>
              </a:spcBef>
              <a:spcAft>
                <a:spcPts val="0"/>
              </a:spcAft>
              <a:buNone/>
            </a:pPr>
            <a:r>
              <a:rPr lang="en-US" sz="2100">
                <a:solidFill>
                  <a:srgbClr val="003399"/>
                </a:solidFill>
                <a:latin typeface="Calibri"/>
                <a:ea typeface="Calibri"/>
                <a:cs typeface="Calibri"/>
                <a:sym typeface="Calibri"/>
              </a:rPr>
              <a:t>Associate Director of Admissions</a:t>
            </a:r>
            <a:endParaRPr/>
          </a:p>
          <a:p>
            <a:pPr marL="0" marR="0" lvl="0" indent="0" algn="ctr" rtl="0">
              <a:spcBef>
                <a:spcPts val="0"/>
              </a:spcBef>
              <a:spcAft>
                <a:spcPts val="0"/>
              </a:spcAft>
              <a:buNone/>
            </a:pPr>
            <a:r>
              <a:rPr lang="en-US" sz="2100">
                <a:solidFill>
                  <a:srgbClr val="003399"/>
                </a:solidFill>
                <a:latin typeface="Calibri"/>
                <a:ea typeface="Calibri"/>
                <a:cs typeface="Calibri"/>
                <a:sym typeface="Calibri"/>
              </a:rPr>
              <a:t>vea@uccs.edu</a:t>
            </a:r>
            <a:endParaRPr/>
          </a:p>
        </p:txBody>
      </p:sp>
      <p:pic>
        <p:nvPicPr>
          <p:cNvPr id="95" name="Google Shape;95;p13"/>
          <p:cNvPicPr preferRelativeResize="0"/>
          <p:nvPr/>
        </p:nvPicPr>
        <p:blipFill>
          <a:blip r:embed="rId5">
            <a:alphaModFix/>
          </a:blip>
          <a:stretch>
            <a:fillRect/>
          </a:stretch>
        </p:blipFill>
        <p:spPr>
          <a:xfrm>
            <a:off x="179975" y="-10"/>
            <a:ext cx="1747050" cy="9608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2"/>
          <p:cNvPicPr preferRelativeResize="0"/>
          <p:nvPr/>
        </p:nvPicPr>
        <p:blipFill rotWithShape="1">
          <a:blip r:embed="rId3">
            <a:alphaModFix/>
          </a:blip>
          <a:srcRect/>
          <a:stretch/>
        </p:blipFill>
        <p:spPr>
          <a:xfrm>
            <a:off x="179980" y="6115335"/>
            <a:ext cx="4191297" cy="580972"/>
          </a:xfrm>
          <a:prstGeom prst="rect">
            <a:avLst/>
          </a:prstGeom>
          <a:noFill/>
          <a:ln>
            <a:noFill/>
          </a:ln>
        </p:spPr>
      </p:pic>
      <p:pic>
        <p:nvPicPr>
          <p:cNvPr id="192" name="Google Shape;192;p22"/>
          <p:cNvPicPr preferRelativeResize="0"/>
          <p:nvPr/>
        </p:nvPicPr>
        <p:blipFill rotWithShape="1">
          <a:blip r:embed="rId4">
            <a:alphaModFix/>
          </a:blip>
          <a:srcRect/>
          <a:stretch/>
        </p:blipFill>
        <p:spPr>
          <a:xfrm>
            <a:off x="8408020" y="6010729"/>
            <a:ext cx="3570713" cy="685577"/>
          </a:xfrm>
          <a:prstGeom prst="rect">
            <a:avLst/>
          </a:prstGeom>
          <a:noFill/>
          <a:ln>
            <a:noFill/>
          </a:ln>
        </p:spPr>
      </p:pic>
      <p:sp>
        <p:nvSpPr>
          <p:cNvPr id="193" name="Google Shape;193;p22"/>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4500">
                <a:solidFill>
                  <a:srgbClr val="003399"/>
                </a:solidFill>
                <a:latin typeface="Calibri"/>
                <a:ea typeface="Calibri"/>
                <a:cs typeface="Calibri"/>
                <a:sym typeface="Calibri"/>
              </a:rPr>
              <a:t>Event Management </a:t>
            </a:r>
            <a:endParaRPr sz="4500">
              <a:solidFill>
                <a:srgbClr val="00339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4000">
                <a:solidFill>
                  <a:srgbClr val="003399"/>
                </a:solidFill>
                <a:latin typeface="Calibri"/>
                <a:ea typeface="Calibri"/>
                <a:cs typeface="Calibri"/>
                <a:sym typeface="Calibri"/>
              </a:rPr>
              <a:t>SignUpGenius</a:t>
            </a:r>
            <a:endParaRPr sz="4000">
              <a:solidFill>
                <a:srgbClr val="003399"/>
              </a:solidFill>
              <a:latin typeface="Calibri"/>
              <a:ea typeface="Calibri"/>
              <a:cs typeface="Calibri"/>
              <a:sym typeface="Calibri"/>
            </a:endParaRPr>
          </a:p>
          <a:p>
            <a:pPr marL="0" lvl="0" indent="0" algn="ctr" rtl="0">
              <a:spcBef>
                <a:spcPts val="0"/>
              </a:spcBef>
              <a:spcAft>
                <a:spcPts val="0"/>
              </a:spcAft>
              <a:buNone/>
            </a:pPr>
            <a:endParaRPr sz="4500">
              <a:solidFill>
                <a:srgbClr val="003399"/>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22"/>
          <p:cNvPicPr preferRelativeResize="0"/>
          <p:nvPr/>
        </p:nvPicPr>
        <p:blipFill>
          <a:blip r:embed="rId5">
            <a:alphaModFix/>
          </a:blip>
          <a:stretch>
            <a:fillRect/>
          </a:stretch>
        </p:blipFill>
        <p:spPr>
          <a:xfrm>
            <a:off x="4918150" y="102625"/>
            <a:ext cx="7060575" cy="5741974"/>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3"/>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201" name="Google Shape;201;p23"/>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202" name="Google Shape;202;p23"/>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3"/>
          <p:cNvSpPr/>
          <p:nvPr/>
        </p:nvSpPr>
        <p:spPr>
          <a:xfrm>
            <a:off x="0" y="93147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3"/>
          <p:cNvSpPr txBox="1"/>
          <p:nvPr/>
        </p:nvSpPr>
        <p:spPr>
          <a:xfrm>
            <a:off x="1707300" y="69575"/>
            <a:ext cx="86007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205" name="Google Shape;205;p23"/>
          <p:cNvSpPr txBox="1"/>
          <p:nvPr/>
        </p:nvSpPr>
        <p:spPr>
          <a:xfrm>
            <a:off x="4773638" y="1058793"/>
            <a:ext cx="1470274"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Email</a:t>
            </a:r>
            <a:endParaRPr sz="4500">
              <a:solidFill>
                <a:schemeClr val="dk1"/>
              </a:solidFill>
              <a:latin typeface="Calibri"/>
              <a:ea typeface="Calibri"/>
              <a:cs typeface="Calibri"/>
              <a:sym typeface="Calibri"/>
            </a:endParaRPr>
          </a:p>
        </p:txBody>
      </p:sp>
      <p:sp>
        <p:nvSpPr>
          <p:cNvPr id="206" name="Google Shape;206;p23"/>
          <p:cNvSpPr txBox="1"/>
          <p:nvPr/>
        </p:nvSpPr>
        <p:spPr>
          <a:xfrm>
            <a:off x="2381775" y="1859100"/>
            <a:ext cx="8098800" cy="3765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Priority Inbox</a:t>
            </a:r>
            <a:endParaRPr/>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Automated Email</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Canned Responses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Different Signatures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Quick Parts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Boomerang</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Managing more than one email account:  Shift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13" name="Google Shape;213;p24"/>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14" name="Google Shape;214;p24"/>
          <p:cNvSpPr/>
          <p:nvPr/>
        </p:nvSpPr>
        <p:spPr>
          <a:xfrm>
            <a:off x="0" y="0"/>
            <a:ext cx="12192000" cy="5709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5" name="Google Shape;215;p24"/>
          <p:cNvPicPr preferRelativeResize="0"/>
          <p:nvPr/>
        </p:nvPicPr>
        <p:blipFill>
          <a:blip r:embed="rId5">
            <a:alphaModFix/>
          </a:blip>
          <a:stretch>
            <a:fillRect/>
          </a:stretch>
        </p:blipFill>
        <p:spPr>
          <a:xfrm>
            <a:off x="1144477" y="108552"/>
            <a:ext cx="9903050" cy="5492175"/>
          </a:xfrm>
          <a:prstGeom prst="rect">
            <a:avLst/>
          </a:prstGeom>
          <a:noFill/>
          <a:ln>
            <a:noFill/>
          </a:ln>
        </p:spPr>
      </p:pic>
      <p:sp>
        <p:nvSpPr>
          <p:cNvPr id="216" name="Google Shape;216;p24"/>
          <p:cNvSpPr txBox="1"/>
          <p:nvPr/>
        </p:nvSpPr>
        <p:spPr>
          <a:xfrm>
            <a:off x="7759775" y="2065525"/>
            <a:ext cx="30378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Inbox Zero?</a:t>
            </a:r>
            <a:endParaRPr sz="4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5"/>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23" name="Google Shape;223;p25"/>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24" name="Google Shape;224;p25"/>
          <p:cNvSpPr/>
          <p:nvPr/>
        </p:nvSpPr>
        <p:spPr>
          <a:xfrm>
            <a:off x="0" y="0"/>
            <a:ext cx="12192000" cy="5709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p25"/>
          <p:cNvPicPr preferRelativeResize="0"/>
          <p:nvPr/>
        </p:nvPicPr>
        <p:blipFill>
          <a:blip r:embed="rId5">
            <a:alphaModFix/>
          </a:blip>
          <a:stretch>
            <a:fillRect/>
          </a:stretch>
        </p:blipFill>
        <p:spPr>
          <a:xfrm>
            <a:off x="114950" y="97275"/>
            <a:ext cx="3111401" cy="5534151"/>
          </a:xfrm>
          <a:prstGeom prst="rect">
            <a:avLst/>
          </a:prstGeom>
          <a:noFill/>
          <a:ln>
            <a:noFill/>
          </a:ln>
        </p:spPr>
      </p:pic>
      <p:pic>
        <p:nvPicPr>
          <p:cNvPr id="226" name="Google Shape;226;p25"/>
          <p:cNvPicPr preferRelativeResize="0"/>
          <p:nvPr/>
        </p:nvPicPr>
        <p:blipFill>
          <a:blip r:embed="rId6">
            <a:alphaModFix/>
          </a:blip>
          <a:stretch>
            <a:fillRect/>
          </a:stretch>
        </p:blipFill>
        <p:spPr>
          <a:xfrm>
            <a:off x="3037150" y="1378100"/>
            <a:ext cx="8941575" cy="3534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33" name="Google Shape;233;p26"/>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34" name="Google Shape;234;p26"/>
          <p:cNvSpPr/>
          <p:nvPr/>
        </p:nvSpPr>
        <p:spPr>
          <a:xfrm>
            <a:off x="0" y="0"/>
            <a:ext cx="12192000" cy="5709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500">
                <a:solidFill>
                  <a:srgbClr val="003399"/>
                </a:solidFill>
                <a:latin typeface="Calibri"/>
                <a:ea typeface="Calibri"/>
                <a:cs typeface="Calibri"/>
                <a:sym typeface="Calibri"/>
              </a:rPr>
              <a:t>Quick Parts</a:t>
            </a:r>
            <a:endParaRPr sz="45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26"/>
          <p:cNvPicPr preferRelativeResize="0"/>
          <p:nvPr/>
        </p:nvPicPr>
        <p:blipFill>
          <a:blip r:embed="rId5">
            <a:alphaModFix/>
          </a:blip>
          <a:stretch>
            <a:fillRect/>
          </a:stretch>
        </p:blipFill>
        <p:spPr>
          <a:xfrm>
            <a:off x="923350" y="1094550"/>
            <a:ext cx="10345300" cy="4395675"/>
          </a:xfrm>
          <a:prstGeom prst="rect">
            <a:avLst/>
          </a:prstGeom>
          <a:noFill/>
          <a:ln w="12700" cap="flat" cmpd="sng">
            <a:solidFill>
              <a:schemeClr val="lt1"/>
            </a:solidFill>
            <a:prstDash val="solid"/>
            <a:miter lim="8000"/>
            <a:headEnd type="none" w="sm" len="sm"/>
            <a:tailEnd type="none" w="sm" len="sm"/>
          </a:ln>
        </p:spPr>
      </p:pic>
      <p:sp>
        <p:nvSpPr>
          <p:cNvPr id="236" name="Google Shape;236;p26"/>
          <p:cNvSpPr txBox="1"/>
          <p:nvPr/>
        </p:nvSpPr>
        <p:spPr>
          <a:xfrm>
            <a:off x="3239850" y="0"/>
            <a:ext cx="5712300" cy="7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a:solidFill>
                  <a:srgbClr val="003399"/>
                </a:solidFill>
                <a:latin typeface="Calibri"/>
                <a:ea typeface="Calibri"/>
                <a:cs typeface="Calibri"/>
                <a:sym typeface="Calibri"/>
              </a:rPr>
              <a:t>Different Signatures</a:t>
            </a:r>
            <a:endParaRPr sz="45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7"/>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43" name="Google Shape;243;p27"/>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44" name="Google Shape;244;p27"/>
          <p:cNvSpPr/>
          <p:nvPr/>
        </p:nvSpPr>
        <p:spPr>
          <a:xfrm>
            <a:off x="0" y="0"/>
            <a:ext cx="12192000" cy="5709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27"/>
          <p:cNvSpPr txBox="1"/>
          <p:nvPr/>
        </p:nvSpPr>
        <p:spPr>
          <a:xfrm>
            <a:off x="4371264" y="79375"/>
            <a:ext cx="3170100" cy="7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a:solidFill>
                  <a:srgbClr val="003399"/>
                </a:solidFill>
                <a:latin typeface="Calibri"/>
                <a:ea typeface="Calibri"/>
                <a:cs typeface="Calibri"/>
                <a:sym typeface="Calibri"/>
              </a:rPr>
              <a:t>Quick Parts</a:t>
            </a:r>
            <a:endParaRPr sz="4500">
              <a:solidFill>
                <a:schemeClr val="dk1"/>
              </a:solidFill>
              <a:latin typeface="Calibri"/>
              <a:ea typeface="Calibri"/>
              <a:cs typeface="Calibri"/>
              <a:sym typeface="Calibri"/>
            </a:endParaRPr>
          </a:p>
        </p:txBody>
      </p:sp>
      <p:pic>
        <p:nvPicPr>
          <p:cNvPr id="246" name="Google Shape;246;p27"/>
          <p:cNvPicPr preferRelativeResize="0"/>
          <p:nvPr/>
        </p:nvPicPr>
        <p:blipFill>
          <a:blip r:embed="rId5">
            <a:alphaModFix/>
          </a:blip>
          <a:stretch>
            <a:fillRect/>
          </a:stretch>
        </p:blipFill>
        <p:spPr>
          <a:xfrm>
            <a:off x="4919001" y="1092550"/>
            <a:ext cx="6629290" cy="3918775"/>
          </a:xfrm>
          <a:prstGeom prst="rect">
            <a:avLst/>
          </a:prstGeom>
          <a:noFill/>
          <a:ln>
            <a:noFill/>
          </a:ln>
        </p:spPr>
      </p:pic>
      <p:sp>
        <p:nvSpPr>
          <p:cNvPr id="247" name="Google Shape;247;p27"/>
          <p:cNvSpPr txBox="1"/>
          <p:nvPr/>
        </p:nvSpPr>
        <p:spPr>
          <a:xfrm>
            <a:off x="400400" y="971700"/>
            <a:ext cx="4518600" cy="3765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Useful for information that is regularly given</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appointment confirmations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general responses to specific inquiries</a:t>
            </a:r>
            <a:endParaRPr sz="3000">
              <a:solidFill>
                <a:srgbClr val="003399"/>
              </a:solidFill>
              <a:latin typeface="Calibri"/>
              <a:ea typeface="Calibri"/>
              <a:cs typeface="Calibri"/>
              <a:sym typeface="Calibri"/>
            </a:endParaRPr>
          </a:p>
          <a:p>
            <a:pPr marL="457200" marR="0" lvl="0"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“Save Selection to Quick Parts”</a:t>
            </a:r>
            <a:endParaRPr sz="3000">
              <a:solidFill>
                <a:srgbClr val="00339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8"/>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54" name="Google Shape;254;p28"/>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55" name="Google Shape;255;p28"/>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8"/>
          <p:cNvSpPr/>
          <p:nvPr/>
        </p:nvSpPr>
        <p:spPr>
          <a:xfrm>
            <a:off x="0" y="93147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8"/>
          <p:cNvSpPr txBox="1"/>
          <p:nvPr/>
        </p:nvSpPr>
        <p:spPr>
          <a:xfrm>
            <a:off x="1707300" y="69575"/>
            <a:ext cx="86007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258" name="Google Shape;258;p28"/>
          <p:cNvSpPr txBox="1"/>
          <p:nvPr/>
        </p:nvSpPr>
        <p:spPr>
          <a:xfrm>
            <a:off x="4773638" y="1058793"/>
            <a:ext cx="14703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Email</a:t>
            </a:r>
            <a:endParaRPr sz="4500">
              <a:solidFill>
                <a:schemeClr val="dk1"/>
              </a:solidFill>
              <a:latin typeface="Calibri"/>
              <a:ea typeface="Calibri"/>
              <a:cs typeface="Calibri"/>
              <a:sym typeface="Calibri"/>
            </a:endParaRPr>
          </a:p>
        </p:txBody>
      </p:sp>
      <p:sp>
        <p:nvSpPr>
          <p:cNvPr id="259" name="Google Shape;259;p28"/>
          <p:cNvSpPr txBox="1"/>
          <p:nvPr/>
        </p:nvSpPr>
        <p:spPr>
          <a:xfrm>
            <a:off x="2381775" y="1859100"/>
            <a:ext cx="8098800" cy="3765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Priority Inbox</a:t>
            </a:r>
            <a:endParaRPr/>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Automated Email</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Canned Responses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Different Signatures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Quick Parts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Boomerang</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Managing more than one email account:  Shift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9"/>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266" name="Google Shape;266;p29"/>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267" name="Google Shape;267;p29"/>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9"/>
          <p:cNvSpPr/>
          <p:nvPr/>
        </p:nvSpPr>
        <p:spPr>
          <a:xfrm>
            <a:off x="0" y="106672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9"/>
          <p:cNvSpPr txBox="1"/>
          <p:nvPr/>
        </p:nvSpPr>
        <p:spPr>
          <a:xfrm>
            <a:off x="1707300" y="69575"/>
            <a:ext cx="86562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270" name="Google Shape;270;p29"/>
          <p:cNvSpPr txBox="1"/>
          <p:nvPr/>
        </p:nvSpPr>
        <p:spPr>
          <a:xfrm>
            <a:off x="3217674" y="1097500"/>
            <a:ext cx="57240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Internet of Things (IoT)</a:t>
            </a:r>
            <a:endParaRPr sz="4500">
              <a:solidFill>
                <a:schemeClr val="dk1"/>
              </a:solidFill>
              <a:latin typeface="Calibri"/>
              <a:ea typeface="Calibri"/>
              <a:cs typeface="Calibri"/>
              <a:sym typeface="Calibri"/>
            </a:endParaRPr>
          </a:p>
        </p:txBody>
      </p:sp>
      <p:sp>
        <p:nvSpPr>
          <p:cNvPr id="271" name="Google Shape;271;p29"/>
          <p:cNvSpPr txBox="1"/>
          <p:nvPr/>
        </p:nvSpPr>
        <p:spPr>
          <a:xfrm>
            <a:off x="1645050" y="2048350"/>
            <a:ext cx="9631800" cy="3245100"/>
          </a:xfrm>
          <a:prstGeom prst="rect">
            <a:avLst/>
          </a:prstGeom>
          <a:noFill/>
          <a:ln>
            <a:noFill/>
          </a:ln>
        </p:spPr>
        <p:txBody>
          <a:bodyPr spcFirstLastPara="1" wrap="square" lIns="91425" tIns="45700" rIns="91425" bIns="45700" anchor="t" anchorCtr="0">
            <a:noAutofit/>
          </a:bodyPr>
          <a:lstStyle/>
          <a:p>
            <a:pPr marL="285750" marR="0" lvl="0" indent="-260350" algn="l" rtl="0">
              <a:spcBef>
                <a:spcPts val="0"/>
              </a:spcBef>
              <a:spcAft>
                <a:spcPts val="0"/>
              </a:spcAft>
              <a:buClr>
                <a:srgbClr val="003399"/>
              </a:buClr>
              <a:buSzPts val="2600"/>
              <a:buFont typeface="Arial"/>
              <a:buChar char="•"/>
            </a:pPr>
            <a:r>
              <a:rPr lang="en-US" sz="2600">
                <a:solidFill>
                  <a:srgbClr val="003399"/>
                </a:solidFill>
                <a:latin typeface="Calibri"/>
                <a:ea typeface="Calibri"/>
                <a:cs typeface="Calibri"/>
                <a:sym typeface="Calibri"/>
              </a:rPr>
              <a:t>“Hey Alexa, Siri, Google…”</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Arial"/>
              <a:buChar char="•"/>
            </a:pPr>
            <a:r>
              <a:rPr lang="en-US" sz="2600">
                <a:solidFill>
                  <a:srgbClr val="003399"/>
                </a:solidFill>
                <a:latin typeface="Calibri"/>
                <a:ea typeface="Calibri"/>
                <a:cs typeface="Calibri"/>
                <a:sym typeface="Calibri"/>
              </a:rPr>
              <a:t>Smart Home:  Speakers, Garage Door, Doorbell/ Camera, Thermostat, Wifi Smart Plugs</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Smart Car:  Dash</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IFTTT</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Location Based Apps</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Life360</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Rocketbook</a:t>
            </a:r>
            <a:endParaRPr sz="2600">
              <a:solidFill>
                <a:srgbClr val="00339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0"/>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78" name="Google Shape;278;p30"/>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79" name="Google Shape;279;p30"/>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0"/>
          <p:cNvSpPr txBox="1"/>
          <p:nvPr/>
        </p:nvSpPr>
        <p:spPr>
          <a:xfrm>
            <a:off x="761250" y="254450"/>
            <a:ext cx="3855600" cy="154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Location Based App:  Life360</a:t>
            </a:r>
            <a:endParaRPr sz="4500">
              <a:solidFill>
                <a:schemeClr val="dk1"/>
              </a:solidFill>
              <a:latin typeface="Calibri"/>
              <a:ea typeface="Calibri"/>
              <a:cs typeface="Calibri"/>
              <a:sym typeface="Calibri"/>
            </a:endParaRPr>
          </a:p>
        </p:txBody>
      </p:sp>
      <p:pic>
        <p:nvPicPr>
          <p:cNvPr id="281" name="Google Shape;281;p30"/>
          <p:cNvPicPr preferRelativeResize="0"/>
          <p:nvPr/>
        </p:nvPicPr>
        <p:blipFill>
          <a:blip r:embed="rId5">
            <a:alphaModFix/>
          </a:blip>
          <a:stretch>
            <a:fillRect/>
          </a:stretch>
        </p:blipFill>
        <p:spPr>
          <a:xfrm>
            <a:off x="4616850" y="93175"/>
            <a:ext cx="3181174" cy="5658248"/>
          </a:xfrm>
          <a:prstGeom prst="rect">
            <a:avLst/>
          </a:prstGeom>
          <a:noFill/>
          <a:ln>
            <a:noFill/>
          </a:ln>
        </p:spPr>
      </p:pic>
      <p:pic>
        <p:nvPicPr>
          <p:cNvPr id="282" name="Google Shape;282;p30"/>
          <p:cNvPicPr preferRelativeResize="0"/>
          <p:nvPr/>
        </p:nvPicPr>
        <p:blipFill>
          <a:blip r:embed="rId6">
            <a:alphaModFix/>
          </a:blip>
          <a:stretch>
            <a:fillRect/>
          </a:stretch>
        </p:blipFill>
        <p:spPr>
          <a:xfrm>
            <a:off x="7986875" y="93175"/>
            <a:ext cx="3181174" cy="56582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1"/>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289" name="Google Shape;289;p31"/>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290" name="Google Shape;290;p31"/>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31"/>
          <p:cNvSpPr/>
          <p:nvPr/>
        </p:nvSpPr>
        <p:spPr>
          <a:xfrm>
            <a:off x="0" y="106672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31"/>
          <p:cNvSpPr txBox="1"/>
          <p:nvPr/>
        </p:nvSpPr>
        <p:spPr>
          <a:xfrm>
            <a:off x="1707300" y="69575"/>
            <a:ext cx="86562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293" name="Google Shape;293;p31"/>
          <p:cNvSpPr txBox="1"/>
          <p:nvPr/>
        </p:nvSpPr>
        <p:spPr>
          <a:xfrm>
            <a:off x="3217674" y="1097500"/>
            <a:ext cx="57240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Internet of Things (IoT)</a:t>
            </a:r>
            <a:endParaRPr sz="4500">
              <a:solidFill>
                <a:schemeClr val="dk1"/>
              </a:solidFill>
              <a:latin typeface="Calibri"/>
              <a:ea typeface="Calibri"/>
              <a:cs typeface="Calibri"/>
              <a:sym typeface="Calibri"/>
            </a:endParaRPr>
          </a:p>
        </p:txBody>
      </p:sp>
      <p:sp>
        <p:nvSpPr>
          <p:cNvPr id="294" name="Google Shape;294;p31"/>
          <p:cNvSpPr txBox="1"/>
          <p:nvPr/>
        </p:nvSpPr>
        <p:spPr>
          <a:xfrm>
            <a:off x="1645050" y="2048350"/>
            <a:ext cx="9631800" cy="3245100"/>
          </a:xfrm>
          <a:prstGeom prst="rect">
            <a:avLst/>
          </a:prstGeom>
          <a:noFill/>
          <a:ln>
            <a:noFill/>
          </a:ln>
        </p:spPr>
        <p:txBody>
          <a:bodyPr spcFirstLastPara="1" wrap="square" lIns="91425" tIns="45700" rIns="91425" bIns="45700" anchor="t" anchorCtr="0">
            <a:noAutofit/>
          </a:bodyPr>
          <a:lstStyle/>
          <a:p>
            <a:pPr marL="285750" marR="0" lvl="0" indent="-260350" algn="l" rtl="0">
              <a:spcBef>
                <a:spcPts val="0"/>
              </a:spcBef>
              <a:spcAft>
                <a:spcPts val="0"/>
              </a:spcAft>
              <a:buClr>
                <a:srgbClr val="003399"/>
              </a:buClr>
              <a:buSzPts val="2600"/>
              <a:buFont typeface="Arial"/>
              <a:buChar char="•"/>
            </a:pPr>
            <a:r>
              <a:rPr lang="en-US" sz="2600">
                <a:solidFill>
                  <a:srgbClr val="003399"/>
                </a:solidFill>
                <a:latin typeface="Calibri"/>
                <a:ea typeface="Calibri"/>
                <a:cs typeface="Calibri"/>
                <a:sym typeface="Calibri"/>
              </a:rPr>
              <a:t>“Hey Alexa, Siri, Google…”</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Arial"/>
              <a:buChar char="•"/>
            </a:pPr>
            <a:r>
              <a:rPr lang="en-US" sz="2600">
                <a:solidFill>
                  <a:srgbClr val="003399"/>
                </a:solidFill>
                <a:latin typeface="Calibri"/>
                <a:ea typeface="Calibri"/>
                <a:cs typeface="Calibri"/>
                <a:sym typeface="Calibri"/>
              </a:rPr>
              <a:t>Smart Home:  Speakers, Garage Door, Doorbell/ Camera, Thermostat, Wifi Smart Plugs</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Smart Car:  Dash</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IFTTT</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Location Based Apps</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Life360</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Rocketbook</a:t>
            </a:r>
            <a:endParaRPr sz="2600">
              <a:solidFill>
                <a:srgbClr val="00339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103" name="Google Shape;103;p14"/>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4"/>
          <p:cNvSpPr/>
          <p:nvPr/>
        </p:nvSpPr>
        <p:spPr>
          <a:xfrm>
            <a:off x="0" y="1066726"/>
            <a:ext cx="12192000" cy="47778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4"/>
          <p:cNvSpPr txBox="1"/>
          <p:nvPr/>
        </p:nvSpPr>
        <p:spPr>
          <a:xfrm>
            <a:off x="1707300" y="69575"/>
            <a:ext cx="87258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106" name="Google Shape;106;p14"/>
          <p:cNvSpPr txBox="1"/>
          <p:nvPr/>
        </p:nvSpPr>
        <p:spPr>
          <a:xfrm>
            <a:off x="5025688" y="1228730"/>
            <a:ext cx="19527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Agenda</a:t>
            </a:r>
            <a:endParaRPr sz="4500">
              <a:solidFill>
                <a:schemeClr val="dk1"/>
              </a:solidFill>
              <a:latin typeface="Calibri"/>
              <a:ea typeface="Calibri"/>
              <a:cs typeface="Calibri"/>
              <a:sym typeface="Calibri"/>
            </a:endParaRPr>
          </a:p>
        </p:txBody>
      </p:sp>
      <p:sp>
        <p:nvSpPr>
          <p:cNvPr id="107" name="Google Shape;107;p14"/>
          <p:cNvSpPr txBox="1"/>
          <p:nvPr/>
        </p:nvSpPr>
        <p:spPr>
          <a:xfrm>
            <a:off x="4035700" y="2175525"/>
            <a:ext cx="5405400" cy="3243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Calendars</a:t>
            </a:r>
            <a:endParaRPr sz="3000"/>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Email</a:t>
            </a:r>
            <a:endParaRPr sz="3000"/>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Internet of Things (IoT)</a:t>
            </a:r>
            <a:endParaRPr sz="3000"/>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Communication</a:t>
            </a:r>
            <a:endParaRPr sz="3000"/>
          </a:p>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Project Management</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Tech/ Apps for Life</a:t>
            </a:r>
            <a:endParaRPr sz="3000">
              <a:solidFill>
                <a:srgbClr val="00339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2"/>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301" name="Google Shape;301;p32"/>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302" name="Google Shape;302;p32"/>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32"/>
          <p:cNvSpPr/>
          <p:nvPr/>
        </p:nvSpPr>
        <p:spPr>
          <a:xfrm>
            <a:off x="0" y="106672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2"/>
          <p:cNvSpPr txBox="1"/>
          <p:nvPr/>
        </p:nvSpPr>
        <p:spPr>
          <a:xfrm>
            <a:off x="1707300" y="69575"/>
            <a:ext cx="86283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305" name="Google Shape;305;p32"/>
          <p:cNvSpPr txBox="1"/>
          <p:nvPr/>
        </p:nvSpPr>
        <p:spPr>
          <a:xfrm>
            <a:off x="3937595" y="1074270"/>
            <a:ext cx="3903120"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Communication</a:t>
            </a:r>
            <a:endParaRPr sz="4500">
              <a:solidFill>
                <a:schemeClr val="dk1"/>
              </a:solidFill>
              <a:latin typeface="Calibri"/>
              <a:ea typeface="Calibri"/>
              <a:cs typeface="Calibri"/>
              <a:sym typeface="Calibri"/>
            </a:endParaRPr>
          </a:p>
        </p:txBody>
      </p:sp>
      <p:sp>
        <p:nvSpPr>
          <p:cNvPr id="306" name="Google Shape;306;p32"/>
          <p:cNvSpPr txBox="1"/>
          <p:nvPr/>
        </p:nvSpPr>
        <p:spPr>
          <a:xfrm>
            <a:off x="1605250" y="1859100"/>
            <a:ext cx="9565200" cy="3396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Video Meetings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Zoom, Google Hangouts, Webex, new-Group FaceTime</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Microsoft Teams</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WhatsApp</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Timed Communication</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Text:  SMS Scheduler</a:t>
            </a:r>
            <a:endParaRPr sz="3000">
              <a:solidFill>
                <a:srgbClr val="00339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3"/>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313" name="Google Shape;313;p33"/>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314" name="Google Shape;314;p33"/>
          <p:cNvSpPr/>
          <p:nvPr/>
        </p:nvSpPr>
        <p:spPr>
          <a:xfrm>
            <a:off x="0" y="-3"/>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33"/>
          <p:cNvSpPr txBox="1"/>
          <p:nvPr/>
        </p:nvSpPr>
        <p:spPr>
          <a:xfrm>
            <a:off x="393350" y="74800"/>
            <a:ext cx="75522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Project Management:  Trello</a:t>
            </a:r>
            <a:endParaRPr sz="4500">
              <a:solidFill>
                <a:schemeClr val="dk1"/>
              </a:solidFill>
              <a:latin typeface="Calibri"/>
              <a:ea typeface="Calibri"/>
              <a:cs typeface="Calibri"/>
              <a:sym typeface="Calibri"/>
            </a:endParaRPr>
          </a:p>
        </p:txBody>
      </p:sp>
      <p:pic>
        <p:nvPicPr>
          <p:cNvPr id="316" name="Google Shape;316;p33"/>
          <p:cNvPicPr preferRelativeResize="0"/>
          <p:nvPr/>
        </p:nvPicPr>
        <p:blipFill>
          <a:blip r:embed="rId5">
            <a:alphaModFix/>
          </a:blip>
          <a:stretch>
            <a:fillRect/>
          </a:stretch>
        </p:blipFill>
        <p:spPr>
          <a:xfrm>
            <a:off x="7473675" y="289150"/>
            <a:ext cx="4505050" cy="5444225"/>
          </a:xfrm>
          <a:prstGeom prst="rect">
            <a:avLst/>
          </a:prstGeom>
          <a:noFill/>
          <a:ln>
            <a:noFill/>
          </a:ln>
        </p:spPr>
      </p:pic>
      <p:pic>
        <p:nvPicPr>
          <p:cNvPr id="317" name="Google Shape;317;p33"/>
          <p:cNvPicPr preferRelativeResize="0"/>
          <p:nvPr/>
        </p:nvPicPr>
        <p:blipFill>
          <a:blip r:embed="rId6">
            <a:alphaModFix/>
          </a:blip>
          <a:stretch>
            <a:fillRect/>
          </a:stretch>
        </p:blipFill>
        <p:spPr>
          <a:xfrm>
            <a:off x="393350" y="859600"/>
            <a:ext cx="6840900" cy="4930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4"/>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324" name="Google Shape;324;p34"/>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325" name="Google Shape;325;p34"/>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34"/>
          <p:cNvSpPr/>
          <p:nvPr/>
        </p:nvSpPr>
        <p:spPr>
          <a:xfrm>
            <a:off x="0" y="106672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34"/>
          <p:cNvSpPr txBox="1"/>
          <p:nvPr/>
        </p:nvSpPr>
        <p:spPr>
          <a:xfrm>
            <a:off x="1707300" y="69575"/>
            <a:ext cx="86283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328" name="Google Shape;328;p34"/>
          <p:cNvSpPr txBox="1"/>
          <p:nvPr/>
        </p:nvSpPr>
        <p:spPr>
          <a:xfrm>
            <a:off x="3674850" y="1066800"/>
            <a:ext cx="49485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Tech/ Apps For Life</a:t>
            </a:r>
            <a:endParaRPr sz="4500">
              <a:solidFill>
                <a:schemeClr val="dk1"/>
              </a:solidFill>
              <a:latin typeface="Calibri"/>
              <a:ea typeface="Calibri"/>
              <a:cs typeface="Calibri"/>
              <a:sym typeface="Calibri"/>
            </a:endParaRPr>
          </a:p>
        </p:txBody>
      </p:sp>
      <p:sp>
        <p:nvSpPr>
          <p:cNvPr id="329" name="Google Shape;329;p34"/>
          <p:cNvSpPr txBox="1"/>
          <p:nvPr/>
        </p:nvSpPr>
        <p:spPr>
          <a:xfrm>
            <a:off x="2683400" y="1851600"/>
            <a:ext cx="7196700" cy="3765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Fitness:  Garmin, Fitbit, Apple Watch</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Food/ Nutrition</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Health Care while Traveling</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Check your medical insurance</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Lighting</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Shopping Desktop Apps: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Honey</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Ebates</a:t>
            </a:r>
            <a:endParaRPr sz="3000">
              <a:solidFill>
                <a:srgbClr val="003399"/>
              </a:solidFill>
              <a:latin typeface="Calibri"/>
              <a:ea typeface="Calibri"/>
              <a:cs typeface="Calibri"/>
              <a:sym typeface="Calibri"/>
            </a:endParaRPr>
          </a:p>
          <a:p>
            <a:pPr marL="914400" marR="0" lvl="0" indent="0" algn="l" rtl="0">
              <a:spcBef>
                <a:spcPts val="0"/>
              </a:spcBef>
              <a:spcAft>
                <a:spcPts val="0"/>
              </a:spcAft>
              <a:buNone/>
            </a:pPr>
            <a:endParaRPr sz="3000">
              <a:solidFill>
                <a:srgbClr val="00339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5"/>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336" name="Google Shape;336;p35"/>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337" name="Google Shape;337;p35"/>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35"/>
          <p:cNvSpPr txBox="1"/>
          <p:nvPr/>
        </p:nvSpPr>
        <p:spPr>
          <a:xfrm>
            <a:off x="4029050" y="158900"/>
            <a:ext cx="76605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Community App for Fitness:  Stridekick</a:t>
            </a:r>
            <a:endParaRPr sz="3600">
              <a:solidFill>
                <a:schemeClr val="dk1"/>
              </a:solidFill>
              <a:latin typeface="Calibri"/>
              <a:ea typeface="Calibri"/>
              <a:cs typeface="Calibri"/>
              <a:sym typeface="Calibri"/>
            </a:endParaRPr>
          </a:p>
        </p:txBody>
      </p:sp>
      <p:pic>
        <p:nvPicPr>
          <p:cNvPr id="339" name="Google Shape;339;p35"/>
          <p:cNvPicPr preferRelativeResize="0"/>
          <p:nvPr/>
        </p:nvPicPr>
        <p:blipFill>
          <a:blip r:embed="rId5">
            <a:alphaModFix/>
          </a:blip>
          <a:stretch>
            <a:fillRect/>
          </a:stretch>
        </p:blipFill>
        <p:spPr>
          <a:xfrm>
            <a:off x="179975" y="158900"/>
            <a:ext cx="3166082" cy="5631399"/>
          </a:xfrm>
          <a:prstGeom prst="rect">
            <a:avLst/>
          </a:prstGeom>
          <a:noFill/>
          <a:ln>
            <a:noFill/>
          </a:ln>
        </p:spPr>
      </p:pic>
      <p:pic>
        <p:nvPicPr>
          <p:cNvPr id="340" name="Google Shape;340;p35"/>
          <p:cNvPicPr preferRelativeResize="0"/>
          <p:nvPr/>
        </p:nvPicPr>
        <p:blipFill>
          <a:blip r:embed="rId6">
            <a:alphaModFix/>
          </a:blip>
          <a:stretch>
            <a:fillRect/>
          </a:stretch>
        </p:blipFill>
        <p:spPr>
          <a:xfrm>
            <a:off x="3607525" y="943700"/>
            <a:ext cx="3839707" cy="4846598"/>
          </a:xfrm>
          <a:prstGeom prst="rect">
            <a:avLst/>
          </a:prstGeom>
          <a:noFill/>
          <a:ln>
            <a:noFill/>
          </a:ln>
        </p:spPr>
      </p:pic>
      <p:pic>
        <p:nvPicPr>
          <p:cNvPr id="341" name="Google Shape;341;p35"/>
          <p:cNvPicPr preferRelativeResize="0"/>
          <p:nvPr/>
        </p:nvPicPr>
        <p:blipFill>
          <a:blip r:embed="rId7">
            <a:alphaModFix/>
          </a:blip>
          <a:stretch>
            <a:fillRect/>
          </a:stretch>
        </p:blipFill>
        <p:spPr>
          <a:xfrm>
            <a:off x="7545550" y="1719225"/>
            <a:ext cx="4516751" cy="4071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6"/>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348" name="Google Shape;348;p36"/>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349" name="Google Shape;349;p36"/>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36"/>
          <p:cNvSpPr/>
          <p:nvPr/>
        </p:nvSpPr>
        <p:spPr>
          <a:xfrm>
            <a:off x="0" y="1066726"/>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36"/>
          <p:cNvSpPr txBox="1"/>
          <p:nvPr/>
        </p:nvSpPr>
        <p:spPr>
          <a:xfrm>
            <a:off x="1707300" y="69575"/>
            <a:ext cx="86283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352" name="Google Shape;352;p36"/>
          <p:cNvSpPr txBox="1"/>
          <p:nvPr/>
        </p:nvSpPr>
        <p:spPr>
          <a:xfrm>
            <a:off x="3674850" y="1066800"/>
            <a:ext cx="49485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Tech/ Apps For Life</a:t>
            </a:r>
            <a:endParaRPr sz="4500">
              <a:solidFill>
                <a:schemeClr val="dk1"/>
              </a:solidFill>
              <a:latin typeface="Calibri"/>
              <a:ea typeface="Calibri"/>
              <a:cs typeface="Calibri"/>
              <a:sym typeface="Calibri"/>
            </a:endParaRPr>
          </a:p>
        </p:txBody>
      </p:sp>
      <p:sp>
        <p:nvSpPr>
          <p:cNvPr id="353" name="Google Shape;353;p36"/>
          <p:cNvSpPr txBox="1"/>
          <p:nvPr/>
        </p:nvSpPr>
        <p:spPr>
          <a:xfrm>
            <a:off x="2683400" y="1851600"/>
            <a:ext cx="7196700" cy="3765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399"/>
              </a:buClr>
              <a:buSzPts val="3000"/>
              <a:buFont typeface="Arial"/>
              <a:buChar char="•"/>
            </a:pPr>
            <a:r>
              <a:rPr lang="en-US" sz="3000">
                <a:solidFill>
                  <a:srgbClr val="003399"/>
                </a:solidFill>
                <a:latin typeface="Calibri"/>
                <a:ea typeface="Calibri"/>
                <a:cs typeface="Calibri"/>
                <a:sym typeface="Calibri"/>
              </a:rPr>
              <a:t>Fitness:  Garmin, Fitbit, Apple Watch</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Food/ Nutrition</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Health Care while Traveling</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Check your medical insurance</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Lighting</a:t>
            </a:r>
            <a:endParaRPr sz="3000">
              <a:solidFill>
                <a:srgbClr val="003399"/>
              </a:solidFill>
              <a:latin typeface="Calibri"/>
              <a:ea typeface="Calibri"/>
              <a:cs typeface="Calibri"/>
              <a:sym typeface="Calibri"/>
            </a:endParaRPr>
          </a:p>
          <a:p>
            <a:pPr marL="285750" marR="0" lvl="0" indent="-28575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Shopping Desktop Apps:</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Honey</a:t>
            </a:r>
            <a:endParaRPr sz="3000">
              <a:solidFill>
                <a:srgbClr val="003399"/>
              </a:solidFill>
              <a:latin typeface="Calibri"/>
              <a:ea typeface="Calibri"/>
              <a:cs typeface="Calibri"/>
              <a:sym typeface="Calibri"/>
            </a:endParaRPr>
          </a:p>
          <a:p>
            <a:pPr marL="914400" marR="0" lvl="1" indent="-419100" algn="l" rtl="0">
              <a:spcBef>
                <a:spcPts val="0"/>
              </a:spcBef>
              <a:spcAft>
                <a:spcPts val="0"/>
              </a:spcAft>
              <a:buClr>
                <a:srgbClr val="003399"/>
              </a:buClr>
              <a:buSzPts val="3000"/>
              <a:buFont typeface="Calibri"/>
              <a:buChar char="○"/>
            </a:pPr>
            <a:r>
              <a:rPr lang="en-US" sz="3000">
                <a:solidFill>
                  <a:srgbClr val="003399"/>
                </a:solidFill>
                <a:latin typeface="Calibri"/>
                <a:ea typeface="Calibri"/>
                <a:cs typeface="Calibri"/>
                <a:sym typeface="Calibri"/>
              </a:rPr>
              <a:t>Ebates</a:t>
            </a:r>
            <a:endParaRPr sz="3000">
              <a:solidFill>
                <a:srgbClr val="003399"/>
              </a:solidFill>
              <a:latin typeface="Calibri"/>
              <a:ea typeface="Calibri"/>
              <a:cs typeface="Calibri"/>
              <a:sym typeface="Calibri"/>
            </a:endParaRPr>
          </a:p>
          <a:p>
            <a:pPr marL="914400" marR="0" lvl="0" indent="0" algn="l" rtl="0">
              <a:spcBef>
                <a:spcPts val="0"/>
              </a:spcBef>
              <a:spcAft>
                <a:spcPts val="0"/>
              </a:spcAft>
              <a:buNone/>
            </a:pPr>
            <a:endParaRPr sz="3000">
              <a:solidFill>
                <a:srgbClr val="00339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7"/>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37"/>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361" name="Google Shape;361;p37"/>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362" name="Google Shape;362;p37"/>
          <p:cNvSpPr/>
          <p:nvPr/>
        </p:nvSpPr>
        <p:spPr>
          <a:xfrm>
            <a:off x="0" y="1066800"/>
            <a:ext cx="12192000" cy="477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7"/>
          <p:cNvSpPr txBox="1"/>
          <p:nvPr/>
        </p:nvSpPr>
        <p:spPr>
          <a:xfrm>
            <a:off x="1702925" y="102450"/>
            <a:ext cx="86172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364" name="Google Shape;364;p37"/>
          <p:cNvSpPr txBox="1"/>
          <p:nvPr/>
        </p:nvSpPr>
        <p:spPr>
          <a:xfrm>
            <a:off x="4218903" y="4128207"/>
            <a:ext cx="3754200" cy="10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rgbClr val="003399"/>
                </a:solidFill>
                <a:latin typeface="Calibri"/>
                <a:ea typeface="Calibri"/>
                <a:cs typeface="Calibri"/>
                <a:sym typeface="Calibri"/>
              </a:rPr>
              <a:t>Vanessa Ea</a:t>
            </a:r>
            <a:endParaRPr/>
          </a:p>
          <a:p>
            <a:pPr marL="0" marR="0" lvl="0" indent="0" algn="ctr" rtl="0">
              <a:spcBef>
                <a:spcPts val="0"/>
              </a:spcBef>
              <a:spcAft>
                <a:spcPts val="0"/>
              </a:spcAft>
              <a:buNone/>
            </a:pPr>
            <a:r>
              <a:rPr lang="en-US" sz="2100">
                <a:solidFill>
                  <a:srgbClr val="003399"/>
                </a:solidFill>
                <a:latin typeface="Calibri"/>
                <a:ea typeface="Calibri"/>
                <a:cs typeface="Calibri"/>
                <a:sym typeface="Calibri"/>
              </a:rPr>
              <a:t>Associate Director of Admissions</a:t>
            </a:r>
            <a:endParaRPr/>
          </a:p>
          <a:p>
            <a:pPr marL="0" marR="0" lvl="0" indent="0" algn="ctr" rtl="0">
              <a:spcBef>
                <a:spcPts val="0"/>
              </a:spcBef>
              <a:spcAft>
                <a:spcPts val="0"/>
              </a:spcAft>
              <a:buNone/>
            </a:pPr>
            <a:r>
              <a:rPr lang="en-US" sz="2100" u="sng">
                <a:solidFill>
                  <a:schemeClr val="hlink"/>
                </a:solidFill>
                <a:latin typeface="Calibri"/>
                <a:ea typeface="Calibri"/>
                <a:cs typeface="Calibri"/>
                <a:sym typeface="Calibri"/>
                <a:hlinkClick r:id="rId5"/>
              </a:rPr>
              <a:t>vea@uccs.edu</a:t>
            </a:r>
            <a:r>
              <a:rPr lang="en-US" sz="2100">
                <a:solidFill>
                  <a:srgbClr val="003399"/>
                </a:solidFill>
                <a:latin typeface="Calibri"/>
                <a:ea typeface="Calibri"/>
                <a:cs typeface="Calibri"/>
                <a:sym typeface="Calibri"/>
              </a:rPr>
              <a:t> </a:t>
            </a:r>
            <a:endParaRPr/>
          </a:p>
        </p:txBody>
      </p:sp>
      <p:sp>
        <p:nvSpPr>
          <p:cNvPr id="365" name="Google Shape;365;p37"/>
          <p:cNvSpPr txBox="1"/>
          <p:nvPr/>
        </p:nvSpPr>
        <p:spPr>
          <a:xfrm>
            <a:off x="612325" y="2002138"/>
            <a:ext cx="11366400" cy="119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800" b="1" u="sng">
                <a:solidFill>
                  <a:schemeClr val="hlink"/>
                </a:solidFill>
                <a:highlight>
                  <a:srgbClr val="FFFFFF"/>
                </a:highlight>
                <a:latin typeface="Verdana"/>
                <a:ea typeface="Verdana"/>
                <a:cs typeface="Verdana"/>
                <a:sym typeface="Verdana"/>
                <a:hlinkClick r:id="rId6"/>
              </a:rPr>
              <a:t>https://tinyurl.com/y2rruhuc</a:t>
            </a:r>
            <a:r>
              <a:rPr lang="en-US" sz="4800" b="1">
                <a:solidFill>
                  <a:schemeClr val="dk1"/>
                </a:solidFill>
                <a:highlight>
                  <a:srgbClr val="FFFFFF"/>
                </a:highlight>
                <a:latin typeface="Verdana"/>
                <a:ea typeface="Verdana"/>
                <a:cs typeface="Verdana"/>
                <a:sym typeface="Verdana"/>
              </a:rPr>
              <a:t>  </a:t>
            </a:r>
            <a:endParaRPr sz="48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5"/>
          <p:cNvPicPr preferRelativeResize="0"/>
          <p:nvPr/>
        </p:nvPicPr>
        <p:blipFill rotWithShape="1">
          <a:blip r:embed="rId3">
            <a:alphaModFix/>
          </a:blip>
          <a:srcRect/>
          <a:stretch/>
        </p:blipFill>
        <p:spPr>
          <a:xfrm>
            <a:off x="8408020" y="6010729"/>
            <a:ext cx="3570712" cy="685577"/>
          </a:xfrm>
          <a:prstGeom prst="rect">
            <a:avLst/>
          </a:prstGeom>
          <a:noFill/>
          <a:ln>
            <a:noFill/>
          </a:ln>
        </p:spPr>
      </p:pic>
      <p:pic>
        <p:nvPicPr>
          <p:cNvPr id="114" name="Google Shape;114;p15"/>
          <p:cNvPicPr preferRelativeResize="0"/>
          <p:nvPr/>
        </p:nvPicPr>
        <p:blipFill rotWithShape="1">
          <a:blip r:embed="rId4">
            <a:alphaModFix/>
          </a:blip>
          <a:srcRect/>
          <a:stretch/>
        </p:blipFill>
        <p:spPr>
          <a:xfrm>
            <a:off x="179980" y="6115335"/>
            <a:ext cx="4191298" cy="580972"/>
          </a:xfrm>
          <a:prstGeom prst="rect">
            <a:avLst/>
          </a:prstGeom>
          <a:noFill/>
          <a:ln>
            <a:noFill/>
          </a:ln>
        </p:spPr>
      </p:pic>
      <p:sp>
        <p:nvSpPr>
          <p:cNvPr id="115" name="Google Shape;115;p15"/>
          <p:cNvSpPr/>
          <p:nvPr/>
        </p:nvSpPr>
        <p:spPr>
          <a:xfrm>
            <a:off x="0" y="0"/>
            <a:ext cx="12192000" cy="1066726"/>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5"/>
          <p:cNvSpPr/>
          <p:nvPr/>
        </p:nvSpPr>
        <p:spPr>
          <a:xfrm>
            <a:off x="0" y="1066726"/>
            <a:ext cx="12192000" cy="47778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5"/>
          <p:cNvSpPr txBox="1"/>
          <p:nvPr/>
        </p:nvSpPr>
        <p:spPr>
          <a:xfrm>
            <a:off x="1707300" y="69575"/>
            <a:ext cx="86424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rgbClr val="003399"/>
                </a:solidFill>
                <a:latin typeface="Calibri"/>
                <a:ea typeface="Calibri"/>
                <a:cs typeface="Calibri"/>
                <a:sym typeface="Calibri"/>
              </a:rPr>
              <a:t>Technology 201—</a:t>
            </a:r>
            <a:endParaRPr/>
          </a:p>
          <a:p>
            <a:pPr marL="0" marR="0" lvl="0" indent="0" algn="ctr" rtl="0">
              <a:spcBef>
                <a:spcPts val="0"/>
              </a:spcBef>
              <a:spcAft>
                <a:spcPts val="0"/>
              </a:spcAft>
              <a:buNone/>
            </a:pPr>
            <a:r>
              <a:rPr lang="en-US" sz="2500" b="1">
                <a:solidFill>
                  <a:srgbClr val="003399"/>
                </a:solidFill>
                <a:latin typeface="Calibri"/>
                <a:ea typeface="Calibri"/>
                <a:cs typeface="Calibri"/>
                <a:sym typeface="Calibri"/>
              </a:rPr>
              <a:t>Productivity Apps and Systems for Work, Work Travel and Life</a:t>
            </a:r>
            <a:endParaRPr sz="2500" b="1">
              <a:solidFill>
                <a:schemeClr val="dk1"/>
              </a:solidFill>
              <a:latin typeface="Calibri"/>
              <a:ea typeface="Calibri"/>
              <a:cs typeface="Calibri"/>
              <a:sym typeface="Calibri"/>
            </a:endParaRPr>
          </a:p>
        </p:txBody>
      </p:sp>
      <p:sp>
        <p:nvSpPr>
          <p:cNvPr id="118" name="Google Shape;118;p15"/>
          <p:cNvSpPr txBox="1"/>
          <p:nvPr/>
        </p:nvSpPr>
        <p:spPr>
          <a:xfrm>
            <a:off x="4773638" y="1058793"/>
            <a:ext cx="2487925"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Calendars</a:t>
            </a:r>
            <a:endParaRPr sz="4500">
              <a:solidFill>
                <a:schemeClr val="dk1"/>
              </a:solidFill>
              <a:latin typeface="Calibri"/>
              <a:ea typeface="Calibri"/>
              <a:cs typeface="Calibri"/>
              <a:sym typeface="Calibri"/>
            </a:endParaRPr>
          </a:p>
        </p:txBody>
      </p:sp>
      <p:sp>
        <p:nvSpPr>
          <p:cNvPr id="119" name="Google Shape;119;p15"/>
          <p:cNvSpPr txBox="1"/>
          <p:nvPr/>
        </p:nvSpPr>
        <p:spPr>
          <a:xfrm>
            <a:off x="3628750" y="1843625"/>
            <a:ext cx="6603300" cy="3795300"/>
          </a:xfrm>
          <a:prstGeom prst="rect">
            <a:avLst/>
          </a:prstGeom>
          <a:noFill/>
          <a:ln>
            <a:noFill/>
          </a:ln>
        </p:spPr>
        <p:txBody>
          <a:bodyPr spcFirstLastPara="1" wrap="square" lIns="91425" tIns="45700" rIns="91425" bIns="45700" anchor="t" anchorCtr="0">
            <a:noAutofit/>
          </a:bodyPr>
          <a:lstStyle/>
          <a:p>
            <a:pPr marL="285750" marR="0" lvl="0" indent="-260350" algn="l" rtl="0">
              <a:spcBef>
                <a:spcPts val="0"/>
              </a:spcBef>
              <a:spcAft>
                <a:spcPts val="0"/>
              </a:spcAft>
              <a:buClr>
                <a:srgbClr val="003399"/>
              </a:buClr>
              <a:buSzPts val="2600"/>
              <a:buFont typeface="Arial"/>
              <a:buChar char="•"/>
            </a:pPr>
            <a:r>
              <a:rPr lang="en-US" sz="2600">
                <a:solidFill>
                  <a:srgbClr val="003399"/>
                </a:solidFill>
                <a:latin typeface="Calibri"/>
                <a:ea typeface="Calibri"/>
                <a:cs typeface="Calibri"/>
                <a:sym typeface="Calibri"/>
              </a:rPr>
              <a:t>Outlook vs Google</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Linking Calendars</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Cozi</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Summit</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Paper Based is allowed!</a:t>
            </a:r>
            <a:endParaRPr sz="2600">
              <a:solidFill>
                <a:srgbClr val="003399"/>
              </a:solidFill>
              <a:latin typeface="Calibri"/>
              <a:ea typeface="Calibri"/>
              <a:cs typeface="Calibri"/>
              <a:sym typeface="Calibri"/>
            </a:endParaRPr>
          </a:p>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Event Management</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repvisits</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signupgenius</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Google Doc</a:t>
            </a:r>
            <a:endParaRPr sz="2600">
              <a:solidFill>
                <a:srgbClr val="00339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6"/>
          <p:cNvPicPr preferRelativeResize="0"/>
          <p:nvPr/>
        </p:nvPicPr>
        <p:blipFill rotWithShape="1">
          <a:blip r:embed="rId3">
            <a:alphaModFix/>
          </a:blip>
          <a:srcRect/>
          <a:stretch/>
        </p:blipFill>
        <p:spPr>
          <a:xfrm>
            <a:off x="179980" y="6115335"/>
            <a:ext cx="4191297" cy="580972"/>
          </a:xfrm>
          <a:prstGeom prst="rect">
            <a:avLst/>
          </a:prstGeom>
          <a:noFill/>
          <a:ln>
            <a:noFill/>
          </a:ln>
        </p:spPr>
      </p:pic>
      <p:pic>
        <p:nvPicPr>
          <p:cNvPr id="126" name="Google Shape;126;p16"/>
          <p:cNvPicPr preferRelativeResize="0"/>
          <p:nvPr/>
        </p:nvPicPr>
        <p:blipFill rotWithShape="1">
          <a:blip r:embed="rId4">
            <a:alphaModFix/>
          </a:blip>
          <a:srcRect/>
          <a:stretch/>
        </p:blipFill>
        <p:spPr>
          <a:xfrm>
            <a:off x="8408020" y="6010729"/>
            <a:ext cx="3570713" cy="685577"/>
          </a:xfrm>
          <a:prstGeom prst="rect">
            <a:avLst/>
          </a:prstGeom>
          <a:noFill/>
          <a:ln>
            <a:noFill/>
          </a:ln>
        </p:spPr>
      </p:pic>
      <p:sp>
        <p:nvSpPr>
          <p:cNvPr id="127" name="Google Shape;127;p16"/>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4500">
                <a:solidFill>
                  <a:srgbClr val="003399"/>
                </a:solidFill>
                <a:latin typeface="Calibri"/>
                <a:ea typeface="Calibri"/>
                <a:cs typeface="Calibri"/>
                <a:sym typeface="Calibri"/>
              </a:rPr>
              <a:t>Calendars</a:t>
            </a:r>
            <a:endParaRPr sz="4500">
              <a:solidFill>
                <a:srgbClr val="003399"/>
              </a:solidFill>
              <a:latin typeface="Calibri"/>
              <a:ea typeface="Calibri"/>
              <a:cs typeface="Calibri"/>
              <a:sym typeface="Calibri"/>
            </a:endParaRPr>
          </a:p>
          <a:p>
            <a:pPr marL="0" lvl="0" indent="0" algn="ctr" rtl="0">
              <a:spcBef>
                <a:spcPts val="0"/>
              </a:spcBef>
              <a:spcAft>
                <a:spcPts val="0"/>
              </a:spcAft>
              <a:buNone/>
            </a:pPr>
            <a:r>
              <a:rPr lang="en-US" sz="4000">
                <a:solidFill>
                  <a:srgbClr val="003399"/>
                </a:solidFill>
                <a:latin typeface="Calibri"/>
                <a:ea typeface="Calibri"/>
                <a:cs typeface="Calibri"/>
                <a:sym typeface="Calibri"/>
              </a:rPr>
              <a:t>Linking</a:t>
            </a:r>
            <a:endParaRPr sz="4000">
              <a:solidFill>
                <a:srgbClr val="003399"/>
              </a:solidFill>
              <a:latin typeface="Calibri"/>
              <a:ea typeface="Calibri"/>
              <a:cs typeface="Calibri"/>
              <a:sym typeface="Calibri"/>
            </a:endParaRPr>
          </a:p>
          <a:p>
            <a:pPr marL="0" lvl="0" indent="0" algn="ctr" rtl="0">
              <a:spcBef>
                <a:spcPts val="0"/>
              </a:spcBef>
              <a:spcAft>
                <a:spcPts val="0"/>
              </a:spcAft>
              <a:buNone/>
            </a:pPr>
            <a:endParaRPr sz="4500">
              <a:solidFill>
                <a:srgbClr val="003399"/>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16"/>
          <p:cNvPicPr preferRelativeResize="0"/>
          <p:nvPr/>
        </p:nvPicPr>
        <p:blipFill>
          <a:blip r:embed="rId5">
            <a:alphaModFix/>
          </a:blip>
          <a:stretch>
            <a:fillRect/>
          </a:stretch>
        </p:blipFill>
        <p:spPr>
          <a:xfrm>
            <a:off x="4458525" y="1450650"/>
            <a:ext cx="3420875" cy="4235848"/>
          </a:xfrm>
          <a:prstGeom prst="rect">
            <a:avLst/>
          </a:prstGeom>
          <a:noFill/>
          <a:ln>
            <a:noFill/>
          </a:ln>
        </p:spPr>
      </p:pic>
      <p:pic>
        <p:nvPicPr>
          <p:cNvPr id="129" name="Google Shape;129;p16"/>
          <p:cNvPicPr preferRelativeResize="0"/>
          <p:nvPr/>
        </p:nvPicPr>
        <p:blipFill>
          <a:blip r:embed="rId6">
            <a:alphaModFix/>
          </a:blip>
          <a:stretch>
            <a:fillRect/>
          </a:stretch>
        </p:blipFill>
        <p:spPr>
          <a:xfrm>
            <a:off x="8690000" y="100140"/>
            <a:ext cx="3189774" cy="5673485"/>
          </a:xfrm>
          <a:prstGeom prst="rect">
            <a:avLst/>
          </a:prstGeom>
          <a:noFill/>
          <a:ln>
            <a:noFill/>
          </a:ln>
        </p:spPr>
      </p:pic>
      <p:pic>
        <p:nvPicPr>
          <p:cNvPr id="130" name="Google Shape;130;p16"/>
          <p:cNvPicPr preferRelativeResize="0"/>
          <p:nvPr/>
        </p:nvPicPr>
        <p:blipFill>
          <a:blip r:embed="rId7">
            <a:alphaModFix/>
          </a:blip>
          <a:stretch>
            <a:fillRect/>
          </a:stretch>
        </p:blipFill>
        <p:spPr>
          <a:xfrm>
            <a:off x="291828" y="176324"/>
            <a:ext cx="3189774" cy="567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7"/>
          <p:cNvPicPr preferRelativeResize="0"/>
          <p:nvPr/>
        </p:nvPicPr>
        <p:blipFill rotWithShape="1">
          <a:blip r:embed="rId3">
            <a:alphaModFix/>
          </a:blip>
          <a:srcRect/>
          <a:stretch/>
        </p:blipFill>
        <p:spPr>
          <a:xfrm>
            <a:off x="179980" y="6115335"/>
            <a:ext cx="4191297" cy="580972"/>
          </a:xfrm>
          <a:prstGeom prst="rect">
            <a:avLst/>
          </a:prstGeom>
          <a:noFill/>
          <a:ln>
            <a:noFill/>
          </a:ln>
        </p:spPr>
      </p:pic>
      <p:pic>
        <p:nvPicPr>
          <p:cNvPr id="137" name="Google Shape;137;p17"/>
          <p:cNvPicPr preferRelativeResize="0"/>
          <p:nvPr/>
        </p:nvPicPr>
        <p:blipFill rotWithShape="1">
          <a:blip r:embed="rId4">
            <a:alphaModFix/>
          </a:blip>
          <a:srcRect/>
          <a:stretch/>
        </p:blipFill>
        <p:spPr>
          <a:xfrm>
            <a:off x="8408020" y="6010729"/>
            <a:ext cx="3570713" cy="685577"/>
          </a:xfrm>
          <a:prstGeom prst="rect">
            <a:avLst/>
          </a:prstGeom>
          <a:noFill/>
          <a:ln>
            <a:noFill/>
          </a:ln>
        </p:spPr>
      </p:pic>
      <p:sp>
        <p:nvSpPr>
          <p:cNvPr id="138" name="Google Shape;138;p17"/>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4500">
                <a:solidFill>
                  <a:srgbClr val="003399"/>
                </a:solidFill>
                <a:latin typeface="Calibri"/>
                <a:ea typeface="Calibri"/>
                <a:cs typeface="Calibri"/>
                <a:sym typeface="Calibri"/>
              </a:rPr>
              <a:t>Calendars:  Cozi App</a:t>
            </a:r>
            <a:endParaRPr sz="4500">
              <a:solidFill>
                <a:srgbClr val="003399"/>
              </a:solidFill>
              <a:latin typeface="Calibri"/>
              <a:ea typeface="Calibri"/>
              <a:cs typeface="Calibri"/>
              <a:sym typeface="Calibri"/>
            </a:endParaRPr>
          </a:p>
          <a:p>
            <a:pPr marL="0" lvl="0" indent="0" algn="l" rtl="0">
              <a:spcBef>
                <a:spcPts val="0"/>
              </a:spcBef>
              <a:spcAft>
                <a:spcPts val="0"/>
              </a:spcAft>
              <a:buNone/>
            </a:pPr>
            <a:endParaRPr sz="4500">
              <a:solidFill>
                <a:srgbClr val="003399"/>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17"/>
          <p:cNvPicPr preferRelativeResize="0"/>
          <p:nvPr/>
        </p:nvPicPr>
        <p:blipFill>
          <a:blip r:embed="rId5">
            <a:alphaModFix/>
          </a:blip>
          <a:stretch>
            <a:fillRect/>
          </a:stretch>
        </p:blipFill>
        <p:spPr>
          <a:xfrm>
            <a:off x="98750" y="139600"/>
            <a:ext cx="3192449" cy="5678298"/>
          </a:xfrm>
          <a:prstGeom prst="rect">
            <a:avLst/>
          </a:prstGeom>
          <a:noFill/>
          <a:ln>
            <a:noFill/>
          </a:ln>
        </p:spPr>
      </p:pic>
      <p:pic>
        <p:nvPicPr>
          <p:cNvPr id="140" name="Google Shape;140;p17"/>
          <p:cNvPicPr preferRelativeResize="0"/>
          <p:nvPr/>
        </p:nvPicPr>
        <p:blipFill>
          <a:blip r:embed="rId6">
            <a:alphaModFix/>
          </a:blip>
          <a:stretch>
            <a:fillRect/>
          </a:stretch>
        </p:blipFill>
        <p:spPr>
          <a:xfrm>
            <a:off x="4653075" y="791925"/>
            <a:ext cx="2739949" cy="4873451"/>
          </a:xfrm>
          <a:prstGeom prst="rect">
            <a:avLst/>
          </a:prstGeom>
          <a:noFill/>
          <a:ln>
            <a:noFill/>
          </a:ln>
        </p:spPr>
      </p:pic>
      <p:pic>
        <p:nvPicPr>
          <p:cNvPr id="141" name="Google Shape;141;p17"/>
          <p:cNvPicPr preferRelativeResize="0"/>
          <p:nvPr/>
        </p:nvPicPr>
        <p:blipFill>
          <a:blip r:embed="rId7">
            <a:alphaModFix/>
          </a:blip>
          <a:stretch>
            <a:fillRect/>
          </a:stretch>
        </p:blipFill>
        <p:spPr>
          <a:xfrm>
            <a:off x="8928775" y="139600"/>
            <a:ext cx="3192449" cy="5678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a:stretch/>
        </p:blipFill>
        <p:spPr>
          <a:xfrm>
            <a:off x="179980" y="6115335"/>
            <a:ext cx="4191297" cy="580972"/>
          </a:xfrm>
          <a:prstGeom prst="rect">
            <a:avLst/>
          </a:prstGeom>
          <a:noFill/>
          <a:ln>
            <a:noFill/>
          </a:ln>
        </p:spPr>
      </p:pic>
      <p:pic>
        <p:nvPicPr>
          <p:cNvPr id="148" name="Google Shape;148;p18"/>
          <p:cNvPicPr preferRelativeResize="0"/>
          <p:nvPr/>
        </p:nvPicPr>
        <p:blipFill rotWithShape="1">
          <a:blip r:embed="rId4">
            <a:alphaModFix/>
          </a:blip>
          <a:srcRect/>
          <a:stretch/>
        </p:blipFill>
        <p:spPr>
          <a:xfrm>
            <a:off x="8408020" y="6010729"/>
            <a:ext cx="3570713" cy="685577"/>
          </a:xfrm>
          <a:prstGeom prst="rect">
            <a:avLst/>
          </a:prstGeom>
          <a:noFill/>
          <a:ln>
            <a:noFill/>
          </a:ln>
        </p:spPr>
      </p:pic>
      <p:sp>
        <p:nvSpPr>
          <p:cNvPr id="149" name="Google Shape;149;p18"/>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4500">
                <a:solidFill>
                  <a:srgbClr val="003399"/>
                </a:solidFill>
                <a:latin typeface="Calibri"/>
                <a:ea typeface="Calibri"/>
                <a:cs typeface="Calibri"/>
                <a:sym typeface="Calibri"/>
              </a:rPr>
              <a:t>Calendars: </a:t>
            </a:r>
            <a:r>
              <a:rPr lang="en-US" sz="4000">
                <a:solidFill>
                  <a:srgbClr val="003399"/>
                </a:solidFill>
                <a:latin typeface="Calibri"/>
                <a:ea typeface="Calibri"/>
                <a:cs typeface="Calibri"/>
                <a:sym typeface="Calibri"/>
              </a:rPr>
              <a:t>Summit App</a:t>
            </a:r>
            <a:endParaRPr sz="4000">
              <a:solidFill>
                <a:srgbClr val="003399"/>
              </a:solidFill>
              <a:latin typeface="Calibri"/>
              <a:ea typeface="Calibri"/>
              <a:cs typeface="Calibri"/>
              <a:sym typeface="Calibri"/>
            </a:endParaRPr>
          </a:p>
          <a:p>
            <a:pPr marL="0" lvl="0" indent="0" algn="ctr" rtl="0">
              <a:spcBef>
                <a:spcPts val="0"/>
              </a:spcBef>
              <a:spcAft>
                <a:spcPts val="0"/>
              </a:spcAft>
              <a:buNone/>
            </a:pPr>
            <a:endParaRPr sz="4500">
              <a:solidFill>
                <a:srgbClr val="003399"/>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0" name="Google Shape;150;p18"/>
          <p:cNvPicPr preferRelativeResize="0"/>
          <p:nvPr/>
        </p:nvPicPr>
        <p:blipFill>
          <a:blip r:embed="rId5">
            <a:alphaModFix/>
          </a:blip>
          <a:stretch>
            <a:fillRect/>
          </a:stretch>
        </p:blipFill>
        <p:spPr>
          <a:xfrm>
            <a:off x="8219455" y="1520972"/>
            <a:ext cx="2136149" cy="3817910"/>
          </a:xfrm>
          <a:prstGeom prst="rect">
            <a:avLst/>
          </a:prstGeom>
          <a:noFill/>
          <a:ln w="12700" cap="flat" cmpd="sng">
            <a:solidFill>
              <a:schemeClr val="lt1"/>
            </a:solidFill>
            <a:prstDash val="solid"/>
            <a:miter lim="8000"/>
            <a:headEnd type="none" w="sm" len="sm"/>
            <a:tailEnd type="none" w="sm" len="sm"/>
          </a:ln>
        </p:spPr>
      </p:pic>
      <p:pic>
        <p:nvPicPr>
          <p:cNvPr id="151" name="Google Shape;151;p18"/>
          <p:cNvPicPr preferRelativeResize="0"/>
          <p:nvPr/>
        </p:nvPicPr>
        <p:blipFill>
          <a:blip r:embed="rId6">
            <a:alphaModFix/>
          </a:blip>
          <a:stretch>
            <a:fillRect/>
          </a:stretch>
        </p:blipFill>
        <p:spPr>
          <a:xfrm>
            <a:off x="6259425" y="722150"/>
            <a:ext cx="5841324" cy="5041073"/>
          </a:xfrm>
          <a:prstGeom prst="rect">
            <a:avLst/>
          </a:prstGeom>
          <a:noFill/>
          <a:ln w="12700" cap="flat" cmpd="sng">
            <a:solidFill>
              <a:schemeClr val="lt1"/>
            </a:solidFill>
            <a:prstDash val="solid"/>
            <a:miter lim="8000"/>
            <a:headEnd type="none" w="sm" len="sm"/>
            <a:tailEnd type="none" w="sm" len="sm"/>
          </a:ln>
        </p:spPr>
      </p:pic>
      <p:pic>
        <p:nvPicPr>
          <p:cNvPr id="152" name="Google Shape;152;p18"/>
          <p:cNvPicPr preferRelativeResize="0"/>
          <p:nvPr/>
        </p:nvPicPr>
        <p:blipFill>
          <a:blip r:embed="rId7">
            <a:alphaModFix/>
          </a:blip>
          <a:stretch>
            <a:fillRect/>
          </a:stretch>
        </p:blipFill>
        <p:spPr>
          <a:xfrm>
            <a:off x="110250" y="688500"/>
            <a:ext cx="5841325" cy="5041073"/>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9"/>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159" name="Google Shape;159;p19"/>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160" name="Google Shape;160;p19"/>
          <p:cNvSpPr/>
          <p:nvPr/>
        </p:nvSpPr>
        <p:spPr>
          <a:xfrm>
            <a:off x="-67500" y="-342025"/>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9"/>
          <p:cNvSpPr txBox="1"/>
          <p:nvPr/>
        </p:nvSpPr>
        <p:spPr>
          <a:xfrm>
            <a:off x="1673050" y="-171037"/>
            <a:ext cx="84714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rgbClr val="003399"/>
                </a:solidFill>
                <a:latin typeface="Calibri"/>
                <a:ea typeface="Calibri"/>
                <a:cs typeface="Calibri"/>
                <a:sym typeface="Calibri"/>
              </a:rPr>
              <a:t>Calendars- Paper Based is allowed!</a:t>
            </a:r>
            <a:endParaRPr sz="4500">
              <a:solidFill>
                <a:schemeClr val="dk1"/>
              </a:solidFill>
              <a:latin typeface="Calibri"/>
              <a:ea typeface="Calibri"/>
              <a:cs typeface="Calibri"/>
              <a:sym typeface="Calibri"/>
            </a:endParaRPr>
          </a:p>
        </p:txBody>
      </p:sp>
      <p:sp>
        <p:nvSpPr>
          <p:cNvPr id="162" name="Google Shape;162;p19"/>
          <p:cNvSpPr txBox="1"/>
          <p:nvPr/>
        </p:nvSpPr>
        <p:spPr>
          <a:xfrm>
            <a:off x="179975" y="613777"/>
            <a:ext cx="3847800" cy="4756200"/>
          </a:xfrm>
          <a:prstGeom prst="rect">
            <a:avLst/>
          </a:prstGeom>
          <a:noFill/>
          <a:ln>
            <a:noFill/>
          </a:ln>
        </p:spPr>
        <p:txBody>
          <a:bodyPr spcFirstLastPara="1" wrap="square" lIns="91425" tIns="45700" rIns="91425" bIns="45700" anchor="t" anchorCtr="0">
            <a:noAutofit/>
          </a:bodyPr>
          <a:lstStyle/>
          <a:p>
            <a:pPr marL="285750" marR="0" lvl="0" indent="-26035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Cal Newport’s method:</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write out schedule</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write out to-do list</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plug in important/urgent items to your schedule</a:t>
            </a:r>
            <a:endParaRPr sz="2600">
              <a:solidFill>
                <a:srgbClr val="003399"/>
              </a:solidFill>
              <a:latin typeface="Calibri"/>
              <a:ea typeface="Calibri"/>
              <a:cs typeface="Calibri"/>
              <a:sym typeface="Calibri"/>
            </a:endParaRPr>
          </a:p>
          <a:p>
            <a:pPr marL="914400" marR="0" lvl="1" indent="-393700" algn="l" rtl="0">
              <a:spcBef>
                <a:spcPts val="0"/>
              </a:spcBef>
              <a:spcAft>
                <a:spcPts val="0"/>
              </a:spcAft>
              <a:buClr>
                <a:srgbClr val="003399"/>
              </a:buClr>
              <a:buSzPts val="2600"/>
              <a:buFont typeface="Calibri"/>
              <a:buChar char="○"/>
            </a:pPr>
            <a:r>
              <a:rPr lang="en-US" sz="2600">
                <a:solidFill>
                  <a:srgbClr val="003399"/>
                </a:solidFill>
                <a:latin typeface="Calibri"/>
                <a:ea typeface="Calibri"/>
                <a:cs typeface="Calibri"/>
                <a:sym typeface="Calibri"/>
              </a:rPr>
              <a:t>add missed items to next day’s schedule</a:t>
            </a:r>
            <a:endParaRPr sz="2600">
              <a:solidFill>
                <a:srgbClr val="003399"/>
              </a:solidFill>
              <a:latin typeface="Calibri"/>
              <a:ea typeface="Calibri"/>
              <a:cs typeface="Calibri"/>
              <a:sym typeface="Calibri"/>
            </a:endParaRPr>
          </a:p>
          <a:p>
            <a:pPr marL="0" marR="0" lvl="0" indent="0" algn="l" rtl="0">
              <a:spcBef>
                <a:spcPts val="0"/>
              </a:spcBef>
              <a:spcAft>
                <a:spcPts val="0"/>
              </a:spcAft>
              <a:buNone/>
            </a:pPr>
            <a:r>
              <a:rPr lang="en-US" sz="1800">
                <a:solidFill>
                  <a:srgbClr val="003399"/>
                </a:solidFill>
                <a:latin typeface="Calibri"/>
                <a:ea typeface="Calibri"/>
                <a:cs typeface="Calibri"/>
                <a:sym typeface="Calibri"/>
              </a:rPr>
              <a:t>www.calnewport.com</a:t>
            </a:r>
            <a:endParaRPr sz="1800">
              <a:solidFill>
                <a:srgbClr val="003399"/>
              </a:solidFill>
              <a:latin typeface="Calibri"/>
              <a:ea typeface="Calibri"/>
              <a:cs typeface="Calibri"/>
              <a:sym typeface="Calibri"/>
            </a:endParaRPr>
          </a:p>
          <a:p>
            <a:pPr marL="457200" marR="0" lvl="0" indent="0" algn="l" rtl="0">
              <a:lnSpc>
                <a:spcPct val="100000"/>
              </a:lnSpc>
              <a:spcBef>
                <a:spcPts val="0"/>
              </a:spcBef>
              <a:spcAft>
                <a:spcPts val="0"/>
              </a:spcAft>
              <a:buNone/>
            </a:pPr>
            <a:endParaRPr sz="2600">
              <a:solidFill>
                <a:srgbClr val="003399"/>
              </a:solidFill>
              <a:latin typeface="Calibri"/>
              <a:ea typeface="Calibri"/>
              <a:cs typeface="Calibri"/>
              <a:sym typeface="Calibri"/>
            </a:endParaRPr>
          </a:p>
        </p:txBody>
      </p:sp>
      <p:pic>
        <p:nvPicPr>
          <p:cNvPr id="163" name="Google Shape;163;p19"/>
          <p:cNvPicPr preferRelativeResize="0"/>
          <p:nvPr/>
        </p:nvPicPr>
        <p:blipFill rotWithShape="1">
          <a:blip r:embed="rId5">
            <a:alphaModFix/>
          </a:blip>
          <a:srcRect l="5550" t="-6660" r="-5550" b="6659"/>
          <a:stretch/>
        </p:blipFill>
        <p:spPr>
          <a:xfrm>
            <a:off x="7190725" y="681413"/>
            <a:ext cx="4933775" cy="4620925"/>
          </a:xfrm>
          <a:prstGeom prst="rect">
            <a:avLst/>
          </a:prstGeom>
          <a:noFill/>
          <a:ln w="12700" cap="flat" cmpd="sng">
            <a:solidFill>
              <a:schemeClr val="lt1"/>
            </a:solidFill>
            <a:prstDash val="solid"/>
            <a:miter lim="8000"/>
            <a:headEnd type="none" w="sm" len="sm"/>
            <a:tailEnd type="none" w="sm" len="sm"/>
          </a:ln>
        </p:spPr>
      </p:pic>
      <p:pic>
        <p:nvPicPr>
          <p:cNvPr id="164" name="Google Shape;164;p19"/>
          <p:cNvPicPr preferRelativeResize="0"/>
          <p:nvPr/>
        </p:nvPicPr>
        <p:blipFill>
          <a:blip r:embed="rId6">
            <a:alphaModFix/>
          </a:blip>
          <a:stretch>
            <a:fillRect/>
          </a:stretch>
        </p:blipFill>
        <p:spPr>
          <a:xfrm>
            <a:off x="4027775" y="749050"/>
            <a:ext cx="3274875" cy="4756200"/>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0"/>
          <p:cNvPicPr preferRelativeResize="0"/>
          <p:nvPr/>
        </p:nvPicPr>
        <p:blipFill rotWithShape="1">
          <a:blip r:embed="rId3">
            <a:alphaModFix/>
          </a:blip>
          <a:srcRect/>
          <a:stretch/>
        </p:blipFill>
        <p:spPr>
          <a:xfrm>
            <a:off x="8408020" y="6010729"/>
            <a:ext cx="3570713" cy="685577"/>
          </a:xfrm>
          <a:prstGeom prst="rect">
            <a:avLst/>
          </a:prstGeom>
          <a:noFill/>
          <a:ln>
            <a:noFill/>
          </a:ln>
        </p:spPr>
      </p:pic>
      <p:pic>
        <p:nvPicPr>
          <p:cNvPr id="171" name="Google Shape;171;p20"/>
          <p:cNvPicPr preferRelativeResize="0"/>
          <p:nvPr/>
        </p:nvPicPr>
        <p:blipFill rotWithShape="1">
          <a:blip r:embed="rId4">
            <a:alphaModFix/>
          </a:blip>
          <a:srcRect/>
          <a:stretch/>
        </p:blipFill>
        <p:spPr>
          <a:xfrm>
            <a:off x="179980" y="6115335"/>
            <a:ext cx="4191297" cy="580972"/>
          </a:xfrm>
          <a:prstGeom prst="rect">
            <a:avLst/>
          </a:prstGeom>
          <a:noFill/>
          <a:ln>
            <a:noFill/>
          </a:ln>
        </p:spPr>
      </p:pic>
      <p:sp>
        <p:nvSpPr>
          <p:cNvPr id="172" name="Google Shape;172;p20"/>
          <p:cNvSpPr/>
          <p:nvPr/>
        </p:nvSpPr>
        <p:spPr>
          <a:xfrm>
            <a:off x="0" y="0"/>
            <a:ext cx="12192000" cy="1066800"/>
          </a:xfrm>
          <a:prstGeom prst="rect">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0"/>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20"/>
          <p:cNvPicPr preferRelativeResize="0"/>
          <p:nvPr/>
        </p:nvPicPr>
        <p:blipFill>
          <a:blip r:embed="rId5">
            <a:alphaModFix/>
          </a:blip>
          <a:stretch>
            <a:fillRect/>
          </a:stretch>
        </p:blipFill>
        <p:spPr>
          <a:xfrm>
            <a:off x="942672" y="0"/>
            <a:ext cx="10168375" cy="5844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1"/>
          <p:cNvPicPr preferRelativeResize="0"/>
          <p:nvPr/>
        </p:nvPicPr>
        <p:blipFill rotWithShape="1">
          <a:blip r:embed="rId3">
            <a:alphaModFix/>
          </a:blip>
          <a:srcRect/>
          <a:stretch/>
        </p:blipFill>
        <p:spPr>
          <a:xfrm>
            <a:off x="179980" y="6115335"/>
            <a:ext cx="4191297" cy="580972"/>
          </a:xfrm>
          <a:prstGeom prst="rect">
            <a:avLst/>
          </a:prstGeom>
          <a:noFill/>
          <a:ln>
            <a:noFill/>
          </a:ln>
        </p:spPr>
      </p:pic>
      <p:pic>
        <p:nvPicPr>
          <p:cNvPr id="181" name="Google Shape;181;p21"/>
          <p:cNvPicPr preferRelativeResize="0"/>
          <p:nvPr/>
        </p:nvPicPr>
        <p:blipFill rotWithShape="1">
          <a:blip r:embed="rId4">
            <a:alphaModFix/>
          </a:blip>
          <a:srcRect/>
          <a:stretch/>
        </p:blipFill>
        <p:spPr>
          <a:xfrm>
            <a:off x="8408020" y="6010729"/>
            <a:ext cx="3570713" cy="685577"/>
          </a:xfrm>
          <a:prstGeom prst="rect">
            <a:avLst/>
          </a:prstGeom>
          <a:noFill/>
          <a:ln>
            <a:noFill/>
          </a:ln>
        </p:spPr>
      </p:pic>
      <p:sp>
        <p:nvSpPr>
          <p:cNvPr id="182" name="Google Shape;182;p21"/>
          <p:cNvSpPr/>
          <p:nvPr/>
        </p:nvSpPr>
        <p:spPr>
          <a:xfrm>
            <a:off x="0" y="0"/>
            <a:ext cx="12192000" cy="5844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4500">
                <a:solidFill>
                  <a:srgbClr val="003399"/>
                </a:solidFill>
                <a:latin typeface="Calibri"/>
                <a:ea typeface="Calibri"/>
                <a:cs typeface="Calibri"/>
                <a:sym typeface="Calibri"/>
              </a:rPr>
              <a:t>Event Management </a:t>
            </a:r>
            <a:endParaRPr sz="4500">
              <a:solidFill>
                <a:srgbClr val="003399"/>
              </a:solidFill>
              <a:latin typeface="Calibri"/>
              <a:ea typeface="Calibri"/>
              <a:cs typeface="Calibri"/>
              <a:sym typeface="Calibri"/>
            </a:endParaRPr>
          </a:p>
          <a:p>
            <a:pPr marL="0" lvl="0" indent="0" algn="ctr" rtl="0">
              <a:spcBef>
                <a:spcPts val="0"/>
              </a:spcBef>
              <a:spcAft>
                <a:spcPts val="0"/>
              </a:spcAft>
              <a:buNone/>
            </a:pPr>
            <a:r>
              <a:rPr lang="en-US" sz="4000">
                <a:solidFill>
                  <a:srgbClr val="003399"/>
                </a:solidFill>
                <a:latin typeface="Calibri"/>
                <a:ea typeface="Calibri"/>
                <a:cs typeface="Calibri"/>
                <a:sym typeface="Calibri"/>
              </a:rPr>
              <a:t>RepVisits</a:t>
            </a:r>
            <a:endParaRPr sz="4000">
              <a:solidFill>
                <a:srgbClr val="003399"/>
              </a:solidFill>
              <a:latin typeface="Calibri"/>
              <a:ea typeface="Calibri"/>
              <a:cs typeface="Calibri"/>
              <a:sym typeface="Calibri"/>
            </a:endParaRPr>
          </a:p>
          <a:p>
            <a:pPr marL="0" lvl="0" indent="0" algn="ctr" rtl="0">
              <a:spcBef>
                <a:spcPts val="0"/>
              </a:spcBef>
              <a:spcAft>
                <a:spcPts val="0"/>
              </a:spcAft>
              <a:buNone/>
            </a:pPr>
            <a:endParaRPr sz="4500">
              <a:solidFill>
                <a:srgbClr val="003399"/>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21"/>
          <p:cNvPicPr preferRelativeResize="0"/>
          <p:nvPr/>
        </p:nvPicPr>
        <p:blipFill>
          <a:blip r:embed="rId5">
            <a:alphaModFix/>
          </a:blip>
          <a:stretch>
            <a:fillRect/>
          </a:stretch>
        </p:blipFill>
        <p:spPr>
          <a:xfrm>
            <a:off x="3944275" y="1590500"/>
            <a:ext cx="4298677" cy="4122199"/>
          </a:xfrm>
          <a:prstGeom prst="rect">
            <a:avLst/>
          </a:prstGeom>
          <a:noFill/>
          <a:ln w="12700" cap="flat" cmpd="sng">
            <a:solidFill>
              <a:schemeClr val="lt1"/>
            </a:solidFill>
            <a:prstDash val="solid"/>
            <a:miter lim="8000"/>
            <a:headEnd type="none" w="sm" len="sm"/>
            <a:tailEnd type="none" w="sm" len="sm"/>
          </a:ln>
        </p:spPr>
      </p:pic>
      <p:pic>
        <p:nvPicPr>
          <p:cNvPr id="184" name="Google Shape;184;p21"/>
          <p:cNvPicPr preferRelativeResize="0"/>
          <p:nvPr/>
        </p:nvPicPr>
        <p:blipFill>
          <a:blip r:embed="rId6">
            <a:alphaModFix/>
          </a:blip>
          <a:stretch>
            <a:fillRect/>
          </a:stretch>
        </p:blipFill>
        <p:spPr>
          <a:xfrm>
            <a:off x="179975" y="0"/>
            <a:ext cx="3581799" cy="5844599"/>
          </a:xfrm>
          <a:prstGeom prst="rect">
            <a:avLst/>
          </a:prstGeom>
          <a:noFill/>
          <a:ln w="12700" cap="flat" cmpd="sng">
            <a:solidFill>
              <a:schemeClr val="lt1"/>
            </a:solidFill>
            <a:prstDash val="solid"/>
            <a:miter lim="8000"/>
            <a:headEnd type="none" w="sm" len="sm"/>
            <a:tailEnd type="none" w="sm" len="sm"/>
          </a:ln>
        </p:spPr>
      </p:pic>
      <p:pic>
        <p:nvPicPr>
          <p:cNvPr id="185" name="Google Shape;185;p21"/>
          <p:cNvPicPr preferRelativeResize="0"/>
          <p:nvPr/>
        </p:nvPicPr>
        <p:blipFill>
          <a:blip r:embed="rId7">
            <a:alphaModFix/>
          </a:blip>
          <a:stretch>
            <a:fillRect/>
          </a:stretch>
        </p:blipFill>
        <p:spPr>
          <a:xfrm>
            <a:off x="8408025" y="77000"/>
            <a:ext cx="3783975" cy="5690601"/>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Widescreen</PresentationFormat>
  <Paragraphs>255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Austin</dc:creator>
  <cp:lastModifiedBy>Debbie Austin</cp:lastModifiedBy>
  <cp:revision>1</cp:revision>
  <dcterms:modified xsi:type="dcterms:W3CDTF">2019-03-15T22:18:11Z</dcterms:modified>
</cp:coreProperties>
</file>