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82" r:id="rId6"/>
    <p:sldMasterId id="2147483685" r:id="rId7"/>
  </p:sldMasterIdLst>
  <p:notesMasterIdLst>
    <p:notesMasterId r:id="rId27"/>
  </p:notesMasterIdLst>
  <p:sldIdLst>
    <p:sldId id="257" r:id="rId8"/>
    <p:sldId id="278" r:id="rId9"/>
    <p:sldId id="279" r:id="rId10"/>
    <p:sldId id="260" r:id="rId11"/>
    <p:sldId id="272" r:id="rId12"/>
    <p:sldId id="280" r:id="rId13"/>
    <p:sldId id="261" r:id="rId14"/>
    <p:sldId id="262" r:id="rId15"/>
    <p:sldId id="296" r:id="rId16"/>
    <p:sldId id="289" r:id="rId17"/>
    <p:sldId id="302" r:id="rId18"/>
    <p:sldId id="303" r:id="rId19"/>
    <p:sldId id="297" r:id="rId20"/>
    <p:sldId id="298" r:id="rId21"/>
    <p:sldId id="299" r:id="rId22"/>
    <p:sldId id="300" r:id="rId23"/>
    <p:sldId id="285" r:id="rId24"/>
    <p:sldId id="301" r:id="rId25"/>
    <p:sldId id="277" r:id="rId26"/>
  </p:sldIdLst>
  <p:sldSz cx="14630400" cy="8229600"/>
  <p:notesSz cx="6858000" cy="9144000"/>
  <p:defaultTextStyle>
    <a:defPPr>
      <a:defRPr lang="en-US"/>
    </a:defPPr>
    <a:lvl1pPr algn="l" defTabSz="1096963" rtl="0" eaLnBrk="0" fontAlgn="base" hangingPunct="0">
      <a:spcBef>
        <a:spcPct val="0"/>
      </a:spcBef>
      <a:spcAft>
        <a:spcPct val="0"/>
      </a:spcAft>
      <a:defRPr sz="2100" kern="1200">
        <a:solidFill>
          <a:schemeClr val="tx1"/>
        </a:solidFill>
        <a:latin typeface="Calibri" charset="0"/>
        <a:ea typeface="+mn-ea"/>
        <a:cs typeface="+mn-cs"/>
      </a:defRPr>
    </a:lvl1pPr>
    <a:lvl2pPr marL="547688" indent="-90488" algn="l" defTabSz="1096963" rtl="0" eaLnBrk="0" fontAlgn="base" hangingPunct="0">
      <a:spcBef>
        <a:spcPct val="0"/>
      </a:spcBef>
      <a:spcAft>
        <a:spcPct val="0"/>
      </a:spcAft>
      <a:defRPr sz="2100" kern="1200">
        <a:solidFill>
          <a:schemeClr val="tx1"/>
        </a:solidFill>
        <a:latin typeface="Calibri" charset="0"/>
        <a:ea typeface="+mn-ea"/>
        <a:cs typeface="+mn-cs"/>
      </a:defRPr>
    </a:lvl2pPr>
    <a:lvl3pPr marL="1096963" indent="-182563" algn="l" defTabSz="1096963" rtl="0" eaLnBrk="0" fontAlgn="base" hangingPunct="0">
      <a:spcBef>
        <a:spcPct val="0"/>
      </a:spcBef>
      <a:spcAft>
        <a:spcPct val="0"/>
      </a:spcAft>
      <a:defRPr sz="2100" kern="1200">
        <a:solidFill>
          <a:schemeClr val="tx1"/>
        </a:solidFill>
        <a:latin typeface="Calibri" charset="0"/>
        <a:ea typeface="+mn-ea"/>
        <a:cs typeface="+mn-cs"/>
      </a:defRPr>
    </a:lvl3pPr>
    <a:lvl4pPr marL="1644650" indent="-273050" algn="l" defTabSz="1096963" rtl="0" eaLnBrk="0" fontAlgn="base" hangingPunct="0">
      <a:spcBef>
        <a:spcPct val="0"/>
      </a:spcBef>
      <a:spcAft>
        <a:spcPct val="0"/>
      </a:spcAft>
      <a:defRPr sz="2100" kern="1200">
        <a:solidFill>
          <a:schemeClr val="tx1"/>
        </a:solidFill>
        <a:latin typeface="Calibri" charset="0"/>
        <a:ea typeface="+mn-ea"/>
        <a:cs typeface="+mn-cs"/>
      </a:defRPr>
    </a:lvl4pPr>
    <a:lvl5pPr marL="2193925" indent="-365125" algn="l" defTabSz="1096963"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A0D66-2B7D-4922-AF2B-1B0B058B39E2}" v="5" dt="2020-03-05T19:41:54.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483"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97280"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97280" eaLnBrk="1" fontAlgn="auto" hangingPunct="1">
              <a:spcBef>
                <a:spcPts val="0"/>
              </a:spcBef>
              <a:spcAft>
                <a:spcPts val="0"/>
              </a:spcAft>
              <a:defRPr sz="1200" smtClean="0">
                <a:latin typeface="+mn-lt"/>
              </a:defRPr>
            </a:lvl1pPr>
          </a:lstStyle>
          <a:p>
            <a:pPr>
              <a:defRPr/>
            </a:pPr>
            <a:fld id="{9EBEF915-9D47-9340-AEE8-BB6439B0C0F6}" type="datetimeFigureOut">
              <a:rPr lang="en-US"/>
              <a:pPr>
                <a:defRPr/>
              </a:pPr>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97280"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97280" eaLnBrk="1" fontAlgn="auto" hangingPunct="1">
              <a:spcBef>
                <a:spcPts val="0"/>
              </a:spcBef>
              <a:spcAft>
                <a:spcPts val="0"/>
              </a:spcAft>
              <a:defRPr sz="1200" smtClean="0">
                <a:latin typeface="+mn-lt"/>
              </a:defRPr>
            </a:lvl1pPr>
          </a:lstStyle>
          <a:p>
            <a:pPr>
              <a:defRPr/>
            </a:pPr>
            <a:fld id="{DD71E48D-9728-2F45-B02D-C2713662B4D4}" type="slidenum">
              <a:rPr lang="en-US"/>
              <a:pPr>
                <a:defRPr/>
              </a:pPr>
              <a:t>‹#›</a:t>
            </a:fld>
            <a:endParaRPr lang="en-US"/>
          </a:p>
        </p:txBody>
      </p:sp>
    </p:spTree>
    <p:extLst>
      <p:ext uri="{BB962C8B-B14F-4D97-AF65-F5344CB8AC3E}">
        <p14:creationId xmlns:p14="http://schemas.microsoft.com/office/powerpoint/2010/main" val="1302735415"/>
      </p:ext>
    </p:extLst>
  </p:cSld>
  <p:clrMap bg1="lt1" tx1="dk1" bg2="lt2" tx2="dk2" accent1="accent1" accent2="accent2" accent3="accent3" accent4="accent4" accent5="accent5" accent6="accent6" hlink="hlink" folHlink="folHlink"/>
  <p:notesStyle>
    <a:lvl1pPr algn="l" defTabSz="1096963" rtl="0" fontAlgn="base">
      <a:spcBef>
        <a:spcPct val="30000"/>
      </a:spcBef>
      <a:spcAft>
        <a:spcPct val="0"/>
      </a:spcAft>
      <a:defRPr sz="1400" kern="1200">
        <a:solidFill>
          <a:schemeClr val="tx1"/>
        </a:solidFill>
        <a:latin typeface="+mn-lt"/>
        <a:ea typeface="+mn-ea"/>
        <a:cs typeface="+mn-cs"/>
      </a:defRPr>
    </a:lvl1pPr>
    <a:lvl2pPr marL="547688" algn="l" defTabSz="1096963" rtl="0" fontAlgn="base">
      <a:spcBef>
        <a:spcPct val="30000"/>
      </a:spcBef>
      <a:spcAft>
        <a:spcPct val="0"/>
      </a:spcAft>
      <a:defRPr sz="1400" kern="1200">
        <a:solidFill>
          <a:schemeClr val="tx1"/>
        </a:solidFill>
        <a:latin typeface="+mn-lt"/>
        <a:ea typeface="+mn-ea"/>
        <a:cs typeface="+mn-cs"/>
      </a:defRPr>
    </a:lvl2pPr>
    <a:lvl3pPr marL="1096963" algn="l" defTabSz="1096963" rtl="0" fontAlgn="base">
      <a:spcBef>
        <a:spcPct val="30000"/>
      </a:spcBef>
      <a:spcAft>
        <a:spcPct val="0"/>
      </a:spcAft>
      <a:defRPr sz="1400" kern="1200">
        <a:solidFill>
          <a:schemeClr val="tx1"/>
        </a:solidFill>
        <a:latin typeface="+mn-lt"/>
        <a:ea typeface="+mn-ea"/>
        <a:cs typeface="+mn-cs"/>
      </a:defRPr>
    </a:lvl3pPr>
    <a:lvl4pPr marL="1644650" algn="l" defTabSz="1096963" rtl="0" fontAlgn="base">
      <a:spcBef>
        <a:spcPct val="30000"/>
      </a:spcBef>
      <a:spcAft>
        <a:spcPct val="0"/>
      </a:spcAft>
      <a:defRPr sz="1400" kern="1200">
        <a:solidFill>
          <a:schemeClr val="tx1"/>
        </a:solidFill>
        <a:latin typeface="+mn-lt"/>
        <a:ea typeface="+mn-ea"/>
        <a:cs typeface="+mn-cs"/>
      </a:defRPr>
    </a:lvl4pPr>
    <a:lvl5pPr marL="2193925" algn="l" defTabSz="1096963" rtl="0" fontAlgn="base">
      <a:spcBef>
        <a:spcPct val="30000"/>
      </a:spcBef>
      <a:spcAft>
        <a:spcPct val="0"/>
      </a:spcAft>
      <a:defRPr sz="140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defTabSz="1079500"/>
            <a:r>
              <a:rPr lang="en-US" altLang="en-US" sz="1800">
                <a:latin typeface="Arial" panose="020B0604020202020204" pitchFamily="34" charset="0"/>
              </a:rPr>
              <a:t>The CSU Board of Trustees passed two new policies related to admission at their March 2018 board meeting that went into effect for fall 2019. These policies were required to be passed by May 2018 as directed in the 2017-2018 state budget act.</a:t>
            </a:r>
          </a:p>
          <a:p>
            <a:pPr defTabSz="1079500"/>
            <a:endParaRPr lang="en-US" altLang="en-US" sz="1800">
              <a:latin typeface="Arial" panose="020B0604020202020204" pitchFamily="34" charset="0"/>
            </a:endParaRPr>
          </a:p>
          <a:p>
            <a:pPr defTabSz="1079500"/>
            <a:r>
              <a:rPr lang="en-US" altLang="en-US" sz="1800">
                <a:latin typeface="Arial" panose="020B0604020202020204" pitchFamily="34" charset="0"/>
              </a:rPr>
              <a:t>The first policy is on the expansion of redirection.</a:t>
            </a:r>
          </a:p>
          <a:p>
            <a:pPr defTabSz="1079500"/>
            <a:endParaRPr lang="en-US" altLang="en-US" sz="1800">
              <a:latin typeface="Arial" panose="020B0604020202020204" pitchFamily="34" charset="0"/>
            </a:endParaRPr>
          </a:p>
          <a:p>
            <a:pPr defTabSz="1079500"/>
            <a:r>
              <a:rPr lang="en-US" altLang="en-US" sz="1800">
                <a:latin typeface="Arial" panose="020B0604020202020204" pitchFamily="34" charset="0"/>
              </a:rPr>
              <a:t>Effective fall 2019 redirection was expanded from just Associate Degree for Transfer applicants to include FTF and UDT applicants.  </a:t>
            </a:r>
          </a:p>
          <a:p>
            <a:pPr defTabSz="1079500"/>
            <a:endParaRPr lang="en-US" altLang="en-US" sz="1800">
              <a:latin typeface="Arial" panose="020B0604020202020204" pitchFamily="34" charset="0"/>
            </a:endParaRPr>
          </a:p>
          <a:p>
            <a:pPr defTabSz="1079500"/>
            <a:r>
              <a:rPr lang="en-US" altLang="en-US" sz="1800">
                <a:latin typeface="Arial" panose="020B0604020202020204" pitchFamily="34" charset="0"/>
              </a:rPr>
              <a:t>Applicants that have not been accepted to any CSU campus that they applied will be contacted in April to determine their interest in having their application redirected to another CSU that has capacity to serve them.  Applicants that are eligible will be asked for their first and second choice campus(es) and have their application redirected to the campuses they provided. Which campuses will be accepting redirected applications will be provided to applicants in April. </a:t>
            </a:r>
          </a:p>
          <a:p>
            <a:pPr defTabSz="1079500"/>
            <a:endParaRPr lang="en-US" altLang="en-US" sz="1800">
              <a:latin typeface="Arial" panose="020B0604020202020204" pitchFamily="34" charset="0"/>
            </a:endParaRPr>
          </a:p>
          <a:p>
            <a:pPr defTabSz="1079500"/>
            <a:r>
              <a:rPr lang="en-US" altLang="en-US" sz="1800">
                <a:latin typeface="Arial" panose="020B0604020202020204" pitchFamily="34" charset="0"/>
              </a:rPr>
              <a:t>Please ensure that your students are aware of this opportunity.</a:t>
            </a:r>
          </a:p>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99994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r>
              <a:rPr lang="en-US" sz="1800"/>
              <a:t>There is widespread agreement that students continue to need – and deserve – access to better preparation for college. The workforce and world have changed significantly in the last 30 years and most certainly will continue to do so in the years ahead. The evidence is clear—additional quantitative reasoning preparation improves college success and access to a range of majors and career choices. Continued progress on behalf of students’ academic preparation requires the CSU to be the catalyst for change.</a:t>
            </a:r>
          </a:p>
          <a:p>
            <a:pPr marL="0" marR="0" lvl="0" indent="0" algn="l" rtl="0">
              <a:spcBef>
                <a:spcPts val="0"/>
              </a:spcBef>
              <a:buSzPct val="25000"/>
              <a:buNone/>
            </a:pPr>
            <a:endParaRPr lang="en-US" sz="1800"/>
          </a:p>
          <a:p>
            <a:pPr marL="0" marR="0" lvl="0" indent="0" algn="l" rtl="0">
              <a:spcBef>
                <a:spcPts val="0"/>
              </a:spcBef>
              <a:buSzPct val="25000"/>
              <a:buNone/>
            </a:pPr>
            <a:r>
              <a:rPr lang="en-US" sz="1800"/>
              <a:t>A-g has not been updated since 1988.</a:t>
            </a:r>
          </a:p>
          <a:p>
            <a:pPr marL="0" marR="0" lvl="0" indent="0" algn="l" rtl="0">
              <a:spcBef>
                <a:spcPts val="0"/>
              </a:spcBef>
              <a:buSzPct val="25000"/>
              <a:buNone/>
            </a:pPr>
            <a:endParaRPr lang="en-US" sz="1800" b="0" i="0" u="none" strike="noStrike" cap="none"/>
          </a:p>
          <a:p>
            <a:pPr marL="0" marR="0" lvl="0" indent="0" algn="l" rtl="0">
              <a:spcBef>
                <a:spcPts val="0"/>
              </a:spcBef>
              <a:buSzPct val="25000"/>
              <a:buNone/>
            </a:pPr>
            <a:r>
              <a:rPr lang="en-US" sz="1800"/>
              <a:t>The proposal includes multiple reflection points and “safety valves” that would allow the implementation timeline to be extended – or halted – if the policy is resulting in unintended consequences.</a:t>
            </a:r>
            <a:endParaRPr sz="1800" b="0" i="0" u="none" strike="noStrike" cap="none"/>
          </a:p>
        </p:txBody>
      </p:sp>
    </p:spTree>
    <p:extLst>
      <p:ext uri="{BB962C8B-B14F-4D97-AF65-F5344CB8AC3E}">
        <p14:creationId xmlns:p14="http://schemas.microsoft.com/office/powerpoint/2010/main" val="125110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D71E48D-9728-2F45-B02D-C2713662B4D4}" type="slidenum">
              <a:rPr lang="en-US" smtClean="0"/>
              <a:pPr>
                <a:defRPr/>
              </a:pPr>
              <a:t>14</a:t>
            </a:fld>
            <a:endParaRPr lang="en-US"/>
          </a:p>
        </p:txBody>
      </p:sp>
    </p:spTree>
    <p:extLst>
      <p:ext uri="{BB962C8B-B14F-4D97-AF65-F5344CB8AC3E}">
        <p14:creationId xmlns:p14="http://schemas.microsoft.com/office/powerpoint/2010/main" val="2301702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a:solidFill>
                  <a:schemeClr val="tx1"/>
                </a:solidFill>
                <a:effectLst/>
                <a:latin typeface="+mn-lt"/>
                <a:ea typeface="+mn-ea"/>
                <a:cs typeface="+mn-cs"/>
              </a:rPr>
              <a:t>There are many ways to determine which first-year GE English and math/qualitative reasoning (QR) courses are right for each student. Factors known as “multiple measures” are used to evaluate each student’s academic preparation in these subjects.</a:t>
            </a:r>
          </a:p>
          <a:p>
            <a:endParaRPr lang="en-US" sz="1400" b="0" i="0" kern="1200">
              <a:solidFill>
                <a:schemeClr val="tx1"/>
              </a:solidFill>
              <a:effectLst/>
              <a:latin typeface="+mn-lt"/>
              <a:ea typeface="+mn-ea"/>
              <a:cs typeface="+mn-cs"/>
            </a:endParaRPr>
          </a:p>
          <a:p>
            <a:r>
              <a:rPr lang="en-US" spc="4"/>
              <a:t>Academic Preparation:</a:t>
            </a:r>
            <a:r>
              <a:rPr lang="en-US" spc="-18"/>
              <a:t> </a:t>
            </a:r>
            <a:r>
              <a:rPr lang="en-US" spc="-49"/>
              <a:t>GPAs</a:t>
            </a:r>
          </a:p>
          <a:p>
            <a:pPr>
              <a:spcBef>
                <a:spcPts val="775"/>
              </a:spcBef>
              <a:buClr>
                <a:srgbClr val="CC0B2A"/>
              </a:buClr>
              <a:buFontTx/>
              <a:buChar char="•"/>
            </a:pPr>
            <a:r>
              <a:rPr lang="en-US" altLang="en-US" sz="2000" b="0">
                <a:cs typeface="Arial" panose="020B0604020202020204" pitchFamily="34" charset="0"/>
              </a:rPr>
              <a:t>Calculating Math GPA</a:t>
            </a:r>
          </a:p>
          <a:p>
            <a:pPr lvl="1">
              <a:spcBef>
                <a:spcPts val="575"/>
              </a:spcBef>
              <a:buClr>
                <a:srgbClr val="CC0B2A"/>
              </a:buClr>
              <a:buFontTx/>
              <a:buChar char="•"/>
            </a:pPr>
            <a:r>
              <a:rPr lang="en-US" altLang="en-US" sz="2000" b="0">
                <a:cs typeface="Arial" panose="020B0604020202020204" pitchFamily="34" charset="0"/>
              </a:rPr>
              <a:t>Both Area C and G courses will be used</a:t>
            </a:r>
          </a:p>
          <a:p>
            <a:pPr lvl="1">
              <a:spcBef>
                <a:spcPts val="538"/>
              </a:spcBef>
              <a:buClr>
                <a:srgbClr val="CC0B2A"/>
              </a:buClr>
              <a:buFontTx/>
              <a:buChar char="•"/>
            </a:pPr>
            <a:r>
              <a:rPr lang="en-US" altLang="en-US" sz="2000" b="0">
                <a:cs typeface="Arial" panose="020B0604020202020204" pitchFamily="34" charset="0"/>
              </a:rPr>
              <a:t>Courses will be loaded from Cal State Apply application</a:t>
            </a:r>
          </a:p>
          <a:p>
            <a:pPr lvl="1">
              <a:spcBef>
                <a:spcPts val="538"/>
              </a:spcBef>
              <a:buClr>
                <a:srgbClr val="CC0B2A"/>
              </a:buClr>
              <a:buFontTx/>
              <a:buChar char="•"/>
            </a:pPr>
            <a:r>
              <a:rPr lang="en-US" altLang="en-US" sz="2000" b="0">
                <a:cs typeface="Arial" panose="020B0604020202020204" pitchFamily="34" charset="0"/>
              </a:rPr>
              <a:t>Will use 9</a:t>
            </a:r>
            <a:r>
              <a:rPr lang="en-US" altLang="en-US" sz="2000" b="0" baseline="25000">
                <a:cs typeface="Arial" panose="020B0604020202020204" pitchFamily="34" charset="0"/>
              </a:rPr>
              <a:t>th</a:t>
            </a:r>
            <a:r>
              <a:rPr lang="en-US" altLang="en-US" sz="2000" b="0">
                <a:cs typeface="Arial" panose="020B0604020202020204" pitchFamily="34" charset="0"/>
              </a:rPr>
              <a:t>, 10</a:t>
            </a:r>
            <a:r>
              <a:rPr lang="en-US" altLang="en-US" sz="2000" b="0" baseline="25000">
                <a:cs typeface="Arial" panose="020B0604020202020204" pitchFamily="34" charset="0"/>
              </a:rPr>
              <a:t>th</a:t>
            </a:r>
            <a:r>
              <a:rPr lang="en-US" altLang="en-US" sz="2000" b="0">
                <a:cs typeface="Arial" panose="020B0604020202020204" pitchFamily="34" charset="0"/>
              </a:rPr>
              <a:t>, and 11</a:t>
            </a:r>
            <a:r>
              <a:rPr lang="en-US" altLang="en-US" sz="2000" b="0" baseline="25000">
                <a:cs typeface="Arial" panose="020B0604020202020204" pitchFamily="34" charset="0"/>
              </a:rPr>
              <a:t>th </a:t>
            </a:r>
            <a:r>
              <a:rPr lang="en-US" altLang="en-US" sz="2000" b="0">
                <a:cs typeface="Arial" panose="020B0604020202020204" pitchFamily="34" charset="0"/>
              </a:rPr>
              <a:t>grade courses</a:t>
            </a:r>
          </a:p>
          <a:p>
            <a:pPr lvl="2">
              <a:lnSpc>
                <a:spcPct val="111000"/>
              </a:lnSpc>
              <a:spcBef>
                <a:spcPts val="375"/>
              </a:spcBef>
              <a:buClr>
                <a:srgbClr val="CC0B2A"/>
              </a:buClr>
              <a:buFontTx/>
              <a:buChar char="•"/>
            </a:pPr>
            <a:r>
              <a:rPr lang="en-US" altLang="en-US" sz="2000" b="0">
                <a:cs typeface="Arial" panose="020B0604020202020204" pitchFamily="34" charset="0"/>
              </a:rPr>
              <a:t>Algebra 1/Geometry courses taken in middle school will be included in the calculation</a:t>
            </a:r>
          </a:p>
          <a:p>
            <a:pPr>
              <a:spcBef>
                <a:spcPts val="913"/>
              </a:spcBef>
              <a:buClr>
                <a:srgbClr val="CC0B2A"/>
              </a:buClr>
              <a:buFontTx/>
              <a:buChar char="•"/>
            </a:pPr>
            <a:r>
              <a:rPr lang="en-US" altLang="en-US" sz="2000" b="0">
                <a:cs typeface="Arial" panose="020B0604020202020204" pitchFamily="34" charset="0"/>
              </a:rPr>
              <a:t>Calculating High School GPA</a:t>
            </a:r>
          </a:p>
          <a:p>
            <a:pPr lvl="1">
              <a:spcBef>
                <a:spcPts val="575"/>
              </a:spcBef>
              <a:buClr>
                <a:srgbClr val="CC0B2A"/>
              </a:buClr>
              <a:buFontTx/>
              <a:buChar char="•"/>
            </a:pPr>
            <a:r>
              <a:rPr lang="en-US" altLang="en-US" sz="2000" b="0">
                <a:cs typeface="Arial" panose="020B0604020202020204" pitchFamily="34" charset="0"/>
              </a:rPr>
              <a:t>Will use A-G coursework in 10</a:t>
            </a:r>
            <a:r>
              <a:rPr lang="en-US" altLang="en-US" sz="2000" b="0" baseline="25000">
                <a:cs typeface="Arial" panose="020B0604020202020204" pitchFamily="34" charset="0"/>
              </a:rPr>
              <a:t>th </a:t>
            </a:r>
            <a:r>
              <a:rPr lang="en-US" altLang="en-US" sz="2000" b="0">
                <a:cs typeface="Arial" panose="020B0604020202020204" pitchFamily="34" charset="0"/>
              </a:rPr>
              <a:t>and 11</a:t>
            </a:r>
            <a:r>
              <a:rPr lang="en-US" altLang="en-US" sz="2000" b="0" baseline="25000">
                <a:cs typeface="Arial" panose="020B0604020202020204" pitchFamily="34" charset="0"/>
              </a:rPr>
              <a:t>th </a:t>
            </a:r>
            <a:r>
              <a:rPr lang="en-US" altLang="en-US" sz="2000" b="0">
                <a:cs typeface="Arial" panose="020B0604020202020204" pitchFamily="34" charset="0"/>
              </a:rPr>
              <a:t>grades</a:t>
            </a:r>
          </a:p>
          <a:p>
            <a:pPr>
              <a:lnSpc>
                <a:spcPct val="111000"/>
              </a:lnSpc>
              <a:spcBef>
                <a:spcPts val="700"/>
              </a:spcBef>
              <a:buClr>
                <a:srgbClr val="CC0B2A"/>
              </a:buClr>
              <a:buFontTx/>
              <a:buChar char="•"/>
            </a:pPr>
            <a:r>
              <a:rPr lang="en-US" altLang="en-US" sz="2000" b="0">
                <a:cs typeface="Arial" panose="020B0604020202020204" pitchFamily="34" charset="0"/>
              </a:rPr>
              <a:t>Campuses may use additional student data to place students in appropriate courses.</a:t>
            </a:r>
          </a:p>
          <a:p>
            <a:endParaRPr lang="en-US"/>
          </a:p>
        </p:txBody>
      </p:sp>
      <p:sp>
        <p:nvSpPr>
          <p:cNvPr id="4" name="Slide Number Placeholder 3"/>
          <p:cNvSpPr>
            <a:spLocks noGrp="1"/>
          </p:cNvSpPr>
          <p:nvPr>
            <p:ph type="sldNum" sz="quarter" idx="5"/>
          </p:nvPr>
        </p:nvSpPr>
        <p:spPr/>
        <p:txBody>
          <a:bodyPr/>
          <a:lstStyle/>
          <a:p>
            <a:pPr>
              <a:defRPr/>
            </a:pPr>
            <a:fld id="{DD71E48D-9728-2F45-B02D-C2713662B4D4}" type="slidenum">
              <a:rPr lang="en-US" smtClean="0"/>
              <a:pPr>
                <a:defRPr/>
              </a:pPr>
              <a:t>15</a:t>
            </a:fld>
            <a:endParaRPr lang="en-US"/>
          </a:p>
        </p:txBody>
      </p:sp>
    </p:spTree>
    <p:extLst>
      <p:ext uri="{BB962C8B-B14F-4D97-AF65-F5344CB8AC3E}">
        <p14:creationId xmlns:p14="http://schemas.microsoft.com/office/powerpoint/2010/main" val="57114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noAutofit/>
          </a:bodyPr>
          <a:lstStyle/>
          <a:p>
            <a:pPr>
              <a:buSzPct val="25000"/>
              <a:buNone/>
            </a:pPr>
            <a:endParaRPr lang="en-US"/>
          </a:p>
          <a:p>
            <a:pPr>
              <a:buSzPct val="25000"/>
              <a:buNone/>
            </a:pPr>
            <a:endParaRPr lang="en-US"/>
          </a:p>
          <a:p>
            <a:r>
              <a:rPr lang="en-US" altLang="en-US" sz="1400">
                <a:latin typeface="Arial" panose="020B0604020202020204" pitchFamily="34" charset="0"/>
              </a:rPr>
              <a:t>Prior to EO 1110, campuses ran the CMS Remediation process to determine placement. That process looked at EPT/ELM scores but also considered AP, SAT, ACT, EAP scores against Remediation requirements to place students. The existing Remediation process was leveraged for the Academic Preparation Placement modification, since test scores are still used as placement criteria, but, the process was adapted to meet EO1110 criteria and was updated to include evaluating high school coursework, weighted high school GPA, and weighted math GPA.</a:t>
            </a:r>
          </a:p>
          <a:p>
            <a:endParaRPr lang="en-US" altLang="en-US" sz="1400">
              <a:latin typeface="Arial" panose="020B0604020202020204" pitchFamily="34" charset="0"/>
            </a:endParaRPr>
          </a:p>
          <a:p>
            <a:r>
              <a:rPr lang="en-US" altLang="en-US" sz="1400">
                <a:latin typeface="Arial" panose="020B0604020202020204" pitchFamily="34" charset="0"/>
              </a:rPr>
              <a:t>This effectively eliminates remediation.</a:t>
            </a:r>
          </a:p>
          <a:p>
            <a:pPr>
              <a:buSzPct val="25000"/>
              <a:buNone/>
            </a:pPr>
            <a:endParaRPr/>
          </a:p>
        </p:txBody>
      </p:sp>
    </p:spTree>
    <p:extLst>
      <p:ext uri="{BB962C8B-B14F-4D97-AF65-F5344CB8AC3E}">
        <p14:creationId xmlns:p14="http://schemas.microsoft.com/office/powerpoint/2010/main" val="207554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24574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r>
              <a:rPr lang="en-US" sz="1800" b="0" i="0" u="none" strike="noStrike" cap="none"/>
              <a:t>The CSUs 23 campuses continue to serve a diverse student body with over 481,000 students enrolled</a:t>
            </a:r>
          </a:p>
          <a:p>
            <a:pPr marL="0" marR="0" lvl="0" indent="0" algn="l" rtl="0">
              <a:spcBef>
                <a:spcPts val="0"/>
              </a:spcBef>
              <a:buSzPct val="25000"/>
              <a:buNone/>
            </a:pPr>
            <a:endParaRPr lang="en-US" sz="1800" b="0" i="0" u="none" strike="noStrike" cap="none"/>
          </a:p>
          <a:p>
            <a:pPr marL="0" marR="0" lvl="0" indent="0" algn="l" rtl="0">
              <a:spcBef>
                <a:spcPts val="0"/>
              </a:spcBef>
              <a:buSzPct val="25000"/>
              <a:buNone/>
            </a:pPr>
            <a:r>
              <a:rPr lang="en-US" sz="1800" b="0" i="0" u="none" strike="noStrike" cap="none"/>
              <a:t>430,000 are undergraduate students</a:t>
            </a:r>
          </a:p>
          <a:p>
            <a:pPr marL="0" marR="0" lvl="0" indent="0" algn="l" rtl="0">
              <a:spcBef>
                <a:spcPts val="0"/>
              </a:spcBef>
              <a:buSzPct val="25000"/>
              <a:buNone/>
            </a:pPr>
            <a:endParaRPr lang="en-US" sz="1800" b="0" i="0" u="none" strike="noStrike" cap="none"/>
          </a:p>
          <a:p>
            <a:pPr marL="0" marR="0" lvl="0" indent="0" algn="l" rtl="0">
              <a:spcBef>
                <a:spcPts val="0"/>
              </a:spcBef>
              <a:buSzPct val="25000"/>
              <a:buNone/>
            </a:pPr>
            <a:r>
              <a:rPr lang="en-US" sz="1800" b="0" i="0" u="none" strike="noStrike" cap="none"/>
              <a:t>Diversity – </a:t>
            </a:r>
          </a:p>
          <a:p>
            <a:pPr marL="285750" marR="0" lvl="0" indent="-285750" algn="l" rtl="0">
              <a:spcBef>
                <a:spcPts val="0"/>
              </a:spcBef>
              <a:buSzPct val="25000"/>
              <a:buFont typeface="Arial" panose="020B0604020202020204" pitchFamily="34" charset="0"/>
              <a:buChar char="•"/>
            </a:pPr>
            <a:r>
              <a:rPr lang="en-US" sz="1800" b="0" i="0" u="none" strike="noStrike" cap="none"/>
              <a:t>51% of our California students are traditionally underrepresented </a:t>
            </a:r>
          </a:p>
          <a:p>
            <a:pPr marL="285750" marR="0" lvl="0" indent="-285750" algn="l" rtl="0">
              <a:spcBef>
                <a:spcPts val="0"/>
              </a:spcBef>
              <a:buSzPct val="25000"/>
              <a:buFont typeface="Arial" panose="020B0604020202020204" pitchFamily="34" charset="0"/>
              <a:buChar char="•"/>
            </a:pPr>
            <a:r>
              <a:rPr lang="en-US" sz="1800" b="0" i="0" u="none" strike="noStrike" cap="none"/>
              <a:t>57% of our students are also the first in their family to pursue a bachelors degree</a:t>
            </a:r>
            <a:endParaRPr sz="1800" b="0" i="0" u="none" strike="noStrike" cap="none"/>
          </a:p>
        </p:txBody>
      </p:sp>
    </p:spTree>
    <p:extLst>
      <p:ext uri="{BB962C8B-B14F-4D97-AF65-F5344CB8AC3E}">
        <p14:creationId xmlns:p14="http://schemas.microsoft.com/office/powerpoint/2010/main" val="15801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16583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a:defRPr/>
            </a:pPr>
            <a:r>
              <a:rPr lang="en-US" altLang="en-US">
                <a:latin typeface="Arial" pitchFamily="34" charset="0"/>
              </a:rPr>
              <a:t>CSU remains committed to serving California students; CA reinvesting in higher ed.</a:t>
            </a:r>
          </a:p>
          <a:p>
            <a:pPr lvl="1">
              <a:spcBef>
                <a:spcPct val="0"/>
              </a:spcBef>
              <a:spcAft>
                <a:spcPts val="1225"/>
              </a:spcAft>
              <a:defRPr/>
            </a:pPr>
            <a:r>
              <a:rPr lang="en-US" altLang="en-US" sz="2800" kern="0"/>
              <a:t>Both new funding and improved graduation rates are generating capacity</a:t>
            </a:r>
            <a:endParaRPr lang="en-US" altLang="en-US">
              <a:latin typeface="Arial" pitchFamily="34" charset="0"/>
            </a:endParaRPr>
          </a:p>
          <a:p>
            <a:pPr>
              <a:defRPr/>
            </a:pPr>
            <a:endParaRPr lang="en-US" altLang="en-US">
              <a:latin typeface="Arial" pitchFamily="34" charset="0"/>
            </a:endParaRPr>
          </a:p>
          <a:p>
            <a:pPr marL="0" marR="0" lvl="0" indent="0" algn="l" rtl="0">
              <a:spcBef>
                <a:spcPts val="0"/>
              </a:spcBef>
              <a:buSzPct val="25000"/>
              <a:buNone/>
            </a:pPr>
            <a:endParaRPr sz="18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rPr>
              <a:t>The first column shows the number of unduplicated applicants, and the last column shows the percentage yield rate, meaning the percent of applicants that accepted our offers of admission and consequently enrolled.  </a:t>
            </a:r>
          </a:p>
          <a:p>
            <a:endParaRPr lang="en-US" altLang="en-US">
              <a:latin typeface="Arial" panose="020B0604020202020204" pitchFamily="34" charset="0"/>
            </a:endParaRPr>
          </a:p>
          <a:p>
            <a:r>
              <a:rPr lang="en-US" altLang="en-US">
                <a:latin typeface="Arial" panose="020B0604020202020204" pitchFamily="34" charset="0"/>
              </a:rPr>
              <a:t>For fall of 2020, we have preliminary numbers as applications are still in progress. </a:t>
            </a:r>
            <a:endParaRPr lang="en-US"/>
          </a:p>
        </p:txBody>
      </p:sp>
      <p:sp>
        <p:nvSpPr>
          <p:cNvPr id="4" name="Slide Number Placeholder 3"/>
          <p:cNvSpPr>
            <a:spLocks noGrp="1"/>
          </p:cNvSpPr>
          <p:nvPr>
            <p:ph type="sldNum" sz="quarter" idx="5"/>
          </p:nvPr>
        </p:nvSpPr>
        <p:spPr/>
        <p:txBody>
          <a:bodyPr/>
          <a:lstStyle/>
          <a:p>
            <a:pPr>
              <a:defRPr/>
            </a:pPr>
            <a:fld id="{DD71E48D-9728-2F45-B02D-C2713662B4D4}" type="slidenum">
              <a:rPr lang="en-US" smtClean="0"/>
              <a:pPr>
                <a:defRPr/>
              </a:pPr>
              <a:t>5</a:t>
            </a:fld>
            <a:endParaRPr lang="en-US"/>
          </a:p>
        </p:txBody>
      </p:sp>
    </p:spTree>
    <p:extLst>
      <p:ext uri="{BB962C8B-B14F-4D97-AF65-F5344CB8AC3E}">
        <p14:creationId xmlns:p14="http://schemas.microsoft.com/office/powerpoint/2010/main" val="216654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rPr>
              <a:t>The first column shows the number of unduplicated applicants, and the last column shows the percentage yield rate, meaning the percent of applicants that accepted our offers of admission and consequently enrolled.  </a:t>
            </a:r>
          </a:p>
          <a:p>
            <a:endParaRPr lang="en-US" altLang="en-US">
              <a:latin typeface="Arial" panose="020B0604020202020204" pitchFamily="34" charset="0"/>
            </a:endParaRPr>
          </a:p>
          <a:p>
            <a:r>
              <a:rPr lang="en-US" altLang="en-US">
                <a:latin typeface="Arial" panose="020B0604020202020204" pitchFamily="34" charset="0"/>
              </a:rPr>
              <a:t>For fall of 2020, we have preliminary numbers as applications are still in progress. </a:t>
            </a:r>
            <a:endParaRPr lang="en-US"/>
          </a:p>
        </p:txBody>
      </p:sp>
      <p:sp>
        <p:nvSpPr>
          <p:cNvPr id="4" name="Slide Number Placeholder 3"/>
          <p:cNvSpPr>
            <a:spLocks noGrp="1"/>
          </p:cNvSpPr>
          <p:nvPr>
            <p:ph type="sldNum" sz="quarter" idx="5"/>
          </p:nvPr>
        </p:nvSpPr>
        <p:spPr/>
        <p:txBody>
          <a:bodyPr/>
          <a:lstStyle/>
          <a:p>
            <a:pPr>
              <a:defRPr/>
            </a:pPr>
            <a:fld id="{DD71E48D-9728-2F45-B02D-C2713662B4D4}" type="slidenum">
              <a:rPr lang="en-US" smtClean="0"/>
              <a:pPr>
                <a:defRPr/>
              </a:pPr>
              <a:t>6</a:t>
            </a:fld>
            <a:endParaRPr lang="en-US"/>
          </a:p>
        </p:txBody>
      </p:sp>
    </p:spTree>
    <p:extLst>
      <p:ext uri="{BB962C8B-B14F-4D97-AF65-F5344CB8AC3E}">
        <p14:creationId xmlns:p14="http://schemas.microsoft.com/office/powerpoint/2010/main" val="46802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 name="Shape 149"/>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noAutofit/>
          </a:bodyPr>
          <a:lstStyle/>
          <a:p>
            <a:pPr>
              <a:buSzPct val="25000"/>
              <a:buNone/>
            </a:pPr>
            <a:endParaRPr/>
          </a:p>
        </p:txBody>
      </p:sp>
    </p:spTree>
    <p:extLst>
      <p:ext uri="{BB962C8B-B14F-4D97-AF65-F5344CB8AC3E}">
        <p14:creationId xmlns:p14="http://schemas.microsoft.com/office/powerpoint/2010/main" val="422624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75329" y="1133856"/>
            <a:ext cx="12650981" cy="1307592"/>
          </a:xfrm>
        </p:spPr>
        <p:txBody>
          <a:bodyPr>
            <a:noAutofit/>
          </a:bodyPr>
          <a:lstStyle>
            <a:lvl1pPr algn="r">
              <a:defRPr sz="7200" baseline="0"/>
            </a:lvl1pPr>
          </a:lstStyle>
          <a:p>
            <a:r>
              <a:rPr lang="en-US"/>
              <a:t>Click To Add</a:t>
            </a:r>
            <a:br>
              <a:rPr lang="en-US"/>
            </a:br>
            <a:r>
              <a:rPr lang="en-US"/>
              <a:t>Presentation Title</a:t>
            </a:r>
          </a:p>
        </p:txBody>
      </p:sp>
      <p:sp>
        <p:nvSpPr>
          <p:cNvPr id="3" name="Subtitle 2"/>
          <p:cNvSpPr>
            <a:spLocks noGrp="1"/>
          </p:cNvSpPr>
          <p:nvPr>
            <p:ph type="subTitle" idx="1"/>
          </p:nvPr>
        </p:nvSpPr>
        <p:spPr>
          <a:xfrm>
            <a:off x="1275330" y="2441448"/>
            <a:ext cx="12650982" cy="530352"/>
          </a:xfrm>
        </p:spPr>
        <p:txBody>
          <a:bodyPr rIns="137160" anchor="b">
            <a:noAutofit/>
          </a:bodyPr>
          <a:lstStyle>
            <a:lvl1pPr marL="0" indent="0" algn="r">
              <a:buNone/>
              <a:defRPr sz="2800" b="1">
                <a:solidFill>
                  <a:schemeClr val="accent2"/>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8" name="Picture Placeholder 7"/>
          <p:cNvSpPr>
            <a:spLocks noGrp="1"/>
          </p:cNvSpPr>
          <p:nvPr>
            <p:ph type="pic" sz="quarter" idx="10"/>
          </p:nvPr>
        </p:nvSpPr>
        <p:spPr>
          <a:xfrm>
            <a:off x="1275330" y="2971800"/>
            <a:ext cx="13355069" cy="5257800"/>
          </a:xfrm>
          <a:solidFill>
            <a:schemeClr val="accent2">
              <a:lumMod val="20000"/>
              <a:lumOff val="80000"/>
            </a:schemeClr>
          </a:solidFill>
        </p:spPr>
        <p:txBody>
          <a:bodyPr lIns="1920240" tIns="1280160" rIns="822960" rtlCol="0">
            <a:noAutofit/>
          </a:bodyPr>
          <a:lstStyle>
            <a:lvl1pPr marL="0" indent="0" algn="r">
              <a:lnSpc>
                <a:spcPct val="110000"/>
              </a:lnSpc>
              <a:buNone/>
              <a:defRPr baseline="0"/>
            </a:lvl1pPr>
          </a:lstStyle>
          <a:p>
            <a:pPr lvl="0"/>
            <a:r>
              <a:rPr lang="en-US" noProof="0"/>
              <a:t>Click icon to add picture</a:t>
            </a:r>
          </a:p>
        </p:txBody>
      </p:sp>
      <p:sp>
        <p:nvSpPr>
          <p:cNvPr id="5" name="Slide Number Placeholder 3"/>
          <p:cNvSpPr>
            <a:spLocks noGrp="1"/>
          </p:cNvSpPr>
          <p:nvPr>
            <p:ph type="sldNum" sz="quarter" idx="11"/>
          </p:nvPr>
        </p:nvSpPr>
        <p:spPr/>
        <p:txBody>
          <a:bodyPr/>
          <a:lstStyle>
            <a:lvl1pPr>
              <a:defRPr/>
            </a:lvl1pPr>
          </a:lstStyle>
          <a:p>
            <a:fld id="{48ECAB49-3A43-D14F-8E6C-D1B0014EFB06}" type="slidenum">
              <a:rPr lang="en-US" altLang="en-US"/>
              <a:pPr/>
              <a:t>‹#›</a:t>
            </a:fld>
            <a:endParaRPr lang="en-US" altLang="en-US"/>
          </a:p>
        </p:txBody>
      </p:sp>
    </p:spTree>
    <p:extLst>
      <p:ext uri="{BB962C8B-B14F-4D97-AF65-F5344CB8AC3E}">
        <p14:creationId xmlns:p14="http://schemas.microsoft.com/office/powerpoint/2010/main" val="27604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69848" y="3959352"/>
            <a:ext cx="6000108" cy="2221992"/>
          </a:xfrm>
        </p:spPr>
        <p:txBody>
          <a:bodyPr>
            <a:noAutofit/>
          </a:bodyPr>
          <a:lstStyle>
            <a:lvl1pPr algn="r">
              <a:defRPr sz="7200" baseline="0"/>
            </a:lvl1pPr>
          </a:lstStyle>
          <a:p>
            <a:r>
              <a:rPr lang="en-US"/>
              <a:t>Click To Add Presentation Title</a:t>
            </a:r>
          </a:p>
        </p:txBody>
      </p:sp>
      <p:sp>
        <p:nvSpPr>
          <p:cNvPr id="8" name="Subtitle 2"/>
          <p:cNvSpPr>
            <a:spLocks noGrp="1"/>
          </p:cNvSpPr>
          <p:nvPr>
            <p:ph type="subTitle" idx="1"/>
          </p:nvPr>
        </p:nvSpPr>
        <p:spPr>
          <a:xfrm>
            <a:off x="1069848" y="6181344"/>
            <a:ext cx="6000109" cy="530352"/>
          </a:xfrm>
        </p:spPr>
        <p:txBody>
          <a:bodyPr rIns="118872" anchor="b">
            <a:noAutofit/>
          </a:bodyPr>
          <a:lstStyle>
            <a:lvl1pPr marL="0" indent="0" algn="r">
              <a:buNone/>
              <a:defRPr sz="2800" b="1">
                <a:solidFill>
                  <a:schemeClr val="accent2"/>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10" name="Picture Placeholder 9"/>
          <p:cNvSpPr>
            <a:spLocks noGrp="1"/>
          </p:cNvSpPr>
          <p:nvPr>
            <p:ph type="pic" sz="quarter" idx="10"/>
          </p:nvPr>
        </p:nvSpPr>
        <p:spPr>
          <a:xfrm>
            <a:off x="7315200" y="0"/>
            <a:ext cx="7315200" cy="8229600"/>
          </a:xfrm>
          <a:solidFill>
            <a:schemeClr val="accent2">
              <a:lumMod val="20000"/>
              <a:lumOff val="80000"/>
            </a:schemeClr>
          </a:solidFill>
        </p:spPr>
        <p:txBody>
          <a:bodyPr lIns="3474720" tIns="1645920" rtlCol="0">
            <a:noAutofit/>
          </a:bodyPr>
          <a:lstStyle>
            <a:lvl1pPr marL="0" indent="0" algn="l">
              <a:lnSpc>
                <a:spcPct val="120000"/>
              </a:lnSpc>
              <a:buNone/>
              <a:defRPr/>
            </a:lvl1pPr>
          </a:lstStyle>
          <a:p>
            <a:pPr lvl="0"/>
            <a:r>
              <a:rPr lang="en-US" noProof="0"/>
              <a:t>Click icon to add picture</a:t>
            </a:r>
          </a:p>
        </p:txBody>
      </p:sp>
      <p:sp>
        <p:nvSpPr>
          <p:cNvPr id="5" name="Slide Number Placeholder 1"/>
          <p:cNvSpPr>
            <a:spLocks noGrp="1"/>
          </p:cNvSpPr>
          <p:nvPr>
            <p:ph type="sldNum" sz="quarter" idx="11"/>
          </p:nvPr>
        </p:nvSpPr>
        <p:spPr/>
        <p:txBody>
          <a:bodyPr/>
          <a:lstStyle>
            <a:lvl1pPr>
              <a:defRPr/>
            </a:lvl1pPr>
          </a:lstStyle>
          <a:p>
            <a:fld id="{1625A13B-BB71-8D4A-9E64-B94CF4F5D396}" type="slidenum">
              <a:rPr lang="en-US" altLang="en-US"/>
              <a:pPr/>
              <a:t>‹#›</a:t>
            </a:fld>
            <a:endParaRPr lang="en-US" altLang="en-US"/>
          </a:p>
        </p:txBody>
      </p:sp>
    </p:spTree>
    <p:extLst>
      <p:ext uri="{BB962C8B-B14F-4D97-AF65-F5344CB8AC3E}">
        <p14:creationId xmlns:p14="http://schemas.microsoft.com/office/powerpoint/2010/main" val="100757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 Subtitle / Content / Image">
    <p:spTree>
      <p:nvGrpSpPr>
        <p:cNvPr id="1" name=""/>
        <p:cNvGrpSpPr/>
        <p:nvPr/>
      </p:nvGrpSpPr>
      <p:grpSpPr>
        <a:xfrm>
          <a:off x="0" y="0"/>
          <a:ext cx="0" cy="0"/>
          <a:chOff x="0" y="0"/>
          <a:chExt cx="0" cy="0"/>
        </a:xfrm>
      </p:grpSpPr>
      <p:sp>
        <p:nvSpPr>
          <p:cNvPr id="7" name="Picture Placeholder 9"/>
          <p:cNvSpPr>
            <a:spLocks noGrp="1"/>
          </p:cNvSpPr>
          <p:nvPr>
            <p:ph type="pic" sz="quarter" idx="10"/>
          </p:nvPr>
        </p:nvSpPr>
        <p:spPr>
          <a:xfrm>
            <a:off x="7315200" y="0"/>
            <a:ext cx="7315200" cy="8229600"/>
          </a:xfrm>
          <a:solidFill>
            <a:schemeClr val="accent2">
              <a:lumMod val="20000"/>
              <a:lumOff val="80000"/>
            </a:schemeClr>
          </a:solidFill>
        </p:spPr>
        <p:txBody>
          <a:bodyPr lIns="3474720" tIns="1645920" rtlCol="0">
            <a:noAutofit/>
          </a:bodyPr>
          <a:lstStyle>
            <a:lvl1pPr marL="0" indent="0" algn="l">
              <a:buNone/>
              <a:defRPr baseline="0"/>
            </a:lvl1pPr>
          </a:lstStyle>
          <a:p>
            <a:pPr lvl="0"/>
            <a:r>
              <a:rPr lang="en-US" noProof="0"/>
              <a:t>Click icon to add picture</a:t>
            </a:r>
          </a:p>
        </p:txBody>
      </p:sp>
      <p:sp>
        <p:nvSpPr>
          <p:cNvPr id="8" name="Text Placeholder 18"/>
          <p:cNvSpPr>
            <a:spLocks noGrp="1"/>
          </p:cNvSpPr>
          <p:nvPr>
            <p:ph type="body" sz="quarter" idx="15" hasCustomPrompt="1"/>
          </p:nvPr>
        </p:nvSpPr>
        <p:spPr>
          <a:xfrm>
            <a:off x="1097280" y="1400165"/>
            <a:ext cx="8427720" cy="923330"/>
          </a:xfrm>
          <a:prstGeom prst="rect">
            <a:avLst/>
          </a:prstGeom>
          <a:solidFill>
            <a:schemeClr val="bg1">
              <a:alpha val="75000"/>
            </a:schemeClr>
          </a:solidFill>
        </p:spPr>
        <p:txBody>
          <a:bodyPr lIns="0" tIns="91440" rIns="274320" bIns="0" anchor="b">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baseline="0">
                <a:solidFill>
                  <a:schemeClr val="tx2"/>
                </a:solidFill>
              </a:defRPr>
            </a:lvl1pPr>
          </a:lstStyle>
          <a:p>
            <a:pPr lvl="0"/>
            <a:r>
              <a:rPr lang="en-US"/>
              <a:t>Click to add a title</a:t>
            </a:r>
          </a:p>
        </p:txBody>
      </p:sp>
      <p:sp>
        <p:nvSpPr>
          <p:cNvPr id="9" name="Text Placeholder 10"/>
          <p:cNvSpPr>
            <a:spLocks noGrp="1"/>
          </p:cNvSpPr>
          <p:nvPr>
            <p:ph type="body" sz="quarter" idx="19" hasCustomPrompt="1"/>
          </p:nvPr>
        </p:nvSpPr>
        <p:spPr>
          <a:xfrm>
            <a:off x="1097280" y="2323495"/>
            <a:ext cx="8427720" cy="1078992"/>
          </a:xfrm>
          <a:prstGeom prst="rect">
            <a:avLst/>
          </a:prstGeom>
          <a:solidFill>
            <a:schemeClr val="bg1">
              <a:alpha val="75000"/>
            </a:schemeClr>
          </a:solidFill>
        </p:spPr>
        <p:txBody>
          <a:bodyPr lIns="0" tIns="182880" rIns="274320" bIns="0">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baseline="0">
                <a:solidFill>
                  <a:schemeClr val="accent2"/>
                </a:solidFill>
              </a:defRPr>
            </a:lvl1pPr>
            <a:lvl2pPr>
              <a:defRPr sz="3692">
                <a:solidFill>
                  <a:schemeClr val="accent2"/>
                </a:solidFill>
              </a:defRPr>
            </a:lvl2pPr>
            <a:lvl3pPr>
              <a:defRPr sz="3692">
                <a:solidFill>
                  <a:schemeClr val="accent2"/>
                </a:solidFill>
              </a:defRPr>
            </a:lvl3pPr>
            <a:lvl4pPr>
              <a:defRPr sz="3692">
                <a:solidFill>
                  <a:schemeClr val="accent2"/>
                </a:solidFill>
              </a:defRPr>
            </a:lvl4pPr>
            <a:lvl5pPr>
              <a:defRPr sz="3692">
                <a:solidFill>
                  <a:schemeClr val="accent2"/>
                </a:solidFill>
              </a:defRPr>
            </a:lvl5pPr>
          </a:lstStyle>
          <a:p>
            <a:pPr lvl="0"/>
            <a:r>
              <a:rPr lang="en-US"/>
              <a:t>Click to add subtitle</a:t>
            </a:r>
          </a:p>
        </p:txBody>
      </p:sp>
      <p:sp>
        <p:nvSpPr>
          <p:cNvPr id="10" name="Text Placeholder 3"/>
          <p:cNvSpPr>
            <a:spLocks noGrp="1"/>
          </p:cNvSpPr>
          <p:nvPr>
            <p:ph type="body" sz="quarter" idx="23"/>
          </p:nvPr>
        </p:nvSpPr>
        <p:spPr>
          <a:xfrm>
            <a:off x="1096963" y="3402487"/>
            <a:ext cx="8428011" cy="4168301"/>
          </a:xfrm>
          <a:solidFill>
            <a:schemeClr val="bg1">
              <a:alpha val="75000"/>
            </a:schemeClr>
          </a:solidFill>
        </p:spPr>
        <p:txBody>
          <a:bodyPr lIns="0" rIns="274320" bIns="91440">
            <a:noAutofit/>
          </a:bodyPr>
          <a:lstStyle>
            <a:lvl1pPr>
              <a:spcBef>
                <a:spcPts val="900"/>
              </a:spcBef>
              <a:defRPr sz="3200"/>
            </a:lvl1pPr>
            <a:lvl2pPr marL="731520">
              <a:spcBef>
                <a:spcPts val="100"/>
              </a:spcBef>
              <a:defRPr sz="2800"/>
            </a:lvl2pPr>
            <a:lvl3pPr marL="1280160">
              <a:spcBef>
                <a:spcPts val="500"/>
              </a:spcBef>
              <a:defRPr sz="2600"/>
            </a:lvl3pPr>
            <a:lvl4pPr>
              <a:defRPr sz="2400"/>
            </a:lvl4pPr>
          </a:lstStyle>
          <a:p>
            <a:pPr lvl="0"/>
            <a:r>
              <a:rPr lang="en-US"/>
              <a:t>Edit Master text styles</a:t>
            </a:r>
          </a:p>
          <a:p>
            <a:pPr lvl="1"/>
            <a:r>
              <a:rPr lang="en-US"/>
              <a:t>Second level</a:t>
            </a:r>
          </a:p>
          <a:p>
            <a:pPr lvl="2"/>
            <a:r>
              <a:rPr lang="en-US"/>
              <a:t>Third level</a:t>
            </a:r>
          </a:p>
        </p:txBody>
      </p:sp>
      <p:sp>
        <p:nvSpPr>
          <p:cNvPr id="6" name="Slide Number Placeholder 3"/>
          <p:cNvSpPr>
            <a:spLocks noGrp="1"/>
          </p:cNvSpPr>
          <p:nvPr>
            <p:ph type="sldNum" sz="quarter" idx="24"/>
          </p:nvPr>
        </p:nvSpPr>
        <p:spPr/>
        <p:txBody>
          <a:bodyPr/>
          <a:lstStyle>
            <a:lvl1pPr>
              <a:defRPr/>
            </a:lvl1pPr>
          </a:lstStyle>
          <a:p>
            <a:fld id="{9E131138-2B84-A04F-86C2-ABA3FF6E7279}" type="slidenum">
              <a:rPr lang="en-US" altLang="en-US"/>
              <a:pPr/>
              <a:t>‹#›</a:t>
            </a:fld>
            <a:endParaRPr lang="en-US" altLang="en-US"/>
          </a:p>
        </p:txBody>
      </p:sp>
    </p:spTree>
    <p:extLst>
      <p:ext uri="{BB962C8B-B14F-4D97-AF65-F5344CB8AC3E}">
        <p14:creationId xmlns:p14="http://schemas.microsoft.com/office/powerpoint/2010/main" val="134796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 Content / Image">
    <p:spTree>
      <p:nvGrpSpPr>
        <p:cNvPr id="1" name=""/>
        <p:cNvGrpSpPr/>
        <p:nvPr/>
      </p:nvGrpSpPr>
      <p:grpSpPr>
        <a:xfrm>
          <a:off x="0" y="0"/>
          <a:ext cx="0" cy="0"/>
          <a:chOff x="0" y="0"/>
          <a:chExt cx="0" cy="0"/>
        </a:xfrm>
      </p:grpSpPr>
      <p:sp>
        <p:nvSpPr>
          <p:cNvPr id="7" name="Picture Placeholder 9"/>
          <p:cNvSpPr>
            <a:spLocks noGrp="1"/>
          </p:cNvSpPr>
          <p:nvPr>
            <p:ph type="pic" sz="quarter" idx="10"/>
          </p:nvPr>
        </p:nvSpPr>
        <p:spPr>
          <a:xfrm>
            <a:off x="7315200" y="0"/>
            <a:ext cx="7315200" cy="8229600"/>
          </a:xfrm>
          <a:solidFill>
            <a:schemeClr val="accent2">
              <a:lumMod val="20000"/>
              <a:lumOff val="80000"/>
            </a:schemeClr>
          </a:solidFill>
        </p:spPr>
        <p:txBody>
          <a:bodyPr lIns="3474720" tIns="1645920" rtlCol="0">
            <a:noAutofit/>
          </a:bodyPr>
          <a:lstStyle>
            <a:lvl1pPr marL="0" indent="0" algn="l">
              <a:buNone/>
              <a:defRPr baseline="0"/>
            </a:lvl1pPr>
          </a:lstStyle>
          <a:p>
            <a:pPr lvl="0"/>
            <a:r>
              <a:rPr lang="en-US" noProof="0"/>
              <a:t>Click icon to add picture</a:t>
            </a:r>
          </a:p>
        </p:txBody>
      </p:sp>
      <p:sp>
        <p:nvSpPr>
          <p:cNvPr id="6" name="Slide Number Placeholder 3"/>
          <p:cNvSpPr>
            <a:spLocks noGrp="1"/>
          </p:cNvSpPr>
          <p:nvPr>
            <p:ph type="sldNum" sz="quarter" idx="24"/>
          </p:nvPr>
        </p:nvSpPr>
        <p:spPr/>
        <p:txBody>
          <a:bodyPr/>
          <a:lstStyle>
            <a:lvl1pPr>
              <a:defRPr/>
            </a:lvl1pPr>
          </a:lstStyle>
          <a:p>
            <a:fld id="{9E131138-2B84-A04F-86C2-ABA3FF6E7279}" type="slidenum">
              <a:rPr lang="en-US" altLang="en-US"/>
              <a:pPr/>
              <a:t>‹#›</a:t>
            </a:fld>
            <a:endParaRPr lang="en-US" altLang="en-US"/>
          </a:p>
        </p:txBody>
      </p:sp>
      <p:sp>
        <p:nvSpPr>
          <p:cNvPr id="11" name="Text Placeholder 3"/>
          <p:cNvSpPr>
            <a:spLocks noGrp="1"/>
          </p:cNvSpPr>
          <p:nvPr>
            <p:ph type="body" sz="quarter" idx="25"/>
          </p:nvPr>
        </p:nvSpPr>
        <p:spPr>
          <a:xfrm>
            <a:off x="1097280" y="2926080"/>
            <a:ext cx="8428011" cy="4644709"/>
          </a:xfrm>
          <a:solidFill>
            <a:schemeClr val="bg1">
              <a:alpha val="75000"/>
            </a:schemeClr>
          </a:solidFill>
        </p:spPr>
        <p:txBody>
          <a:bodyPr lIns="0" tIns="182880" rIns="274320" bIns="91440">
            <a:noAutofit/>
          </a:bodyPr>
          <a:lstStyle>
            <a:lvl1pPr>
              <a:spcBef>
                <a:spcPts val="900"/>
              </a:spcBef>
              <a:defRPr sz="3200"/>
            </a:lvl1pPr>
            <a:lvl2pPr marL="731520">
              <a:spcBef>
                <a:spcPts val="100"/>
              </a:spcBef>
              <a:defRPr sz="2800"/>
            </a:lvl2pPr>
            <a:lvl3pPr marL="1280160">
              <a:spcBef>
                <a:spcPts val="500"/>
              </a:spcBef>
              <a:defRPr sz="2600"/>
            </a:lvl3pPr>
            <a:lvl4pPr>
              <a:defRPr sz="2400"/>
            </a:lvl4pPr>
          </a:lstStyle>
          <a:p>
            <a:pPr lvl="0"/>
            <a:r>
              <a:rPr lang="en-US"/>
              <a:t>Edit Master text styles</a:t>
            </a:r>
          </a:p>
          <a:p>
            <a:pPr lvl="1"/>
            <a:r>
              <a:rPr lang="en-US"/>
              <a:t>Second level</a:t>
            </a:r>
          </a:p>
          <a:p>
            <a:pPr lvl="2"/>
            <a:r>
              <a:rPr lang="en-US"/>
              <a:t>Third level</a:t>
            </a:r>
          </a:p>
        </p:txBody>
      </p:sp>
      <p:sp>
        <p:nvSpPr>
          <p:cNvPr id="12" name="Text Placeholder 18"/>
          <p:cNvSpPr>
            <a:spLocks noGrp="1"/>
          </p:cNvSpPr>
          <p:nvPr>
            <p:ph type="body" sz="quarter" idx="26" hasCustomPrompt="1"/>
          </p:nvPr>
        </p:nvSpPr>
        <p:spPr>
          <a:xfrm>
            <a:off x="1097280" y="1400165"/>
            <a:ext cx="8427720" cy="1525916"/>
          </a:xfrm>
          <a:prstGeom prst="rect">
            <a:avLst/>
          </a:prstGeom>
          <a:solidFill>
            <a:schemeClr val="bg1">
              <a:alpha val="75000"/>
            </a:schemeClr>
          </a:solidFill>
        </p:spPr>
        <p:txBody>
          <a:bodyPr lIns="0" tIns="91440" rIns="274320" bIns="0" anchor="t" anchorCtr="0">
            <a:no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baseline="0">
                <a:solidFill>
                  <a:schemeClr val="tx2"/>
                </a:solidFill>
              </a:defRPr>
            </a:lvl1pPr>
          </a:lstStyle>
          <a:p>
            <a:pPr lvl="0"/>
            <a:r>
              <a:rPr lang="en-US"/>
              <a:t>Click to add a title</a:t>
            </a:r>
          </a:p>
        </p:txBody>
      </p:sp>
    </p:spTree>
    <p:extLst>
      <p:ext uri="{BB962C8B-B14F-4D97-AF65-F5344CB8AC3E}">
        <p14:creationId xmlns:p14="http://schemas.microsoft.com/office/powerpoint/2010/main" val="209492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 Content">
    <p:spTree>
      <p:nvGrpSpPr>
        <p:cNvPr id="1" name=""/>
        <p:cNvGrpSpPr/>
        <p:nvPr/>
      </p:nvGrpSpPr>
      <p:grpSpPr>
        <a:xfrm>
          <a:off x="0" y="0"/>
          <a:ext cx="0" cy="0"/>
          <a:chOff x="0" y="0"/>
          <a:chExt cx="0" cy="0"/>
        </a:xfrm>
      </p:grpSpPr>
      <p:sp>
        <p:nvSpPr>
          <p:cNvPr id="9" name="Text Placeholder 18"/>
          <p:cNvSpPr>
            <a:spLocks noGrp="1"/>
          </p:cNvSpPr>
          <p:nvPr>
            <p:ph type="body" sz="quarter" idx="26" hasCustomPrompt="1"/>
          </p:nvPr>
        </p:nvSpPr>
        <p:spPr>
          <a:xfrm>
            <a:off x="1097279" y="1400165"/>
            <a:ext cx="12537979" cy="923330"/>
          </a:xfrm>
          <a:prstGeom prst="rect">
            <a:avLst/>
          </a:prstGeom>
          <a:solidFill>
            <a:schemeClr val="bg1">
              <a:alpha val="40000"/>
            </a:schemeClr>
          </a:solidFill>
        </p:spPr>
        <p:txBody>
          <a:bodyPr lIns="0" tIns="91440" rIns="274320" bIns="0" anchor="t" anchorCtr="0">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baseline="0">
                <a:solidFill>
                  <a:schemeClr val="tx2"/>
                </a:solidFill>
              </a:defRPr>
            </a:lvl1pPr>
          </a:lstStyle>
          <a:p>
            <a:pPr lvl="0"/>
            <a:r>
              <a:rPr lang="en-US"/>
              <a:t>Click to add a title</a:t>
            </a:r>
          </a:p>
        </p:txBody>
      </p:sp>
      <p:sp>
        <p:nvSpPr>
          <p:cNvPr id="11" name="Text Placeholder 3"/>
          <p:cNvSpPr>
            <a:spLocks noGrp="1"/>
          </p:cNvSpPr>
          <p:nvPr>
            <p:ph type="body" sz="quarter" idx="28"/>
          </p:nvPr>
        </p:nvSpPr>
        <p:spPr>
          <a:xfrm>
            <a:off x="1922929" y="2926080"/>
            <a:ext cx="11712339" cy="4644707"/>
          </a:xfrm>
          <a:solidFill>
            <a:schemeClr val="bg1">
              <a:alpha val="40000"/>
            </a:schemeClr>
          </a:solidFill>
        </p:spPr>
        <p:txBody>
          <a:bodyPr lIns="0" tIns="182880" rIns="274320" bIns="91440">
            <a:noAutofit/>
          </a:bodyPr>
          <a:lstStyle>
            <a:lvl1pPr>
              <a:spcBef>
                <a:spcPts val="900"/>
              </a:spcBef>
              <a:defRPr sz="3200"/>
            </a:lvl1pPr>
            <a:lvl2pPr marL="731520">
              <a:spcBef>
                <a:spcPts val="100"/>
              </a:spcBef>
              <a:defRPr sz="2800"/>
            </a:lvl2pPr>
            <a:lvl3pPr marL="1280160">
              <a:spcBef>
                <a:spcPts val="500"/>
              </a:spcBef>
              <a:defRPr sz="2600"/>
            </a:lvl3pPr>
          </a:lstStyle>
          <a:p>
            <a:pPr lvl="0"/>
            <a:r>
              <a:rPr lang="en-US"/>
              <a:t>Edit Master text styles</a:t>
            </a:r>
          </a:p>
          <a:p>
            <a:pPr lvl="1"/>
            <a:r>
              <a:rPr lang="en-US"/>
              <a:t>Second level</a:t>
            </a:r>
          </a:p>
          <a:p>
            <a:pPr lvl="2"/>
            <a:r>
              <a:rPr lang="en-US"/>
              <a:t>Third level</a:t>
            </a:r>
          </a:p>
        </p:txBody>
      </p:sp>
      <p:sp>
        <p:nvSpPr>
          <p:cNvPr id="5" name="Slide Number Placeholder 1"/>
          <p:cNvSpPr>
            <a:spLocks noGrp="1"/>
          </p:cNvSpPr>
          <p:nvPr>
            <p:ph type="sldNum" sz="quarter" idx="29"/>
          </p:nvPr>
        </p:nvSpPr>
        <p:spPr/>
        <p:txBody>
          <a:bodyPr/>
          <a:lstStyle>
            <a:lvl1pPr>
              <a:defRPr/>
            </a:lvl1pPr>
          </a:lstStyle>
          <a:p>
            <a:fld id="{6C9686C1-DB47-8441-80A6-071E2EAEA2B5}" type="slidenum">
              <a:rPr lang="en-US" altLang="en-US"/>
              <a:pPr/>
              <a:t>‹#›</a:t>
            </a:fld>
            <a:endParaRPr lang="en-US" altLang="en-US"/>
          </a:p>
        </p:txBody>
      </p:sp>
    </p:spTree>
    <p:extLst>
      <p:ext uri="{BB962C8B-B14F-4D97-AF65-F5344CB8AC3E}">
        <p14:creationId xmlns:p14="http://schemas.microsoft.com/office/powerpoint/2010/main" val="97316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7705725" y="2290763"/>
            <a:ext cx="621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charset="0"/>
              </a:defRPr>
            </a:lvl1pPr>
            <a:lvl2pPr marL="742950" indent="-285750">
              <a:defRPr sz="2100">
                <a:solidFill>
                  <a:schemeClr val="tx1"/>
                </a:solidFill>
                <a:latin typeface="Calibri" charset="0"/>
              </a:defRPr>
            </a:lvl2pPr>
            <a:lvl3pPr marL="1143000" indent="-228600">
              <a:defRPr sz="2100">
                <a:solidFill>
                  <a:schemeClr val="tx1"/>
                </a:solidFill>
                <a:latin typeface="Calibri" charset="0"/>
              </a:defRPr>
            </a:lvl3pPr>
            <a:lvl4pPr marL="1600200" indent="-228600">
              <a:defRPr sz="2100">
                <a:solidFill>
                  <a:schemeClr val="tx1"/>
                </a:solidFill>
                <a:latin typeface="Calibri" charset="0"/>
              </a:defRPr>
            </a:lvl4pPr>
            <a:lvl5pPr marL="2057400" indent="-228600">
              <a:defRPr sz="2100">
                <a:solidFill>
                  <a:schemeClr val="tx1"/>
                </a:solidFill>
                <a:latin typeface="Calibri" charset="0"/>
              </a:defRPr>
            </a:lvl5pPr>
            <a:lvl6pPr marL="2514600" indent="-228600" defTabSz="1096963" fontAlgn="base">
              <a:spcBef>
                <a:spcPct val="0"/>
              </a:spcBef>
              <a:spcAft>
                <a:spcPct val="0"/>
              </a:spcAft>
              <a:defRPr sz="2100">
                <a:solidFill>
                  <a:schemeClr val="tx1"/>
                </a:solidFill>
                <a:latin typeface="Calibri" charset="0"/>
              </a:defRPr>
            </a:lvl6pPr>
            <a:lvl7pPr marL="2971800" indent="-228600" defTabSz="1096963" fontAlgn="base">
              <a:spcBef>
                <a:spcPct val="0"/>
              </a:spcBef>
              <a:spcAft>
                <a:spcPct val="0"/>
              </a:spcAft>
              <a:defRPr sz="2100">
                <a:solidFill>
                  <a:schemeClr val="tx1"/>
                </a:solidFill>
                <a:latin typeface="Calibri" charset="0"/>
              </a:defRPr>
            </a:lvl7pPr>
            <a:lvl8pPr marL="3429000" indent="-228600" defTabSz="1096963" fontAlgn="base">
              <a:spcBef>
                <a:spcPct val="0"/>
              </a:spcBef>
              <a:spcAft>
                <a:spcPct val="0"/>
              </a:spcAft>
              <a:defRPr sz="2100">
                <a:solidFill>
                  <a:schemeClr val="tx1"/>
                </a:solidFill>
                <a:latin typeface="Calibri" charset="0"/>
              </a:defRPr>
            </a:lvl8pPr>
            <a:lvl9pPr marL="3886200" indent="-228600" defTabSz="1096963" fontAlgn="base">
              <a:spcBef>
                <a:spcPct val="0"/>
              </a:spcBef>
              <a:spcAft>
                <a:spcPct val="0"/>
              </a:spcAft>
              <a:defRPr sz="2100">
                <a:solidFill>
                  <a:schemeClr val="tx1"/>
                </a:solidFill>
                <a:latin typeface="Calibri" charset="0"/>
              </a:defRPr>
            </a:lvl9pPr>
          </a:lstStyle>
          <a:p>
            <a:pPr algn="r" eaLnBrk="1" hangingPunct="1"/>
            <a:r>
              <a:rPr lang="en-US" altLang="en-US" sz="2800" b="1">
                <a:solidFill>
                  <a:schemeClr val="accent2"/>
                </a:solidFill>
                <a:latin typeface="Arial" charset="0"/>
                <a:ea typeface="Arial" charset="0"/>
                <a:cs typeface="Arial" charset="0"/>
              </a:rPr>
              <a:t>calstate.edu</a:t>
            </a:r>
          </a:p>
        </p:txBody>
      </p:sp>
      <p:sp>
        <p:nvSpPr>
          <p:cNvPr id="6" name="Picture Placeholder 6"/>
          <p:cNvSpPr>
            <a:spLocks noGrp="1"/>
          </p:cNvSpPr>
          <p:nvPr>
            <p:ph type="pic" sz="quarter" idx="10"/>
          </p:nvPr>
        </p:nvSpPr>
        <p:spPr>
          <a:xfrm>
            <a:off x="1271016" y="2971800"/>
            <a:ext cx="13359384" cy="5257800"/>
          </a:xfrm>
          <a:solidFill>
            <a:schemeClr val="accent2">
              <a:lumMod val="20000"/>
              <a:lumOff val="80000"/>
            </a:schemeClr>
          </a:solidFill>
        </p:spPr>
        <p:txBody>
          <a:bodyPr lIns="6492240" tIns="1371600" rIns="822960" rtlCol="0">
            <a:normAutofit/>
          </a:bodyPr>
          <a:lstStyle>
            <a:lvl1pPr marL="0" indent="0" algn="r">
              <a:buNone/>
              <a:defRPr/>
            </a:lvl1pPr>
          </a:lstStyle>
          <a:p>
            <a:pPr lvl="0"/>
            <a:r>
              <a:rPr lang="en-US" noProof="0"/>
              <a:t>Click icon to add picture</a:t>
            </a:r>
          </a:p>
        </p:txBody>
      </p:sp>
      <p:sp>
        <p:nvSpPr>
          <p:cNvPr id="7" name="Slide Number Placeholder 3"/>
          <p:cNvSpPr>
            <a:spLocks noGrp="1"/>
          </p:cNvSpPr>
          <p:nvPr>
            <p:ph type="sldNum" sz="quarter" idx="16"/>
          </p:nvPr>
        </p:nvSpPr>
        <p:spPr/>
        <p:txBody>
          <a:bodyPr/>
          <a:lstStyle>
            <a:lvl1pPr>
              <a:defRPr/>
            </a:lvl1pPr>
          </a:lstStyle>
          <a:p>
            <a:fld id="{CE9BCE1D-B95E-1644-992F-15ED41C90617}" type="slidenum">
              <a:rPr lang="en-US" altLang="en-US"/>
              <a:pPr/>
              <a:t>‹#›</a:t>
            </a:fld>
            <a:endParaRPr lang="en-US" altLang="en-US"/>
          </a:p>
        </p:txBody>
      </p:sp>
    </p:spTree>
    <p:extLst>
      <p:ext uri="{BB962C8B-B14F-4D97-AF65-F5344CB8AC3E}">
        <p14:creationId xmlns:p14="http://schemas.microsoft.com/office/powerpoint/2010/main" val="35555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98720" y="712040"/>
            <a:ext cx="13632960" cy="91632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224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224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224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224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2240" b="0" i="0" u="none" strike="noStrike" cap="none">
                <a:solidFill>
                  <a:srgbClr val="000000"/>
                </a:solidFill>
                <a:latin typeface="Arial"/>
                <a:ea typeface="Arial"/>
                <a:cs typeface="Arial"/>
                <a:sym typeface="Arial"/>
              </a:defRPr>
            </a:lvl5pPr>
            <a:lvl6pPr marL="731520" marR="0" lvl="5" indent="0" algn="l" rtl="0">
              <a:spcBef>
                <a:spcPts val="0"/>
              </a:spcBef>
              <a:spcAft>
                <a:spcPts val="0"/>
              </a:spcAft>
              <a:buNone/>
              <a:defRPr sz="2240" b="0" i="0" u="none" strike="noStrike" cap="none">
                <a:solidFill>
                  <a:srgbClr val="000000"/>
                </a:solidFill>
                <a:latin typeface="Arial"/>
                <a:ea typeface="Arial"/>
                <a:cs typeface="Arial"/>
                <a:sym typeface="Arial"/>
              </a:defRPr>
            </a:lvl6pPr>
            <a:lvl7pPr marL="1463040" marR="0" lvl="6" indent="0" algn="l" rtl="0">
              <a:spcBef>
                <a:spcPts val="0"/>
              </a:spcBef>
              <a:spcAft>
                <a:spcPts val="0"/>
              </a:spcAft>
              <a:buNone/>
              <a:defRPr sz="2240" b="0" i="0" u="none" strike="noStrike" cap="none">
                <a:solidFill>
                  <a:srgbClr val="000000"/>
                </a:solidFill>
                <a:latin typeface="Arial"/>
                <a:ea typeface="Arial"/>
                <a:cs typeface="Arial"/>
                <a:sym typeface="Arial"/>
              </a:defRPr>
            </a:lvl7pPr>
            <a:lvl8pPr marL="2194560" marR="0" lvl="7" indent="0" algn="l" rtl="0">
              <a:spcBef>
                <a:spcPts val="0"/>
              </a:spcBef>
              <a:spcAft>
                <a:spcPts val="0"/>
              </a:spcAft>
              <a:buNone/>
              <a:defRPr sz="2240" b="0" i="0" u="none" strike="noStrike" cap="none">
                <a:solidFill>
                  <a:srgbClr val="000000"/>
                </a:solidFill>
                <a:latin typeface="Arial"/>
                <a:ea typeface="Arial"/>
                <a:cs typeface="Arial"/>
                <a:sym typeface="Arial"/>
              </a:defRPr>
            </a:lvl8pPr>
            <a:lvl9pPr marL="2926080" marR="0" lvl="8" indent="0" algn="l" rtl="0">
              <a:spcBef>
                <a:spcPts val="0"/>
              </a:spcBef>
              <a:spcAft>
                <a:spcPts val="0"/>
              </a:spcAft>
              <a:buNone/>
              <a:defRPr sz="224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98720" y="1843960"/>
            <a:ext cx="13632960" cy="546624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224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224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224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224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224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224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224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224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2240" b="0" i="0" u="none" strike="noStrike" cap="none">
                <a:solidFill>
                  <a:srgbClr val="000000"/>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13555980" y="7459979"/>
            <a:ext cx="878840" cy="629920"/>
          </a:xfrm>
          <a:prstGeom prst="rect">
            <a:avLst/>
          </a:prstGeom>
          <a:noFill/>
          <a:ln>
            <a:noFill/>
          </a:ln>
        </p:spPr>
        <p:txBody>
          <a:bodyPr wrap="square" lIns="91425" tIns="91425" rIns="91425" bIns="91425" anchor="ctr" anchorCtr="0">
            <a:noAutofit/>
          </a:bodyPr>
          <a:lstStyle/>
          <a:p>
            <a:pPr indent="-142240">
              <a:spcBef>
                <a:spcPts val="0"/>
              </a:spcBef>
              <a:spcAft>
                <a:spcPts val="0"/>
              </a:spcAft>
              <a:buClr>
                <a:srgbClr val="000000"/>
              </a:buClr>
              <a:buSzPct val="100000"/>
            </a:pPr>
            <a:fld id="{00000000-1234-1234-1234-123412341234}" type="slidenum">
              <a:rPr lang="en-US" sz="2240" smtClean="0">
                <a:solidFill>
                  <a:srgbClr val="000000"/>
                </a:solidFill>
                <a:latin typeface="Arial"/>
                <a:ea typeface="Arial"/>
                <a:cs typeface="Arial"/>
                <a:sym typeface="Arial"/>
              </a:rPr>
              <a:pPr indent="-142240">
                <a:spcBef>
                  <a:spcPts val="0"/>
                </a:spcBef>
                <a:spcAft>
                  <a:spcPts val="0"/>
                </a:spcAft>
                <a:buClr>
                  <a:srgbClr val="000000"/>
                </a:buClr>
                <a:buSzPct val="100000"/>
              </a:pPr>
              <a:t>‹#›</a:t>
            </a:fld>
            <a:endParaRPr lang="en-US" sz="2240">
              <a:solidFill>
                <a:srgbClr val="000000"/>
              </a:solidFill>
              <a:latin typeface="Arial"/>
              <a:ea typeface="Arial"/>
              <a:cs typeface="Arial"/>
              <a:sym typeface="Arial"/>
            </a:endParaRPr>
          </a:p>
        </p:txBody>
      </p:sp>
    </p:spTree>
    <p:extLst>
      <p:ext uri="{BB962C8B-B14F-4D97-AF65-F5344CB8AC3E}">
        <p14:creationId xmlns:p14="http://schemas.microsoft.com/office/powerpoint/2010/main" val="30393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p>
            <a:r>
              <a:rPr lang="en-US"/>
              <a:t>Click to edit Master title style</a:t>
            </a:r>
          </a:p>
        </p:txBody>
      </p:sp>
      <p:sp>
        <p:nvSpPr>
          <p:cNvPr id="3" name="SmartArt Placeholder 2"/>
          <p:cNvSpPr>
            <a:spLocks noGrp="1"/>
          </p:cNvSpPr>
          <p:nvPr>
            <p:ph type="dgm" idx="1"/>
          </p:nvPr>
        </p:nvSpPr>
        <p:spPr>
          <a:xfrm>
            <a:off x="731520" y="1920242"/>
            <a:ext cx="13167360" cy="543115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603D91-2F5D-4DA9-9904-FEDB4C39E6CC}" type="slidenum">
              <a:rPr lang="en-US"/>
              <a:pPr>
                <a:defRPr/>
              </a:pPr>
              <a:t>‹#›</a:t>
            </a:fld>
            <a:endParaRPr lang="en-US"/>
          </a:p>
        </p:txBody>
      </p:sp>
    </p:spTree>
    <p:extLst>
      <p:ext uri="{BB962C8B-B14F-4D97-AF65-F5344CB8AC3E}">
        <p14:creationId xmlns:p14="http://schemas.microsoft.com/office/powerpoint/2010/main" val="272960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sldNum" idx="12"/>
          </p:nvPr>
        </p:nvSpPr>
        <p:spPr>
          <a:xfrm>
            <a:off x="13555980" y="7459979"/>
            <a:ext cx="878840" cy="629920"/>
          </a:xfrm>
          <a:prstGeom prst="rect">
            <a:avLst/>
          </a:prstGeom>
          <a:noFill/>
          <a:ln>
            <a:noFill/>
          </a:ln>
        </p:spPr>
        <p:txBody>
          <a:bodyPr wrap="square" lIns="91425" tIns="91425" rIns="91425" bIns="91425" anchor="ctr" anchorCtr="0">
            <a:noAutofit/>
          </a:bodyPr>
          <a:lstStyle/>
          <a:p>
            <a:pPr indent="-142240">
              <a:spcBef>
                <a:spcPts val="0"/>
              </a:spcBef>
              <a:spcAft>
                <a:spcPts val="0"/>
              </a:spcAft>
              <a:buClr>
                <a:srgbClr val="000000"/>
              </a:buClr>
              <a:buSzPct val="100000"/>
            </a:pPr>
            <a:fld id="{00000000-1234-1234-1234-123412341234}" type="slidenum">
              <a:rPr lang="en-US" sz="2240" smtClean="0">
                <a:solidFill>
                  <a:srgbClr val="000000"/>
                </a:solidFill>
                <a:latin typeface="Arial"/>
                <a:ea typeface="Arial"/>
                <a:cs typeface="Arial"/>
                <a:sym typeface="Arial"/>
              </a:rPr>
              <a:pPr indent="-142240">
                <a:spcBef>
                  <a:spcPts val="0"/>
                </a:spcBef>
                <a:spcAft>
                  <a:spcPts val="0"/>
                </a:spcAft>
                <a:buClr>
                  <a:srgbClr val="000000"/>
                </a:buClr>
                <a:buSzPct val="100000"/>
              </a:pPr>
              <a:t>‹#›</a:t>
            </a:fld>
            <a:endParaRPr lang="en-US" sz="2240">
              <a:solidFill>
                <a:srgbClr val="000000"/>
              </a:solidFill>
              <a:latin typeface="Arial"/>
              <a:ea typeface="Arial"/>
              <a:cs typeface="Arial"/>
              <a:sym typeface="Arial"/>
            </a:endParaRPr>
          </a:p>
        </p:txBody>
      </p:sp>
    </p:spTree>
    <p:extLst>
      <p:ext uri="{BB962C8B-B14F-4D97-AF65-F5344CB8AC3E}">
        <p14:creationId xmlns:p14="http://schemas.microsoft.com/office/powerpoint/2010/main" val="226152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06475" y="1293813"/>
            <a:ext cx="128920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027" name="Text Placeholder 2"/>
          <p:cNvSpPr>
            <a:spLocks noGrp="1"/>
          </p:cNvSpPr>
          <p:nvPr>
            <p:ph type="body" idx="1"/>
          </p:nvPr>
        </p:nvSpPr>
        <p:spPr bwMode="auto">
          <a:xfrm>
            <a:off x="1006475" y="2190750"/>
            <a:ext cx="1261745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30213"/>
            <a:ext cx="388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4"/>
          </p:nvPr>
        </p:nvSpPr>
        <p:spPr>
          <a:xfrm>
            <a:off x="457200" y="7570788"/>
            <a:ext cx="1465263" cy="438150"/>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chemeClr val="accent2"/>
                </a:solidFill>
                <a:latin typeface="Arial" charset="0"/>
                <a:ea typeface="Arial" charset="0"/>
                <a:cs typeface="Arial" charset="0"/>
              </a:defRPr>
            </a:lvl1pPr>
          </a:lstStyle>
          <a:p>
            <a:fld id="{5F937897-339B-B449-8C38-B0423CAEB7C4}" type="slidenum">
              <a:rPr lang="en-US" altLang="en-US"/>
              <a:pPr/>
              <a:t>‹#›</a:t>
            </a:fld>
            <a:endParaRPr lang="en-US" altLang="en-US"/>
          </a:p>
        </p:txBody>
      </p:sp>
      <p:sp>
        <p:nvSpPr>
          <p:cNvPr id="6" name="Shape 152">
            <a:extLst>
              <a:ext uri="{FF2B5EF4-FFF2-40B4-BE49-F238E27FC236}">
                <a16:creationId xmlns:a16="http://schemas.microsoft.com/office/drawing/2014/main" id="{50F2EC77-2F67-4BF7-93C1-61E4E9AB0E68}"/>
              </a:ext>
            </a:extLst>
          </p:cNvPr>
          <p:cNvSpPr txBox="1">
            <a:spLocks/>
          </p:cNvSpPr>
          <p:nvPr userDrawn="1"/>
        </p:nvSpPr>
        <p:spPr>
          <a:xfrm>
            <a:off x="0" y="8031481"/>
            <a:ext cx="14630400" cy="198120"/>
          </a:xfrm>
          <a:prstGeom prst="rect">
            <a:avLst/>
          </a:prstGeom>
          <a:solidFill>
            <a:srgbClr val="FF0000"/>
          </a:solidFill>
          <a:ln>
            <a:solidFill>
              <a:srgbClr val="FF0000"/>
            </a:solidFill>
          </a:ln>
        </p:spPr>
        <p:txBody>
          <a:bodyPr wrap="square" lIns="146280" tIns="146280" rIns="146280" bIns="146280" anchor="t" anchorCtr="0">
            <a:noAutofit/>
          </a:bodyPr>
          <a:lstStyle>
            <a:lvl1pPr algn="l" defTabSz="1096963" rtl="0" eaLnBrk="1" fontAlgn="base" hangingPunct="1">
              <a:lnSpc>
                <a:spcPct val="90000"/>
              </a:lnSpc>
              <a:spcBef>
                <a:spcPct val="0"/>
              </a:spcBef>
              <a:spcAft>
                <a:spcPct val="0"/>
              </a:spcAft>
              <a:defRPr sz="5400" b="1" kern="1200">
                <a:solidFill>
                  <a:schemeClr val="tx2"/>
                </a:solidFill>
                <a:latin typeface="Arial" charset="0"/>
                <a:ea typeface="Arial" charset="0"/>
                <a:cs typeface="Arial" charset="0"/>
              </a:defRPr>
            </a:lvl1pPr>
            <a:lvl2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2pPr>
            <a:lvl3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3pPr>
            <a:lvl4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4pPr>
            <a:lvl5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5pPr>
            <a:lvl6pPr marL="4572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6pPr>
            <a:lvl7pPr marL="9144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7pPr>
            <a:lvl8pPr marL="13716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8pPr>
            <a:lvl9pPr marL="18288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9p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0" r:id="rId4"/>
    <p:sldLayoutId id="2147483681" r:id="rId5"/>
    <p:sldLayoutId id="2147483679" r:id="rId6"/>
  </p:sldLayoutIdLst>
  <p:hf hdr="0" ftr="0" dt="0"/>
  <p:txStyles>
    <p:titleStyle>
      <a:lvl1pPr algn="l" defTabSz="1096963" rtl="0" eaLnBrk="1" fontAlgn="base" hangingPunct="1">
        <a:lnSpc>
          <a:spcPct val="90000"/>
        </a:lnSpc>
        <a:spcBef>
          <a:spcPct val="0"/>
        </a:spcBef>
        <a:spcAft>
          <a:spcPct val="0"/>
        </a:spcAft>
        <a:defRPr sz="5400" b="1" kern="1200">
          <a:solidFill>
            <a:schemeClr val="tx2"/>
          </a:solidFill>
          <a:latin typeface="Arial" charset="0"/>
          <a:ea typeface="Arial" charset="0"/>
          <a:cs typeface="Arial" charset="0"/>
        </a:defRPr>
      </a:lvl1pPr>
      <a:lvl2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2pPr>
      <a:lvl3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3pPr>
      <a:lvl4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4pPr>
      <a:lvl5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5pPr>
      <a:lvl6pPr marL="4572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6pPr>
      <a:lvl7pPr marL="9144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7pPr>
      <a:lvl8pPr marL="13716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8pPr>
      <a:lvl9pPr marL="18288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9pPr>
    </p:titleStyle>
    <p:bodyStyle>
      <a:lvl1pPr marL="273050" indent="-273050" algn="l" defTabSz="1096963" rtl="0" eaLnBrk="1" fontAlgn="base" hangingPunct="1">
        <a:lnSpc>
          <a:spcPct val="120000"/>
        </a:lnSpc>
        <a:spcBef>
          <a:spcPts val="1200"/>
        </a:spcBef>
        <a:spcAft>
          <a:spcPct val="0"/>
        </a:spcAft>
        <a:buClr>
          <a:schemeClr val="tx2"/>
        </a:buClr>
        <a:buFont typeface="Arial" charset="0"/>
        <a:buChar char="•"/>
        <a:defRPr sz="3200" kern="1200">
          <a:solidFill>
            <a:schemeClr val="tx1"/>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Shape 15"/>
          <p:cNvSpPr txBox="1"/>
          <p:nvPr/>
        </p:nvSpPr>
        <p:spPr>
          <a:xfrm>
            <a:off x="0" y="8072121"/>
            <a:ext cx="14630400" cy="157480"/>
          </a:xfrm>
          <a:prstGeom prst="rect">
            <a:avLst/>
          </a:prstGeom>
          <a:solidFill>
            <a:schemeClr val="lt2"/>
          </a:solidFill>
          <a:ln>
            <a:noFill/>
          </a:ln>
        </p:spPr>
        <p:txBody>
          <a:bodyPr wrap="square" lIns="146280" tIns="146280" rIns="146280" bIns="146280" anchor="ctr" anchorCtr="0">
            <a:noAutofit/>
          </a:bodyPr>
          <a:lstStyle/>
          <a:p>
            <a:pPr marL="0" marR="0" lvl="0" indent="0" algn="l" rtl="0">
              <a:lnSpc>
                <a:spcPct val="100000"/>
              </a:lnSpc>
              <a:spcBef>
                <a:spcPts val="0"/>
              </a:spcBef>
              <a:spcAft>
                <a:spcPts val="0"/>
              </a:spcAft>
              <a:buNone/>
            </a:pPr>
            <a:endParaRPr sz="2240" b="0" i="0" u="none">
              <a:solidFill>
                <a:srgbClr val="000000"/>
              </a:solidFill>
              <a:latin typeface="Arial"/>
              <a:ea typeface="Arial"/>
              <a:cs typeface="Arial"/>
              <a:sym typeface="Arial"/>
            </a:endParaRPr>
          </a:p>
        </p:txBody>
      </p:sp>
      <p:sp>
        <p:nvSpPr>
          <p:cNvPr id="16" name="Shape 16"/>
          <p:cNvSpPr txBox="1">
            <a:spLocks noGrp="1"/>
          </p:cNvSpPr>
          <p:nvPr>
            <p:ph type="title"/>
          </p:nvPr>
        </p:nvSpPr>
        <p:spPr>
          <a:xfrm>
            <a:off x="497840" y="711201"/>
            <a:ext cx="13634720" cy="91693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body" idx="1"/>
          </p:nvPr>
        </p:nvSpPr>
        <p:spPr>
          <a:xfrm>
            <a:off x="497840" y="1844040"/>
            <a:ext cx="13634720" cy="5466080"/>
          </a:xfrm>
          <a:prstGeom prst="rect">
            <a:avLst/>
          </a:prstGeom>
          <a:noFill/>
          <a:ln>
            <a:noFill/>
          </a:ln>
        </p:spPr>
        <p:txBody>
          <a:bodyPr wrap="square" lIns="91425" tIns="91425" rIns="91425" bIns="91425" anchor="t" anchorCtr="0"/>
          <a:lstStyle>
            <a:lvl1pPr marL="0" marR="0" lvl="0" indent="0" algn="l" rtl="0">
              <a:spcBef>
                <a:spcPts val="0"/>
              </a:spcBef>
              <a:spcAft>
                <a:spcPts val="0"/>
              </a:spcAft>
              <a:buChar char="●"/>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Char char="○"/>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Char char="■"/>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Char char="●"/>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Char char="○"/>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13555980" y="7459979"/>
            <a:ext cx="878840" cy="629920"/>
          </a:xfrm>
          <a:prstGeom prst="rect">
            <a:avLst/>
          </a:prstGeom>
          <a:noFill/>
          <a:ln>
            <a:noFill/>
          </a:ln>
        </p:spPr>
        <p:txBody>
          <a:bodyPr wrap="square" lIns="91425" tIns="91425" rIns="91425" bIns="91425" anchor="ctr" anchorCtr="0">
            <a:noAutofit/>
          </a:bodyPr>
          <a:lstStyle/>
          <a:p>
            <a:pPr indent="-142240">
              <a:spcBef>
                <a:spcPts val="0"/>
              </a:spcBef>
              <a:spcAft>
                <a:spcPts val="0"/>
              </a:spcAft>
              <a:buClr>
                <a:srgbClr val="000000"/>
              </a:buClr>
              <a:buSzPct val="100000"/>
            </a:pPr>
            <a:fld id="{00000000-1234-1234-1234-123412341234}" type="slidenum">
              <a:rPr lang="en-US" sz="2240" smtClean="0">
                <a:solidFill>
                  <a:srgbClr val="000000"/>
                </a:solidFill>
                <a:latin typeface="Arial"/>
                <a:ea typeface="Arial"/>
                <a:cs typeface="Arial"/>
                <a:sym typeface="Arial"/>
              </a:rPr>
              <a:pPr indent="-142240">
                <a:spcBef>
                  <a:spcPts val="0"/>
                </a:spcBef>
                <a:spcAft>
                  <a:spcPts val="0"/>
                </a:spcAft>
                <a:buClr>
                  <a:srgbClr val="000000"/>
                </a:buClr>
                <a:buSzPct val="100000"/>
              </a:pPr>
              <a:t>‹#›</a:t>
            </a:fld>
            <a:endParaRPr lang="en-US" sz="2240">
              <a:solidFill>
                <a:srgbClr val="000000"/>
              </a:solidFill>
              <a:latin typeface="Arial"/>
              <a:ea typeface="Arial"/>
              <a:cs typeface="Arial"/>
              <a:sym typeface="Arial"/>
            </a:endParaRPr>
          </a:p>
        </p:txBody>
      </p:sp>
    </p:spTree>
    <p:extLst>
      <p:ext uri="{BB962C8B-B14F-4D97-AF65-F5344CB8AC3E}">
        <p14:creationId xmlns:p14="http://schemas.microsoft.com/office/powerpoint/2010/main" val="2891546918"/>
      </p:ext>
    </p:extLst>
  </p:cSld>
  <p:clrMap bg1="lt1" tx1="dk1" bg2="dk2" tx2="lt2" accent1="accent1" accent2="accent2" accent3="accent3" accent4="accent4" accent5="accent5" accent6="accent6" hlink="hlink" folHlink="folHlink"/>
  <p:sldLayoutIdLst>
    <p:sldLayoutId id="2147483683" r:id="rId1"/>
    <p:sldLayoutId id="214748368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97840" y="711201"/>
            <a:ext cx="13634720" cy="91693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body" idx="1"/>
          </p:nvPr>
        </p:nvSpPr>
        <p:spPr>
          <a:xfrm>
            <a:off x="497840" y="1844040"/>
            <a:ext cx="13634720" cy="5466080"/>
          </a:xfrm>
          <a:prstGeom prst="rect">
            <a:avLst/>
          </a:prstGeom>
          <a:noFill/>
          <a:ln>
            <a:noFill/>
          </a:ln>
        </p:spPr>
        <p:txBody>
          <a:bodyPr wrap="square" lIns="91425" tIns="91425" rIns="91425" bIns="91425" anchor="t" anchorCtr="0"/>
          <a:lstStyle>
            <a:lvl1pPr marL="0" marR="0" lvl="0" indent="0" algn="l" rtl="0">
              <a:spcBef>
                <a:spcPts val="0"/>
              </a:spcBef>
              <a:spcAft>
                <a:spcPts val="0"/>
              </a:spcAft>
              <a:buChar char="●"/>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Char char="○"/>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Char char="■"/>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Char char="●"/>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Char char="○"/>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13555980" y="7459979"/>
            <a:ext cx="878840" cy="629920"/>
          </a:xfrm>
          <a:prstGeom prst="rect">
            <a:avLst/>
          </a:prstGeom>
          <a:noFill/>
          <a:ln>
            <a:noFill/>
          </a:ln>
        </p:spPr>
        <p:txBody>
          <a:bodyPr wrap="square" lIns="91425" tIns="91425" rIns="91425" bIns="91425" anchor="ctr" anchorCtr="0">
            <a:noAutofit/>
          </a:bodyPr>
          <a:lstStyle/>
          <a:p>
            <a:pPr indent="-142240">
              <a:spcBef>
                <a:spcPts val="0"/>
              </a:spcBef>
              <a:spcAft>
                <a:spcPts val="0"/>
              </a:spcAft>
              <a:buClr>
                <a:srgbClr val="000000"/>
              </a:buClr>
              <a:buSzPct val="100000"/>
            </a:pPr>
            <a:fld id="{00000000-1234-1234-1234-123412341234}" type="slidenum">
              <a:rPr lang="en-US" sz="2240" smtClean="0">
                <a:solidFill>
                  <a:srgbClr val="000000"/>
                </a:solidFill>
                <a:latin typeface="Arial"/>
                <a:ea typeface="Arial"/>
                <a:cs typeface="Arial"/>
                <a:sym typeface="Arial"/>
              </a:rPr>
              <a:pPr indent="-142240">
                <a:spcBef>
                  <a:spcPts val="0"/>
                </a:spcBef>
                <a:spcAft>
                  <a:spcPts val="0"/>
                </a:spcAft>
                <a:buClr>
                  <a:srgbClr val="000000"/>
                </a:buClr>
                <a:buSzPct val="100000"/>
              </a:pPr>
              <a:t>‹#›</a:t>
            </a:fld>
            <a:endParaRPr lang="en-US" sz="2240">
              <a:solidFill>
                <a:srgbClr val="000000"/>
              </a:solidFill>
              <a:latin typeface="Arial"/>
              <a:ea typeface="Arial"/>
              <a:cs typeface="Arial"/>
              <a:sym typeface="Arial"/>
            </a:endParaRPr>
          </a:p>
        </p:txBody>
      </p:sp>
    </p:spTree>
    <p:extLst>
      <p:ext uri="{BB962C8B-B14F-4D97-AF65-F5344CB8AC3E}">
        <p14:creationId xmlns:p14="http://schemas.microsoft.com/office/powerpoint/2010/main" val="1942749810"/>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2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csustudentsuccess.org/home"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www2.calstate.edu/attend/counselor-resources/Documents/EAPRoster.pdf" TargetMode="External"/><Relationship Id="rId5" Type="http://schemas.openxmlformats.org/officeDocument/2006/relationships/hyperlink" Target="http://www.csumathsuccess.org/uploads/96/6e/966e7f1610291533d18ffff5470cc539/10426-Academic-Prep-Updates.pdf" TargetMode="External"/><Relationship Id="rId4" Type="http://schemas.openxmlformats.org/officeDocument/2006/relationships/hyperlink" Target="http://www.calstate.edu/AcadAff/EarlyStart/docs/Placement_AcadPrep_v10.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7000"/>
            <a:lum/>
            <a:extLst>
              <a:ext uri="{28A0092B-C50C-407E-A947-70E740481C1C}">
                <a14:useLocalDpi xmlns:a14="http://schemas.microsoft.com/office/drawing/2010/main"/>
              </a:ext>
            </a:extLst>
          </a:blip>
          <a:srcRect/>
          <a:stretch>
            <a:fillRect/>
          </a:stretch>
        </a:blipFill>
        <a:effectLst/>
      </p:bgPr>
    </p:bg>
    <p:spTree>
      <p:nvGrpSpPr>
        <p:cNvPr id="1" name="Shape 113"/>
        <p:cNvGrpSpPr/>
        <p:nvPr/>
      </p:nvGrpSpPr>
      <p:grpSpPr>
        <a:xfrm>
          <a:off x="0" y="0"/>
          <a:ext cx="0" cy="0"/>
          <a:chOff x="0" y="0"/>
          <a:chExt cx="0" cy="0"/>
        </a:xfrm>
      </p:grpSpPr>
      <p:sp>
        <p:nvSpPr>
          <p:cNvPr id="115" name="Shape 115"/>
          <p:cNvSpPr txBox="1">
            <a:spLocks noGrp="1"/>
          </p:cNvSpPr>
          <p:nvPr>
            <p:ph type="ctrTitle" idx="4294967295"/>
          </p:nvPr>
        </p:nvSpPr>
        <p:spPr>
          <a:xfrm>
            <a:off x="0" y="8092441"/>
            <a:ext cx="14630400" cy="198120"/>
          </a:xfrm>
          <a:prstGeom prst="rect">
            <a:avLst/>
          </a:prstGeom>
          <a:solidFill>
            <a:schemeClr val="accent5">
              <a:lumMod val="75000"/>
            </a:schemeClr>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6" name="Shape 106"/>
          <p:cNvSpPr txBox="1"/>
          <p:nvPr/>
        </p:nvSpPr>
        <p:spPr>
          <a:xfrm>
            <a:off x="5093852" y="5362546"/>
            <a:ext cx="9288923" cy="2705819"/>
          </a:xfrm>
          <a:prstGeom prst="rect">
            <a:avLst/>
          </a:prstGeom>
          <a:solidFill>
            <a:srgbClr val="FF0000">
              <a:alpha val="59000"/>
            </a:srgbClr>
          </a:solidFill>
          <a:ln>
            <a:noFill/>
          </a:ln>
        </p:spPr>
        <p:txBody>
          <a:bodyPr wrap="square" lIns="146280" tIns="146280" rIns="146280" bIns="146280" anchor="ctr" anchorCtr="0">
            <a:noAutofit/>
          </a:bodyPr>
          <a:lstStyle/>
          <a:p>
            <a:pPr indent="-304800" defTabSz="1463040" eaLnBrk="1" fontAlgn="auto" hangingPunct="1">
              <a:lnSpc>
                <a:spcPct val="150000"/>
              </a:lnSpc>
              <a:spcBef>
                <a:spcPts val="0"/>
              </a:spcBef>
              <a:spcAft>
                <a:spcPts val="0"/>
              </a:spcAft>
              <a:buClr>
                <a:srgbClr val="F3F3F3"/>
              </a:buClr>
              <a:buSzPct val="100000"/>
            </a:pPr>
            <a:r>
              <a:rPr lang="en-US" sz="4800" kern="0">
                <a:solidFill>
                  <a:srgbClr val="F3F3F3"/>
                </a:solidFill>
                <a:latin typeface="Times New Roman"/>
                <a:ea typeface="Times New Roman"/>
                <a:cs typeface="Times New Roman"/>
                <a:sym typeface="Times New Roman"/>
              </a:rPr>
              <a:t>Welcome to</a:t>
            </a:r>
          </a:p>
          <a:p>
            <a:pPr indent="-304800" algn="ctr" defTabSz="1463040" eaLnBrk="1" fontAlgn="auto" hangingPunct="1">
              <a:spcBef>
                <a:spcPts val="0"/>
              </a:spcBef>
              <a:spcAft>
                <a:spcPts val="0"/>
              </a:spcAft>
              <a:buClr>
                <a:srgbClr val="F3F3F3"/>
              </a:buClr>
              <a:buSzPct val="100000"/>
            </a:pPr>
            <a:r>
              <a:rPr lang="en-US" sz="4800" b="1" kern="0">
                <a:solidFill>
                  <a:srgbClr val="F3F3F3"/>
                </a:solidFill>
                <a:latin typeface="Arial"/>
                <a:cs typeface="Arial"/>
                <a:sym typeface="Arial"/>
              </a:rPr>
              <a:t>The California State University Updates </a:t>
            </a:r>
          </a:p>
          <a:p>
            <a:pPr indent="-304800" algn="ctr" defTabSz="1463040" eaLnBrk="1" fontAlgn="auto" hangingPunct="1">
              <a:spcBef>
                <a:spcPts val="0"/>
              </a:spcBef>
              <a:spcAft>
                <a:spcPts val="0"/>
              </a:spcAft>
              <a:buClr>
                <a:srgbClr val="F3F3F3"/>
              </a:buClr>
              <a:buSzPct val="100000"/>
            </a:pPr>
            <a:endParaRPr lang="en-US" sz="4800" b="1" kern="0">
              <a:solidFill>
                <a:srgbClr val="F3F3F3"/>
              </a:solidFill>
              <a:latin typeface="Arial"/>
              <a:ea typeface="Arial"/>
              <a:cs typeface="Arial"/>
              <a:sym typeface="Arial"/>
            </a:endParaRPr>
          </a:p>
        </p:txBody>
      </p:sp>
      <p:cxnSp>
        <p:nvCxnSpPr>
          <p:cNvPr id="8" name="Shape 107"/>
          <p:cNvCxnSpPr/>
          <p:nvPr/>
        </p:nvCxnSpPr>
        <p:spPr>
          <a:xfrm>
            <a:off x="5433579" y="6076018"/>
            <a:ext cx="3566160" cy="0"/>
          </a:xfrm>
          <a:prstGeom prst="straightConnector1">
            <a:avLst/>
          </a:prstGeom>
          <a:ln>
            <a:headEnd type="oval" w="lg" len="lg"/>
            <a:tailEnd type="oval" w="lg" len="lg"/>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F7992A86-6252-4EFF-A850-9DD1A42978E5}"/>
              </a:ext>
            </a:extLst>
          </p:cNvPr>
          <p:cNvPicPr>
            <a:picLocks noChangeAspect="1"/>
          </p:cNvPicPr>
          <p:nvPr/>
        </p:nvPicPr>
        <p:blipFill>
          <a:blip r:embed="rId4"/>
          <a:stretch>
            <a:fillRect/>
          </a:stretch>
        </p:blipFill>
        <p:spPr>
          <a:xfrm>
            <a:off x="247625" y="6333127"/>
            <a:ext cx="3761383" cy="1388129"/>
          </a:xfrm>
          <a:prstGeom prst="rect">
            <a:avLst/>
          </a:prstGeom>
        </p:spPr>
      </p:pic>
    </p:spTree>
  </p:cSld>
  <p:clrMapOvr>
    <a:masterClrMapping/>
  </p:clrMapOvr>
  <p:transition spd="med">
    <p:push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7000"/>
            <a:lum/>
            <a:extLst>
              <a:ext uri="{28A0092B-C50C-407E-A947-70E740481C1C}">
                <a14:useLocalDpi xmlns:a14="http://schemas.microsoft.com/office/drawing/2010/main"/>
              </a:ext>
            </a:extLst>
          </a:blip>
          <a:srcRect/>
          <a:stretch>
            <a:fillRect/>
          </a:stretch>
        </a:blipFill>
        <a:effectLst/>
      </p:bgPr>
    </p:bg>
    <p:spTree>
      <p:nvGrpSpPr>
        <p:cNvPr id="1" name="Shape 150"/>
        <p:cNvGrpSpPr/>
        <p:nvPr/>
      </p:nvGrpSpPr>
      <p:grpSpPr>
        <a:xfrm>
          <a:off x="0" y="0"/>
          <a:ext cx="0" cy="0"/>
          <a:chOff x="0" y="0"/>
          <a:chExt cx="0" cy="0"/>
        </a:xfrm>
      </p:grpSpPr>
      <p:sp>
        <p:nvSpPr>
          <p:cNvPr id="152" name="Shape 152"/>
          <p:cNvSpPr txBox="1">
            <a:spLocks noGrp="1"/>
          </p:cNvSpPr>
          <p:nvPr>
            <p:ph type="ctrTitle" idx="4294967295"/>
          </p:nvPr>
        </p:nvSpPr>
        <p:spPr>
          <a:xfrm>
            <a:off x="0" y="8031481"/>
            <a:ext cx="14630400" cy="198120"/>
          </a:xfrm>
          <a:prstGeom prst="rect">
            <a:avLst/>
          </a:prstGeom>
          <a:solidFill>
            <a:schemeClr val="accent5">
              <a:lumMod val="75000"/>
            </a:schemeClr>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7" name="Shape 106"/>
          <p:cNvSpPr txBox="1"/>
          <p:nvPr/>
        </p:nvSpPr>
        <p:spPr>
          <a:xfrm>
            <a:off x="6007334" y="6490078"/>
            <a:ext cx="8623067" cy="1541402"/>
          </a:xfrm>
          <a:prstGeom prst="rect">
            <a:avLst/>
          </a:prstGeom>
          <a:solidFill>
            <a:schemeClr val="bg1"/>
          </a:solidFill>
          <a:ln>
            <a:noFill/>
          </a:ln>
        </p:spPr>
        <p:txBody>
          <a:bodyPr wrap="square" lIns="146280" tIns="146280" rIns="146280" bIns="146280" anchor="ctr" anchorCtr="0">
            <a:noAutofit/>
          </a:bodyPr>
          <a:lstStyle/>
          <a:p>
            <a:pPr indent="-304800" algn="ctr" defTabSz="1463040" eaLnBrk="1" fontAlgn="auto" hangingPunct="1">
              <a:spcBef>
                <a:spcPts val="0"/>
              </a:spcBef>
              <a:spcAft>
                <a:spcPts val="0"/>
              </a:spcAft>
              <a:buClr>
                <a:srgbClr val="F3F3F3"/>
              </a:buClr>
              <a:buSzPct val="100000"/>
            </a:pPr>
            <a:r>
              <a:rPr lang="en-US" sz="4800" b="1" kern="0">
                <a:solidFill>
                  <a:srgbClr val="FF5252">
                    <a:lumMod val="75000"/>
                  </a:srgbClr>
                </a:solidFill>
                <a:latin typeface="Arial"/>
                <a:cs typeface="Arial"/>
                <a:sym typeface="Arial"/>
              </a:rPr>
              <a:t>Redirection</a:t>
            </a:r>
          </a:p>
        </p:txBody>
      </p:sp>
      <p:sp>
        <p:nvSpPr>
          <p:cNvPr id="8" name="Shape 118"/>
          <p:cNvSpPr txBox="1"/>
          <p:nvPr/>
        </p:nvSpPr>
        <p:spPr>
          <a:xfrm>
            <a:off x="1" y="720535"/>
            <a:ext cx="4686574" cy="7310946"/>
          </a:xfrm>
          <a:prstGeom prst="rect">
            <a:avLst/>
          </a:prstGeom>
          <a:solidFill>
            <a:schemeClr val="bg1"/>
          </a:solidFill>
          <a:ln>
            <a:noFill/>
          </a:ln>
        </p:spPr>
        <p:txBody>
          <a:bodyPr wrap="square" lIns="146280" tIns="146280" rIns="146280" bIns="146280" anchor="ctr" anchorCtr="0">
            <a:noAutofit/>
          </a:bodyPr>
          <a:lstStyle/>
          <a:p>
            <a:pPr indent="-14224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Effective Fall 2019</a:t>
            </a:r>
          </a:p>
          <a:p>
            <a:pPr indent="-142240" algn="ctr" defTabSz="1463040" eaLnBrk="1" fontAlgn="auto" hangingPunct="1">
              <a:lnSpc>
                <a:spcPct val="115000"/>
              </a:lnSpc>
              <a:spcBef>
                <a:spcPts val="0"/>
              </a:spcBef>
              <a:spcAft>
                <a:spcPts val="0"/>
              </a:spcAft>
              <a:buClr>
                <a:srgbClr val="FFFFFF"/>
              </a:buClr>
              <a:buSzPct val="100000"/>
            </a:pPr>
            <a:endParaRPr lang="en-US" sz="2240" kern="0">
              <a:solidFill>
                <a:srgbClr val="FF5252">
                  <a:lumMod val="75000"/>
                </a:srgbClr>
              </a:solidFill>
              <a:latin typeface="Arial"/>
              <a:cs typeface="Arial"/>
              <a:sym typeface="Arial"/>
            </a:endParaRPr>
          </a:p>
          <a:p>
            <a:pPr indent="-14224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Applicants that were not admitted to any CSU they applied</a:t>
            </a:r>
          </a:p>
          <a:p>
            <a:pPr indent="-142240" algn="ctr" defTabSz="1463040" eaLnBrk="1" fontAlgn="auto" hangingPunct="1">
              <a:lnSpc>
                <a:spcPct val="115000"/>
              </a:lnSpc>
              <a:spcBef>
                <a:spcPts val="0"/>
              </a:spcBef>
              <a:spcAft>
                <a:spcPts val="0"/>
              </a:spcAft>
              <a:buClr>
                <a:srgbClr val="FFFFFF"/>
              </a:buClr>
              <a:buSzPct val="100000"/>
            </a:pPr>
            <a:endParaRPr lang="en-US" sz="2240" kern="0">
              <a:solidFill>
                <a:srgbClr val="FF5252">
                  <a:lumMod val="75000"/>
                </a:srgbClr>
              </a:solidFill>
              <a:latin typeface="Arial"/>
              <a:cs typeface="Arial"/>
              <a:sym typeface="Arial"/>
            </a:endParaRPr>
          </a:p>
          <a:p>
            <a:pPr indent="-14224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Contacted in early April and provided nine campus choices</a:t>
            </a:r>
          </a:p>
          <a:p>
            <a:pPr indent="-142240" algn="ctr" defTabSz="1463040" eaLnBrk="1" fontAlgn="auto" hangingPunct="1">
              <a:lnSpc>
                <a:spcPct val="115000"/>
              </a:lnSpc>
              <a:spcBef>
                <a:spcPts val="0"/>
              </a:spcBef>
              <a:spcAft>
                <a:spcPts val="0"/>
              </a:spcAft>
              <a:buClr>
                <a:srgbClr val="FFFFFF"/>
              </a:buClr>
              <a:buSzPct val="100000"/>
            </a:pPr>
            <a:endParaRPr lang="en-US" sz="2240" kern="0">
              <a:solidFill>
                <a:srgbClr val="FF5252">
                  <a:lumMod val="75000"/>
                </a:srgbClr>
              </a:solidFill>
              <a:latin typeface="Arial"/>
              <a:cs typeface="Arial"/>
              <a:sym typeface="Arial"/>
            </a:endParaRPr>
          </a:p>
          <a:p>
            <a:pPr indent="-14224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Almost 900 applicants took advantage of redirection and enrolled in a CSU campus for fall 2019</a:t>
            </a:r>
          </a:p>
          <a:p>
            <a:pPr indent="-142240" algn="ctr" defTabSz="1463040" eaLnBrk="1" fontAlgn="auto" hangingPunct="1">
              <a:lnSpc>
                <a:spcPct val="115000"/>
              </a:lnSpc>
              <a:spcBef>
                <a:spcPts val="0"/>
              </a:spcBef>
              <a:spcAft>
                <a:spcPts val="0"/>
              </a:spcAft>
              <a:buClr>
                <a:srgbClr val="FFFFFF"/>
              </a:buClr>
              <a:buSzPct val="100000"/>
            </a:pPr>
            <a:endParaRPr lang="en-US" sz="2240" kern="0">
              <a:solidFill>
                <a:srgbClr val="FF5252">
                  <a:lumMod val="75000"/>
                </a:srgbClr>
              </a:solidFill>
              <a:latin typeface="Arial"/>
              <a:cs typeface="Arial"/>
              <a:sym typeface="Arial"/>
            </a:endParaRPr>
          </a:p>
          <a:p>
            <a:pPr indent="-142240" algn="ctr" defTabSz="1463040" eaLnBrk="1" fontAlgn="auto" hangingPunct="1">
              <a:lnSpc>
                <a:spcPct val="115000"/>
              </a:lnSpc>
              <a:spcBef>
                <a:spcPts val="0"/>
              </a:spcBef>
              <a:spcAft>
                <a:spcPts val="0"/>
              </a:spcAft>
              <a:buClr>
                <a:srgbClr val="FFFFFF"/>
              </a:buClr>
              <a:buSzPct val="100000"/>
            </a:pPr>
            <a:endParaRPr lang="en-US" sz="2240" kern="0">
              <a:solidFill>
                <a:srgbClr val="FF5252">
                  <a:lumMod val="75000"/>
                </a:srgbClr>
              </a:solidFill>
              <a:latin typeface="Arial"/>
              <a:cs typeface="Arial"/>
              <a:sym typeface="Arial"/>
            </a:endParaRPr>
          </a:p>
          <a:p>
            <a:pPr indent="-142240" algn="ctr" defTabSz="1463040" eaLnBrk="1" fontAlgn="auto" hangingPunct="1">
              <a:lnSpc>
                <a:spcPct val="115000"/>
              </a:lnSpc>
              <a:spcBef>
                <a:spcPts val="0"/>
              </a:spcBef>
              <a:spcAft>
                <a:spcPts val="0"/>
              </a:spcAft>
              <a:buClr>
                <a:srgbClr val="FFFFFF"/>
              </a:buClr>
              <a:buSzPct val="100000"/>
            </a:pPr>
            <a:endParaRPr lang="en-US" sz="2240" kern="0">
              <a:solidFill>
                <a:srgbClr val="FF5252">
                  <a:lumMod val="75000"/>
                </a:srgbClr>
              </a:solidFill>
              <a:latin typeface="Arial"/>
              <a:cs typeface="Arial"/>
              <a:sym typeface="Arial"/>
            </a:endParaRPr>
          </a:p>
        </p:txBody>
      </p:sp>
    </p:spTree>
    <p:extLst>
      <p:ext uri="{BB962C8B-B14F-4D97-AF65-F5344CB8AC3E}">
        <p14:creationId xmlns:p14="http://schemas.microsoft.com/office/powerpoint/2010/main" val="317810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7000"/>
            <a:lum/>
            <a:extLst>
              <a:ext uri="{28A0092B-C50C-407E-A947-70E740481C1C}">
                <a14:useLocalDpi xmlns:a14="http://schemas.microsoft.com/office/drawing/2010/main"/>
              </a:ext>
            </a:extLst>
          </a:blip>
          <a:srcRect/>
          <a:stretch>
            <a:fillRect/>
          </a:stretch>
        </a:blipFill>
        <a:effectLst/>
      </p:bgPr>
    </p:bg>
    <p:spTree>
      <p:nvGrpSpPr>
        <p:cNvPr id="1" name="Shape 150"/>
        <p:cNvGrpSpPr/>
        <p:nvPr/>
      </p:nvGrpSpPr>
      <p:grpSpPr>
        <a:xfrm>
          <a:off x="0" y="0"/>
          <a:ext cx="0" cy="0"/>
          <a:chOff x="0" y="0"/>
          <a:chExt cx="0" cy="0"/>
        </a:xfrm>
      </p:grpSpPr>
      <p:sp>
        <p:nvSpPr>
          <p:cNvPr id="152" name="Shape 152"/>
          <p:cNvSpPr txBox="1">
            <a:spLocks noGrp="1"/>
          </p:cNvSpPr>
          <p:nvPr>
            <p:ph type="ctrTitle" idx="4294967295"/>
          </p:nvPr>
        </p:nvSpPr>
        <p:spPr>
          <a:xfrm>
            <a:off x="0" y="8031481"/>
            <a:ext cx="14630400" cy="198120"/>
          </a:xfrm>
          <a:prstGeom prst="rect">
            <a:avLst/>
          </a:prstGeom>
          <a:solidFill>
            <a:schemeClr val="accent5">
              <a:lumMod val="75000"/>
            </a:schemeClr>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7" name="Shape 106"/>
          <p:cNvSpPr txBox="1"/>
          <p:nvPr/>
        </p:nvSpPr>
        <p:spPr>
          <a:xfrm>
            <a:off x="6007334" y="6490078"/>
            <a:ext cx="8623067" cy="1541402"/>
          </a:xfrm>
          <a:prstGeom prst="rect">
            <a:avLst/>
          </a:prstGeom>
          <a:solidFill>
            <a:schemeClr val="bg1"/>
          </a:solidFill>
          <a:ln>
            <a:noFill/>
          </a:ln>
        </p:spPr>
        <p:txBody>
          <a:bodyPr wrap="square" lIns="146280" tIns="146280" rIns="146280" bIns="146280" anchor="ctr" anchorCtr="0">
            <a:noAutofit/>
          </a:bodyPr>
          <a:lstStyle/>
          <a:p>
            <a:pPr marL="0" marR="0" lvl="0" indent="-304800" algn="ctr" defTabSz="1463040" rtl="0" eaLnBrk="1" fontAlgn="auto" latinLnBrk="0" hangingPunct="1">
              <a:lnSpc>
                <a:spcPct val="100000"/>
              </a:lnSpc>
              <a:spcBef>
                <a:spcPts val="0"/>
              </a:spcBef>
              <a:spcAft>
                <a:spcPts val="0"/>
              </a:spcAft>
              <a:buClr>
                <a:srgbClr val="F3F3F3"/>
              </a:buClr>
              <a:buSzPct val="100000"/>
              <a:buFontTx/>
              <a:buNone/>
              <a:tabLst/>
              <a:defRPr/>
            </a:pPr>
            <a:r>
              <a:rPr kumimoji="0" lang="en-US" sz="4800" b="1" i="0" u="none" strike="noStrike" kern="0" cap="none" spc="0" normalizeH="0" baseline="0" noProof="0">
                <a:ln>
                  <a:noFill/>
                </a:ln>
                <a:solidFill>
                  <a:srgbClr val="FF5252">
                    <a:lumMod val="75000"/>
                  </a:srgbClr>
                </a:solidFill>
                <a:effectLst/>
                <a:uLnTx/>
                <a:uFillTx/>
                <a:latin typeface="Arial"/>
                <a:ea typeface="+mn-ea"/>
                <a:cs typeface="Arial"/>
                <a:sym typeface="Arial"/>
              </a:rPr>
              <a:t>Quantitative Reasoning</a:t>
            </a:r>
          </a:p>
        </p:txBody>
      </p:sp>
      <p:sp>
        <p:nvSpPr>
          <p:cNvPr id="8" name="Shape 118"/>
          <p:cNvSpPr txBox="1"/>
          <p:nvPr/>
        </p:nvSpPr>
        <p:spPr>
          <a:xfrm>
            <a:off x="1" y="720535"/>
            <a:ext cx="4686574" cy="7310946"/>
          </a:xfrm>
          <a:prstGeom prst="rect">
            <a:avLst/>
          </a:prstGeom>
          <a:solidFill>
            <a:schemeClr val="bg1"/>
          </a:solidFill>
          <a:ln>
            <a:noFill/>
          </a:ln>
        </p:spPr>
        <p:txBody>
          <a:bodyPr wrap="square" lIns="146280" tIns="146280" rIns="146280" bIns="146280" anchor="ctr" anchorCtr="0">
            <a:noAutofit/>
          </a:bodyPr>
          <a:lstStyle/>
          <a:p>
            <a:pPr marL="0" marR="0" lvl="0" indent="-142240" algn="ctr" defTabSz="1463040" rtl="0" eaLnBrk="1" fontAlgn="auto" latinLnBrk="0" hangingPunct="1">
              <a:lnSpc>
                <a:spcPct val="115000"/>
              </a:lnSpc>
              <a:spcBef>
                <a:spcPts val="0"/>
              </a:spcBef>
              <a:spcAft>
                <a:spcPts val="0"/>
              </a:spcAft>
              <a:buClr>
                <a:srgbClr val="FFFFFF"/>
              </a:buClr>
              <a:buSzPct val="100000"/>
              <a:buFontTx/>
              <a:buNone/>
              <a:tabLst/>
              <a:defRPr/>
            </a:pPr>
            <a:r>
              <a:rPr lang="en-US" sz="2240" b="1" kern="0">
                <a:solidFill>
                  <a:srgbClr val="FF5252">
                    <a:lumMod val="75000"/>
                  </a:srgbClr>
                </a:solidFill>
                <a:latin typeface="Arial"/>
                <a:cs typeface="Arial"/>
                <a:sym typeface="Arial"/>
              </a:rPr>
              <a:t>What is moving forward:</a:t>
            </a:r>
          </a:p>
          <a:p>
            <a:pPr marL="0" marR="0" lvl="0" indent="-142240" algn="ctr" defTabSz="1463040" rtl="0" eaLnBrk="1" fontAlgn="auto" latinLnBrk="0" hangingPunct="1">
              <a:lnSpc>
                <a:spcPct val="115000"/>
              </a:lnSpc>
              <a:spcBef>
                <a:spcPts val="0"/>
              </a:spcBef>
              <a:spcAft>
                <a:spcPts val="0"/>
              </a:spcAft>
              <a:buClr>
                <a:srgbClr val="FFFFFF"/>
              </a:buClr>
              <a:buSzPct val="100000"/>
              <a:buFontTx/>
              <a:buNone/>
              <a:tabLst/>
              <a:defRPr/>
            </a:pPr>
            <a:endParaRPr kumimoji="0" lang="en-US" sz="2240" b="1" i="0" u="none" strike="noStrike" kern="0" cap="none" spc="0" normalizeH="0" baseline="0" noProof="0">
              <a:ln>
                <a:noFill/>
              </a:ln>
              <a:solidFill>
                <a:srgbClr val="FF5252">
                  <a:lumMod val="75000"/>
                </a:srgbClr>
              </a:solidFill>
              <a:effectLst/>
              <a:uLnTx/>
              <a:uFillTx/>
              <a:latin typeface="Arial"/>
              <a:ea typeface="+mn-ea"/>
              <a:cs typeface="Arial"/>
              <a:sym typeface="Arial"/>
            </a:endParaRPr>
          </a:p>
          <a:p>
            <a:pPr marL="0" marR="0" lvl="0" indent="-142240" algn="ctr" defTabSz="1463040" rtl="0" eaLnBrk="1" fontAlgn="auto" latinLnBrk="0" hangingPunct="1">
              <a:lnSpc>
                <a:spcPct val="115000"/>
              </a:lnSpc>
              <a:spcBef>
                <a:spcPts val="0"/>
              </a:spcBef>
              <a:spcAft>
                <a:spcPts val="0"/>
              </a:spcAft>
              <a:buClr>
                <a:srgbClr val="FFFFFF"/>
              </a:buClr>
              <a:buSzPct val="100000"/>
              <a:buFontTx/>
              <a:buNone/>
              <a:tabLst/>
              <a:defRPr/>
            </a:pPr>
            <a:r>
              <a:rPr lang="en-US" sz="2240" kern="0">
                <a:solidFill>
                  <a:srgbClr val="FF5252">
                    <a:lumMod val="75000"/>
                  </a:srgbClr>
                </a:solidFill>
                <a:latin typeface="Arial"/>
                <a:cs typeface="Arial"/>
                <a:sym typeface="Arial"/>
              </a:rPr>
              <a:t>An admission requirement that incoming first-year students must have completed one course of quantitative reasoning.</a:t>
            </a:r>
          </a:p>
          <a:p>
            <a:pPr marL="0" marR="0" lvl="0" indent="-142240" algn="ctr" defTabSz="1463040" rtl="0" eaLnBrk="1" fontAlgn="auto" latinLnBrk="0" hangingPunct="1">
              <a:lnSpc>
                <a:spcPct val="115000"/>
              </a:lnSpc>
              <a:spcBef>
                <a:spcPts val="0"/>
              </a:spcBef>
              <a:spcAft>
                <a:spcPts val="0"/>
              </a:spcAft>
              <a:buClr>
                <a:srgbClr val="FFFFFF"/>
              </a:buClr>
              <a:buSzPct val="100000"/>
              <a:buFontTx/>
              <a:buNone/>
              <a:tabLst/>
              <a:defRPr/>
            </a:pPr>
            <a:endParaRPr kumimoji="0" lang="en-US" sz="2240" i="0" u="none" strike="noStrike" kern="0" cap="none" spc="0" normalizeH="0" baseline="0" noProof="0">
              <a:ln>
                <a:noFill/>
              </a:ln>
              <a:solidFill>
                <a:srgbClr val="FF5252">
                  <a:lumMod val="75000"/>
                </a:srgbClr>
              </a:solidFill>
              <a:effectLst/>
              <a:uLnTx/>
              <a:uFillTx/>
              <a:latin typeface="Arial"/>
              <a:ea typeface="+mn-ea"/>
              <a:cs typeface="Arial"/>
              <a:sym typeface="Arial"/>
            </a:endParaRPr>
          </a:p>
          <a:p>
            <a:pPr marL="0" marR="0" lvl="0" indent="-142240" algn="ctr" defTabSz="1463040" rtl="0" eaLnBrk="1" fontAlgn="auto" latinLnBrk="0" hangingPunct="1">
              <a:lnSpc>
                <a:spcPct val="115000"/>
              </a:lnSpc>
              <a:spcBef>
                <a:spcPts val="0"/>
              </a:spcBef>
              <a:spcAft>
                <a:spcPts val="0"/>
              </a:spcAft>
              <a:buClr>
                <a:srgbClr val="FFFFFF"/>
              </a:buClr>
              <a:buSzPct val="100000"/>
              <a:buFontTx/>
              <a:buNone/>
              <a:tabLst/>
              <a:defRPr/>
            </a:pPr>
            <a:r>
              <a:rPr lang="en-US" sz="2240" kern="0">
                <a:solidFill>
                  <a:srgbClr val="FF5252">
                    <a:lumMod val="75000"/>
                  </a:srgbClr>
                </a:solidFill>
                <a:latin typeface="Arial"/>
                <a:cs typeface="Arial"/>
                <a:sym typeface="Arial"/>
              </a:rPr>
              <a:t>Requirement could be fulfilled by coursework in science, math or an elective course with a quantitative reasoning foundation.</a:t>
            </a:r>
          </a:p>
          <a:p>
            <a:pPr marL="0" marR="0" lvl="0" indent="-142240" algn="ctr" defTabSz="1463040" rtl="0" eaLnBrk="1" fontAlgn="auto" latinLnBrk="0" hangingPunct="1">
              <a:lnSpc>
                <a:spcPct val="115000"/>
              </a:lnSpc>
              <a:spcBef>
                <a:spcPts val="0"/>
              </a:spcBef>
              <a:spcAft>
                <a:spcPts val="0"/>
              </a:spcAft>
              <a:buClr>
                <a:srgbClr val="FFFFFF"/>
              </a:buClr>
              <a:buSzPct val="100000"/>
              <a:buFontTx/>
              <a:buNone/>
              <a:tabLst/>
              <a:defRPr/>
            </a:pPr>
            <a:endParaRPr lang="en-US" sz="2240" kern="0">
              <a:solidFill>
                <a:srgbClr val="FF5252">
                  <a:lumMod val="75000"/>
                </a:srgbClr>
              </a:solidFill>
              <a:latin typeface="Arial"/>
              <a:cs typeface="Arial"/>
              <a:sym typeface="Arial"/>
            </a:endParaRPr>
          </a:p>
          <a:p>
            <a:pPr marL="0" marR="0" lvl="0" indent="-142240" algn="ctr" defTabSz="1463040" rtl="0" eaLnBrk="1" fontAlgn="auto" latinLnBrk="0" hangingPunct="1">
              <a:lnSpc>
                <a:spcPct val="115000"/>
              </a:lnSpc>
              <a:spcBef>
                <a:spcPts val="0"/>
              </a:spcBef>
              <a:spcAft>
                <a:spcPts val="0"/>
              </a:spcAft>
              <a:buClr>
                <a:srgbClr val="FFFFFF"/>
              </a:buClr>
              <a:buSzPct val="100000"/>
              <a:buFontTx/>
              <a:buNone/>
              <a:tabLst/>
              <a:defRPr/>
            </a:pPr>
            <a:r>
              <a:rPr kumimoji="0" lang="en-US" sz="2240" i="0" u="none" strike="noStrike" kern="0" cap="none" spc="0" normalizeH="0" baseline="0" noProof="0">
                <a:ln>
                  <a:noFill/>
                </a:ln>
                <a:solidFill>
                  <a:srgbClr val="FF5252">
                    <a:lumMod val="75000"/>
                  </a:srgbClr>
                </a:solidFill>
                <a:effectLst/>
                <a:uLnTx/>
                <a:uFillTx/>
                <a:latin typeface="Arial"/>
                <a:ea typeface="+mn-ea"/>
                <a:cs typeface="Arial"/>
                <a:sym typeface="Arial"/>
              </a:rPr>
              <a:t>Would not be required until 2027</a:t>
            </a:r>
          </a:p>
          <a:p>
            <a:pPr marL="0" marR="0" lvl="0" indent="-142240" algn="ctr" defTabSz="1463040" rtl="0" eaLnBrk="1" fontAlgn="auto" latinLnBrk="0" hangingPunct="1">
              <a:lnSpc>
                <a:spcPct val="115000"/>
              </a:lnSpc>
              <a:spcBef>
                <a:spcPts val="0"/>
              </a:spcBef>
              <a:spcAft>
                <a:spcPts val="0"/>
              </a:spcAft>
              <a:buClr>
                <a:srgbClr val="FFFFFF"/>
              </a:buClr>
              <a:buSzPct val="100000"/>
              <a:buFontTx/>
              <a:buNone/>
              <a:tabLst/>
              <a:defRPr/>
            </a:pPr>
            <a:endParaRPr lang="en-US" sz="2240" kern="0">
              <a:solidFill>
                <a:srgbClr val="FF5252">
                  <a:lumMod val="75000"/>
                </a:srgbClr>
              </a:solidFill>
              <a:latin typeface="Arial"/>
              <a:cs typeface="Arial"/>
              <a:sym typeface="Arial"/>
            </a:endParaRPr>
          </a:p>
          <a:p>
            <a:pPr marL="0" marR="0" lvl="0" indent="-142240" algn="ctr" defTabSz="1463040" rtl="0" eaLnBrk="1" fontAlgn="auto" latinLnBrk="0" hangingPunct="1">
              <a:lnSpc>
                <a:spcPct val="115000"/>
              </a:lnSpc>
              <a:spcBef>
                <a:spcPts val="0"/>
              </a:spcBef>
              <a:spcAft>
                <a:spcPts val="0"/>
              </a:spcAft>
              <a:buClr>
                <a:srgbClr val="FFFFFF"/>
              </a:buClr>
              <a:buSzPct val="100000"/>
              <a:buFontTx/>
              <a:buNone/>
              <a:tabLst/>
              <a:defRPr/>
            </a:pPr>
            <a:r>
              <a:rPr kumimoji="0" lang="en-US" sz="2240" i="0" u="none" strike="noStrike" kern="0" cap="none" spc="0" normalizeH="0" baseline="0" noProof="0">
                <a:ln>
                  <a:noFill/>
                </a:ln>
                <a:solidFill>
                  <a:srgbClr val="FF5252">
                    <a:lumMod val="75000"/>
                  </a:srgbClr>
                </a:solidFill>
                <a:effectLst/>
                <a:uLnTx/>
                <a:uFillTx/>
                <a:latin typeface="Arial"/>
                <a:ea typeface="+mn-ea"/>
                <a:cs typeface="Arial"/>
                <a:sym typeface="Arial"/>
              </a:rPr>
              <a:t>A third-party independent analysis will be completed &amp; updates provided in 2021 &amp; 2022.</a:t>
            </a:r>
          </a:p>
          <a:p>
            <a:pPr marL="0" marR="0" lvl="0" indent="-142240" algn="ctr" defTabSz="1463040" rtl="0" eaLnBrk="1" fontAlgn="auto" latinLnBrk="0" hangingPunct="1">
              <a:lnSpc>
                <a:spcPct val="115000"/>
              </a:lnSpc>
              <a:spcBef>
                <a:spcPts val="0"/>
              </a:spcBef>
              <a:spcAft>
                <a:spcPts val="0"/>
              </a:spcAft>
              <a:buClr>
                <a:srgbClr val="FFFFFF"/>
              </a:buClr>
              <a:buSzPct val="100000"/>
              <a:buFontTx/>
              <a:buNone/>
              <a:tabLst/>
              <a:defRPr/>
            </a:pPr>
            <a:endParaRPr kumimoji="0" lang="en-US" sz="2240" b="1" i="0" u="none" strike="noStrike" kern="0" cap="none" spc="0" normalizeH="0" baseline="0" noProof="0">
              <a:ln>
                <a:noFill/>
              </a:ln>
              <a:solidFill>
                <a:srgbClr val="FF5252">
                  <a:lumMod val="75000"/>
                </a:srgbClr>
              </a:solidFill>
              <a:effectLst/>
              <a:uLnTx/>
              <a:uFillTx/>
              <a:latin typeface="Arial"/>
              <a:ea typeface="+mn-ea"/>
              <a:cs typeface="Arial"/>
              <a:sym typeface="Arial"/>
            </a:endParaRPr>
          </a:p>
        </p:txBody>
      </p:sp>
    </p:spTree>
    <p:extLst>
      <p:ext uri="{BB962C8B-B14F-4D97-AF65-F5344CB8AC3E}">
        <p14:creationId xmlns:p14="http://schemas.microsoft.com/office/powerpoint/2010/main" val="589169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665C8C-557E-4233-A794-98C8C831676B}"/>
              </a:ext>
            </a:extLst>
          </p:cNvPr>
          <p:cNvSpPr>
            <a:spLocks noGrp="1"/>
          </p:cNvSpPr>
          <p:nvPr>
            <p:ph type="body" sz="quarter" idx="26"/>
          </p:nvPr>
        </p:nvSpPr>
        <p:spPr>
          <a:xfrm>
            <a:off x="1097279" y="1400165"/>
            <a:ext cx="12537979" cy="1323439"/>
          </a:xfrm>
        </p:spPr>
        <p:txBody>
          <a:bodyPr/>
          <a:lstStyle/>
          <a:p>
            <a:r>
              <a:rPr lang="en-US" sz="4000"/>
              <a:t>Proposed CSU College Preparatory Requirements for 2027</a:t>
            </a:r>
          </a:p>
        </p:txBody>
      </p:sp>
      <p:pic>
        <p:nvPicPr>
          <p:cNvPr id="6" name="Picture 5">
            <a:extLst>
              <a:ext uri="{FF2B5EF4-FFF2-40B4-BE49-F238E27FC236}">
                <a16:creationId xmlns:a16="http://schemas.microsoft.com/office/drawing/2014/main" id="{CB3D83BB-82D7-4AFC-B6AC-6EB96E152872}"/>
              </a:ext>
            </a:extLst>
          </p:cNvPr>
          <p:cNvPicPr>
            <a:picLocks noChangeAspect="1"/>
          </p:cNvPicPr>
          <p:nvPr/>
        </p:nvPicPr>
        <p:blipFill>
          <a:blip r:embed="rId2"/>
          <a:stretch>
            <a:fillRect/>
          </a:stretch>
        </p:blipFill>
        <p:spPr>
          <a:xfrm>
            <a:off x="2978639" y="2486227"/>
            <a:ext cx="10223439" cy="5370839"/>
          </a:xfrm>
          <a:prstGeom prst="rect">
            <a:avLst/>
          </a:prstGeom>
        </p:spPr>
      </p:pic>
    </p:spTree>
    <p:extLst>
      <p:ext uri="{BB962C8B-B14F-4D97-AF65-F5344CB8AC3E}">
        <p14:creationId xmlns:p14="http://schemas.microsoft.com/office/powerpoint/2010/main" val="162548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4192CF-3E61-4AD1-9E02-3CEE15A51D45}"/>
              </a:ext>
            </a:extLst>
          </p:cNvPr>
          <p:cNvSpPr>
            <a:spLocks noGrp="1"/>
          </p:cNvSpPr>
          <p:nvPr>
            <p:ph type="ctrTitle"/>
          </p:nvPr>
        </p:nvSpPr>
        <p:spPr/>
        <p:txBody>
          <a:bodyPr/>
          <a:lstStyle/>
          <a:p>
            <a:r>
              <a:rPr lang="en-US"/>
              <a:t>Academic Preparation</a:t>
            </a:r>
          </a:p>
        </p:txBody>
      </p:sp>
      <p:sp>
        <p:nvSpPr>
          <p:cNvPr id="5" name="Subtitle 4">
            <a:extLst>
              <a:ext uri="{FF2B5EF4-FFF2-40B4-BE49-F238E27FC236}">
                <a16:creationId xmlns:a16="http://schemas.microsoft.com/office/drawing/2014/main" id="{88635F11-6A43-4466-A328-D1F9C795FA3E}"/>
              </a:ext>
            </a:extLst>
          </p:cNvPr>
          <p:cNvSpPr>
            <a:spLocks noGrp="1"/>
          </p:cNvSpPr>
          <p:nvPr>
            <p:ph type="subTitle" idx="1"/>
          </p:nvPr>
        </p:nvSpPr>
        <p:spPr/>
        <p:txBody>
          <a:bodyPr/>
          <a:lstStyle/>
          <a:p>
            <a:endParaRPr lang="en-US"/>
          </a:p>
        </p:txBody>
      </p:sp>
      <p:pic>
        <p:nvPicPr>
          <p:cNvPr id="8" name="Picture Placeholder 7" descr="A group of people around a table&#10;&#10;Description automatically generated">
            <a:extLst>
              <a:ext uri="{FF2B5EF4-FFF2-40B4-BE49-F238E27FC236}">
                <a16:creationId xmlns:a16="http://schemas.microsoft.com/office/drawing/2014/main" id="{AAD304C1-F62D-442B-A38B-6041AB6DF20E}"/>
              </a:ext>
            </a:extLst>
          </p:cNvPr>
          <p:cNvPicPr>
            <a:picLocks noGrp="1" noChangeAspect="1"/>
          </p:cNvPicPr>
          <p:nvPr>
            <p:ph type="pic" sz="quarter" idx="10"/>
          </p:nvPr>
        </p:nvPicPr>
        <p:blipFill>
          <a:blip r:embed="rId2"/>
          <a:srcRect t="12411" b="12411"/>
          <a:stretch>
            <a:fillRect/>
          </a:stretch>
        </p:blipFill>
        <p:spPr>
          <a:xfrm>
            <a:off x="7315200" y="0"/>
            <a:ext cx="7315200" cy="8031480"/>
          </a:xfrm>
        </p:spPr>
      </p:pic>
    </p:spTree>
    <p:extLst>
      <p:ext uri="{BB962C8B-B14F-4D97-AF65-F5344CB8AC3E}">
        <p14:creationId xmlns:p14="http://schemas.microsoft.com/office/powerpoint/2010/main" val="289778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6B8E08C-4440-48DA-8361-43899CDD826C}"/>
              </a:ext>
            </a:extLst>
          </p:cNvPr>
          <p:cNvSpPr>
            <a:spLocks noGrp="1"/>
          </p:cNvSpPr>
          <p:nvPr>
            <p:ph type="pic" sz="quarter" idx="10"/>
          </p:nvPr>
        </p:nvSpPr>
        <p:spPr>
          <a:xfrm>
            <a:off x="7315200" y="0"/>
            <a:ext cx="7315200" cy="8008938"/>
          </a:xfrm>
        </p:spPr>
      </p:sp>
      <p:sp>
        <p:nvSpPr>
          <p:cNvPr id="5" name="Slide Number Placeholder 4">
            <a:extLst>
              <a:ext uri="{FF2B5EF4-FFF2-40B4-BE49-F238E27FC236}">
                <a16:creationId xmlns:a16="http://schemas.microsoft.com/office/drawing/2014/main" id="{48AFC411-7E43-40D1-9725-EE9E9082ABA3}"/>
              </a:ext>
            </a:extLst>
          </p:cNvPr>
          <p:cNvSpPr>
            <a:spLocks noGrp="1"/>
          </p:cNvSpPr>
          <p:nvPr>
            <p:ph type="sldNum" sz="quarter" idx="24"/>
          </p:nvPr>
        </p:nvSpPr>
        <p:spPr/>
        <p:txBody>
          <a:bodyPr/>
          <a:lstStyle/>
          <a:p>
            <a:fld id="{1625A13B-BB71-8D4A-9E64-B94CF4F5D396}" type="slidenum">
              <a:rPr lang="en-US" altLang="en-US" smtClean="0"/>
              <a:pPr/>
              <a:t>14</a:t>
            </a:fld>
            <a:endParaRPr lang="en-US" altLang="en-US"/>
          </a:p>
        </p:txBody>
      </p:sp>
      <p:pic>
        <p:nvPicPr>
          <p:cNvPr id="9" name="Picture 8">
            <a:extLst>
              <a:ext uri="{FF2B5EF4-FFF2-40B4-BE49-F238E27FC236}">
                <a16:creationId xmlns:a16="http://schemas.microsoft.com/office/drawing/2014/main" id="{02101AB4-47AF-4922-9ABF-649E0525C278}"/>
              </a:ext>
            </a:extLst>
          </p:cNvPr>
          <p:cNvPicPr>
            <a:picLocks noChangeAspect="1"/>
          </p:cNvPicPr>
          <p:nvPr/>
        </p:nvPicPr>
        <p:blipFill>
          <a:blip r:embed="rId3"/>
          <a:stretch>
            <a:fillRect/>
          </a:stretch>
        </p:blipFill>
        <p:spPr>
          <a:xfrm>
            <a:off x="7315200" y="0"/>
            <a:ext cx="7315200" cy="8008938"/>
          </a:xfrm>
          <a:prstGeom prst="rect">
            <a:avLst/>
          </a:prstGeom>
          <a:effectLst>
            <a:outerShdw blurRad="50800" dist="50800" dir="5400000" sx="3000" sy="3000" algn="ctr" rotWithShape="0">
              <a:srgbClr val="000000">
                <a:alpha val="43137"/>
              </a:srgbClr>
            </a:outerShdw>
          </a:effectLst>
        </p:spPr>
      </p:pic>
      <p:sp>
        <p:nvSpPr>
          <p:cNvPr id="7" name="Text Placeholder 6">
            <a:extLst>
              <a:ext uri="{FF2B5EF4-FFF2-40B4-BE49-F238E27FC236}">
                <a16:creationId xmlns:a16="http://schemas.microsoft.com/office/drawing/2014/main" id="{D94D0916-ED5B-498B-8C57-773688AC1458}"/>
              </a:ext>
            </a:extLst>
          </p:cNvPr>
          <p:cNvSpPr>
            <a:spLocks noGrp="1"/>
          </p:cNvSpPr>
          <p:nvPr>
            <p:ph type="body" sz="quarter" idx="25"/>
          </p:nvPr>
        </p:nvSpPr>
        <p:spPr>
          <a:xfrm>
            <a:off x="182880" y="2618561"/>
            <a:ext cx="8558639" cy="5082858"/>
          </a:xfrm>
        </p:spPr>
        <p:txBody>
          <a:bodyPr/>
          <a:lstStyle/>
          <a:p>
            <a:r>
              <a:rPr lang="en-US"/>
              <a:t>Increase Preparation in high school</a:t>
            </a:r>
          </a:p>
          <a:p>
            <a:r>
              <a:rPr lang="en-US"/>
              <a:t>More accurate assessment and placement</a:t>
            </a:r>
          </a:p>
          <a:p>
            <a:r>
              <a:rPr lang="en-US"/>
              <a:t>Strengthen the Early Start Program</a:t>
            </a:r>
          </a:p>
          <a:p>
            <a:r>
              <a:rPr lang="en-US"/>
              <a:t>Ensure all students begin college-level, credit-earning courses</a:t>
            </a:r>
          </a:p>
          <a:p>
            <a:r>
              <a:rPr lang="en-US">
                <a:latin typeface="Arial"/>
                <a:cs typeface="Arial"/>
              </a:rPr>
              <a:t>Provide students with the support they need</a:t>
            </a:r>
          </a:p>
          <a:p>
            <a:r>
              <a:rPr lang="en-US"/>
              <a:t>Expand math pathways</a:t>
            </a:r>
          </a:p>
        </p:txBody>
      </p:sp>
      <p:sp>
        <p:nvSpPr>
          <p:cNvPr id="8" name="Text Placeholder 7">
            <a:extLst>
              <a:ext uri="{FF2B5EF4-FFF2-40B4-BE49-F238E27FC236}">
                <a16:creationId xmlns:a16="http://schemas.microsoft.com/office/drawing/2014/main" id="{F997FE84-6EC1-4177-87A9-9C776885D981}"/>
              </a:ext>
            </a:extLst>
          </p:cNvPr>
          <p:cNvSpPr>
            <a:spLocks noGrp="1"/>
          </p:cNvSpPr>
          <p:nvPr>
            <p:ph type="body" sz="quarter" idx="26"/>
          </p:nvPr>
        </p:nvSpPr>
        <p:spPr>
          <a:xfrm>
            <a:off x="124823" y="1458222"/>
            <a:ext cx="7194006" cy="1087766"/>
          </a:xfrm>
        </p:spPr>
        <p:txBody>
          <a:bodyPr/>
          <a:lstStyle/>
          <a:p>
            <a:r>
              <a:rPr lang="en-US"/>
              <a:t>Policy Changes	</a:t>
            </a:r>
          </a:p>
        </p:txBody>
      </p:sp>
    </p:spTree>
    <p:extLst>
      <p:ext uri="{BB962C8B-B14F-4D97-AF65-F5344CB8AC3E}">
        <p14:creationId xmlns:p14="http://schemas.microsoft.com/office/powerpoint/2010/main" val="3536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9A68A-D3FE-45AB-9227-59431ACAAECF}"/>
              </a:ext>
            </a:extLst>
          </p:cNvPr>
          <p:cNvSpPr>
            <a:spLocks noGrp="1"/>
          </p:cNvSpPr>
          <p:nvPr>
            <p:ph type="body" sz="quarter" idx="26"/>
          </p:nvPr>
        </p:nvSpPr>
        <p:spPr/>
        <p:txBody>
          <a:bodyPr/>
          <a:lstStyle/>
          <a:p>
            <a:r>
              <a:rPr lang="en-US"/>
              <a:t>Multiple Measures Placement</a:t>
            </a:r>
          </a:p>
        </p:txBody>
      </p:sp>
      <p:sp>
        <p:nvSpPr>
          <p:cNvPr id="4" name="Slide Number Placeholder 3">
            <a:extLst>
              <a:ext uri="{FF2B5EF4-FFF2-40B4-BE49-F238E27FC236}">
                <a16:creationId xmlns:a16="http://schemas.microsoft.com/office/drawing/2014/main" id="{419EAACF-646C-4B00-82F0-2F27AD6B138F}"/>
              </a:ext>
            </a:extLst>
          </p:cNvPr>
          <p:cNvSpPr>
            <a:spLocks noGrp="1"/>
          </p:cNvSpPr>
          <p:nvPr>
            <p:ph type="sldNum" sz="quarter" idx="29"/>
          </p:nvPr>
        </p:nvSpPr>
        <p:spPr/>
        <p:txBody>
          <a:bodyPr/>
          <a:lstStyle/>
          <a:p>
            <a:fld id="{6C9686C1-DB47-8441-80A6-071E2EAEA2B5}" type="slidenum">
              <a:rPr lang="en-US" altLang="en-US" smtClean="0"/>
              <a:pPr/>
              <a:t>15</a:t>
            </a:fld>
            <a:endParaRPr lang="en-US" altLang="en-US"/>
          </a:p>
        </p:txBody>
      </p:sp>
      <p:pic>
        <p:nvPicPr>
          <p:cNvPr id="6" name="Picture 5">
            <a:extLst>
              <a:ext uri="{FF2B5EF4-FFF2-40B4-BE49-F238E27FC236}">
                <a16:creationId xmlns:a16="http://schemas.microsoft.com/office/drawing/2014/main" id="{891DB098-A54E-4FBB-A210-C7396656888C}"/>
              </a:ext>
            </a:extLst>
          </p:cNvPr>
          <p:cNvPicPr>
            <a:picLocks noChangeAspect="1"/>
          </p:cNvPicPr>
          <p:nvPr/>
        </p:nvPicPr>
        <p:blipFill>
          <a:blip r:embed="rId3"/>
          <a:stretch>
            <a:fillRect/>
          </a:stretch>
        </p:blipFill>
        <p:spPr>
          <a:xfrm>
            <a:off x="746758" y="2956561"/>
            <a:ext cx="13585150" cy="3627120"/>
          </a:xfrm>
          <a:prstGeom prst="rect">
            <a:avLst/>
          </a:prstGeom>
        </p:spPr>
      </p:pic>
    </p:spTree>
    <p:extLst>
      <p:ext uri="{BB962C8B-B14F-4D97-AF65-F5344CB8AC3E}">
        <p14:creationId xmlns:p14="http://schemas.microsoft.com/office/powerpoint/2010/main" val="394889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7000"/>
            <a:lum/>
            <a:extLst>
              <a:ext uri="{28A0092B-C50C-407E-A947-70E740481C1C}">
                <a14:useLocalDpi xmlns:a14="http://schemas.microsoft.com/office/drawing/2010/main"/>
              </a:ext>
            </a:extLst>
          </a:blip>
          <a:srcRect/>
          <a:stretch>
            <a:fillRect/>
          </a:stretch>
        </a:blipFill>
        <a:effectLst/>
      </p:bgPr>
    </p:bg>
    <p:spTree>
      <p:nvGrpSpPr>
        <p:cNvPr id="1" name="Shape 150"/>
        <p:cNvGrpSpPr/>
        <p:nvPr/>
      </p:nvGrpSpPr>
      <p:grpSpPr>
        <a:xfrm>
          <a:off x="0" y="0"/>
          <a:ext cx="0" cy="0"/>
          <a:chOff x="0" y="0"/>
          <a:chExt cx="0" cy="0"/>
        </a:xfrm>
      </p:grpSpPr>
      <p:sp>
        <p:nvSpPr>
          <p:cNvPr id="152" name="Shape 152"/>
          <p:cNvSpPr txBox="1">
            <a:spLocks noGrp="1"/>
          </p:cNvSpPr>
          <p:nvPr>
            <p:ph type="ctrTitle" idx="4294967295"/>
          </p:nvPr>
        </p:nvSpPr>
        <p:spPr>
          <a:xfrm>
            <a:off x="0" y="8031481"/>
            <a:ext cx="14630400" cy="198120"/>
          </a:xfrm>
          <a:prstGeom prst="rect">
            <a:avLst/>
          </a:prstGeom>
          <a:solidFill>
            <a:schemeClr val="accent5">
              <a:lumMod val="75000"/>
            </a:schemeClr>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7" name="Shape 106"/>
          <p:cNvSpPr txBox="1"/>
          <p:nvPr/>
        </p:nvSpPr>
        <p:spPr>
          <a:xfrm>
            <a:off x="1" y="0"/>
            <a:ext cx="8623067" cy="1541402"/>
          </a:xfrm>
          <a:prstGeom prst="rect">
            <a:avLst/>
          </a:prstGeom>
          <a:solidFill>
            <a:schemeClr val="bg1"/>
          </a:solidFill>
          <a:ln>
            <a:noFill/>
          </a:ln>
        </p:spPr>
        <p:txBody>
          <a:bodyPr wrap="square" lIns="146280" tIns="146280" rIns="146280" bIns="146280" anchor="ctr" anchorCtr="0">
            <a:noAutofit/>
          </a:bodyPr>
          <a:lstStyle/>
          <a:p>
            <a:pPr indent="-304800" algn="ctr" defTabSz="1463040" eaLnBrk="1" fontAlgn="auto" hangingPunct="1">
              <a:spcBef>
                <a:spcPts val="0"/>
              </a:spcBef>
              <a:spcAft>
                <a:spcPts val="0"/>
              </a:spcAft>
              <a:buClr>
                <a:srgbClr val="F3F3F3"/>
              </a:buClr>
              <a:buSzPct val="100000"/>
            </a:pPr>
            <a:r>
              <a:rPr lang="en-US" sz="4800" b="1" kern="0">
                <a:solidFill>
                  <a:srgbClr val="FF5252">
                    <a:lumMod val="75000"/>
                  </a:srgbClr>
                </a:solidFill>
                <a:latin typeface="Arial"/>
                <a:cs typeface="Arial"/>
                <a:sym typeface="Arial"/>
              </a:rPr>
              <a:t>Multiple Measures Placement</a:t>
            </a:r>
          </a:p>
        </p:txBody>
      </p:sp>
      <p:sp>
        <p:nvSpPr>
          <p:cNvPr id="8" name="Shape 118"/>
          <p:cNvSpPr txBox="1"/>
          <p:nvPr/>
        </p:nvSpPr>
        <p:spPr>
          <a:xfrm>
            <a:off x="9134780" y="0"/>
            <a:ext cx="5495621" cy="7691282"/>
          </a:xfrm>
          <a:prstGeom prst="rect">
            <a:avLst/>
          </a:prstGeom>
          <a:solidFill>
            <a:schemeClr val="bg1"/>
          </a:solidFill>
          <a:ln>
            <a:noFill/>
          </a:ln>
        </p:spPr>
        <p:txBody>
          <a:bodyPr wrap="square" lIns="146280" tIns="146280" rIns="146280" bIns="146280" anchor="ctr" anchorCtr="0">
            <a:noAutofit/>
          </a:bodyPr>
          <a:lstStyle/>
          <a:p>
            <a:pPr indent="-142240" algn="ctr" defTabSz="1463040" eaLnBrk="1" fontAlgn="auto" hangingPunct="1">
              <a:lnSpc>
                <a:spcPct val="115000"/>
              </a:lnSpc>
              <a:spcBef>
                <a:spcPts val="0"/>
              </a:spcBef>
              <a:spcAft>
                <a:spcPts val="0"/>
              </a:spcAft>
              <a:buClr>
                <a:srgbClr val="FFFFFF"/>
              </a:buClr>
              <a:buSzPct val="100000"/>
            </a:pPr>
            <a:r>
              <a:rPr lang="en-US" sz="2240" kern="0">
                <a:solidFill>
                  <a:srgbClr val="FF0000"/>
                </a:solidFill>
                <a:latin typeface="Arial"/>
                <a:cs typeface="Arial"/>
                <a:sym typeface="Arial"/>
              </a:rPr>
              <a:t>Multiple Measures is used to place students in courses that satisfy Written Communication(A2) and GE Mathematics/Quantitative Reasoning (B4) into one of four categories:</a:t>
            </a:r>
          </a:p>
          <a:p>
            <a:pPr indent="-142240" algn="ctr" defTabSz="1463040" eaLnBrk="1" fontAlgn="auto" hangingPunct="1">
              <a:lnSpc>
                <a:spcPct val="115000"/>
              </a:lnSpc>
              <a:spcBef>
                <a:spcPts val="0"/>
              </a:spcBef>
              <a:spcAft>
                <a:spcPts val="0"/>
              </a:spcAft>
              <a:buClr>
                <a:srgbClr val="FFFFFF"/>
              </a:buClr>
              <a:buSzPct val="100000"/>
            </a:pPr>
            <a:endParaRPr lang="en-US" sz="900" kern="0">
              <a:solidFill>
                <a:srgbClr val="FF0000"/>
              </a:solidFill>
              <a:latin typeface="Arial"/>
              <a:cs typeface="Arial"/>
              <a:sym typeface="Arial"/>
            </a:endParaRPr>
          </a:p>
          <a:p>
            <a:pPr marL="800100" lvl="1" indent="-342900">
              <a:buFont typeface="Arial" panose="020B0604020202020204" pitchFamily="34" charset="0"/>
              <a:buChar char="•"/>
              <a:defRPr/>
            </a:pPr>
            <a:r>
              <a:rPr lang="en-US" sz="2400" b="1">
                <a:solidFill>
                  <a:srgbClr val="FF0000"/>
                </a:solidFill>
              </a:rPr>
              <a:t>Category I</a:t>
            </a:r>
            <a:r>
              <a:rPr lang="en-US" sz="2400">
                <a:solidFill>
                  <a:srgbClr val="FF0000"/>
                </a:solidFill>
              </a:rPr>
              <a:t>: Fulfilled the GE area A2 or B4 requirement </a:t>
            </a:r>
          </a:p>
          <a:p>
            <a:pPr marL="800100" lvl="1" indent="-342900">
              <a:buFont typeface="Arial" panose="020B0604020202020204" pitchFamily="34" charset="0"/>
              <a:buChar char="•"/>
              <a:defRPr/>
            </a:pPr>
            <a:r>
              <a:rPr lang="en-US" sz="2400" b="1">
                <a:solidFill>
                  <a:srgbClr val="FF0000"/>
                </a:solidFill>
              </a:rPr>
              <a:t>Category II</a:t>
            </a:r>
            <a:r>
              <a:rPr lang="en-US" sz="2400">
                <a:solidFill>
                  <a:srgbClr val="FF0000"/>
                </a:solidFill>
              </a:rPr>
              <a:t>: GE area A2 or B4 course</a:t>
            </a:r>
            <a:r>
              <a:rPr lang="en-US" sz="2400" b="1">
                <a:solidFill>
                  <a:srgbClr val="FF0000"/>
                </a:solidFill>
              </a:rPr>
              <a:t>*</a:t>
            </a:r>
          </a:p>
          <a:p>
            <a:pPr marL="800100" lvl="1" indent="-342900">
              <a:buFont typeface="Arial" panose="020B0604020202020204" pitchFamily="34" charset="0"/>
              <a:buChar char="•"/>
              <a:defRPr/>
            </a:pPr>
            <a:r>
              <a:rPr lang="en-US" sz="2400" b="1">
                <a:solidFill>
                  <a:srgbClr val="FF0000"/>
                </a:solidFill>
              </a:rPr>
              <a:t>Category III</a:t>
            </a:r>
            <a:r>
              <a:rPr lang="en-US" sz="2400">
                <a:solidFill>
                  <a:srgbClr val="FF0000"/>
                </a:solidFill>
              </a:rPr>
              <a:t>: Supported GE area A2 or B4 course</a:t>
            </a:r>
            <a:r>
              <a:rPr lang="en-US" sz="2400" b="1">
                <a:solidFill>
                  <a:srgbClr val="FF0000"/>
                </a:solidFill>
              </a:rPr>
              <a:t>* </a:t>
            </a:r>
          </a:p>
          <a:p>
            <a:pPr marL="800100" lvl="1" indent="-342900">
              <a:buFont typeface="Arial" panose="020B0604020202020204" pitchFamily="34" charset="0"/>
              <a:buChar char="•"/>
              <a:defRPr/>
            </a:pPr>
            <a:r>
              <a:rPr lang="en-US" sz="2400" b="1">
                <a:solidFill>
                  <a:srgbClr val="FF0000"/>
                </a:solidFill>
              </a:rPr>
              <a:t>Category IV</a:t>
            </a:r>
            <a:r>
              <a:rPr lang="en-US" sz="2400">
                <a:solidFill>
                  <a:srgbClr val="FF0000"/>
                </a:solidFill>
              </a:rPr>
              <a:t>: Supported GE area A2 or B4 course or the first term of an applicable stretch course </a:t>
            </a:r>
          </a:p>
          <a:p>
            <a:pPr marL="1200150" lvl="2" indent="-285750">
              <a:buFont typeface="Arial" panose="020B0604020202020204" pitchFamily="34" charset="0"/>
              <a:buChar char="•"/>
              <a:defRPr/>
            </a:pPr>
            <a:r>
              <a:rPr lang="en-US" sz="2000">
                <a:solidFill>
                  <a:srgbClr val="FF0000"/>
                </a:solidFill>
              </a:rPr>
              <a:t>Early Start required </a:t>
            </a:r>
          </a:p>
          <a:p>
            <a:pPr indent="-142240" algn="ctr" defTabSz="1463040" eaLnBrk="1" fontAlgn="auto" hangingPunct="1">
              <a:lnSpc>
                <a:spcPct val="115000"/>
              </a:lnSpc>
              <a:spcBef>
                <a:spcPts val="0"/>
              </a:spcBef>
              <a:spcAft>
                <a:spcPts val="0"/>
              </a:spcAft>
              <a:buClr>
                <a:srgbClr val="FFFFFF"/>
              </a:buClr>
              <a:buSzPct val="100000"/>
            </a:pPr>
            <a:endParaRPr lang="en-US" sz="800" kern="0">
              <a:solidFill>
                <a:srgbClr val="FF0000"/>
              </a:solidFill>
              <a:latin typeface="Arial"/>
              <a:cs typeface="Arial"/>
              <a:sym typeface="Arial"/>
            </a:endParaRPr>
          </a:p>
          <a:p>
            <a:pPr marL="342900" lvl="1" indent="0" algn="ctr">
              <a:buFont typeface="Times" panose="02020603050405020304" pitchFamily="18" charset="0"/>
              <a:buNone/>
              <a:defRPr/>
            </a:pPr>
            <a:r>
              <a:rPr lang="en-US" sz="1800">
                <a:solidFill>
                  <a:srgbClr val="FF0000"/>
                </a:solidFill>
              </a:rPr>
              <a:t> </a:t>
            </a:r>
            <a:r>
              <a:rPr lang="en-US" sz="1800" b="1">
                <a:solidFill>
                  <a:srgbClr val="FF0000"/>
                </a:solidFill>
              </a:rPr>
              <a:t>*</a:t>
            </a:r>
            <a:r>
              <a:rPr lang="en-US" sz="1800">
                <a:solidFill>
                  <a:srgbClr val="FF0000"/>
                </a:solidFill>
              </a:rPr>
              <a:t>There will be a bifurcation for math</a:t>
            </a:r>
            <a:r>
              <a:rPr lang="en-US" sz="1800">
                <a:solidFill>
                  <a:srgbClr val="FF0000"/>
                </a:solidFill>
                <a:cs typeface="Arial" panose="020B0604020202020204" pitchFamily="34" charset="0"/>
              </a:rPr>
              <a:t> based on </a:t>
            </a:r>
            <a:r>
              <a:rPr lang="en-US" altLang="en-US" sz="1800">
                <a:solidFill>
                  <a:srgbClr val="FF0000"/>
                </a:solidFill>
                <a:cs typeface="Arial" panose="020B0604020202020204" pitchFamily="34" charset="0"/>
              </a:rPr>
              <a:t>student’s major: STEM,  Algebra Dependent vs Non- STEM, Statistics Dependent and Undecided  for placement.</a:t>
            </a:r>
          </a:p>
          <a:p>
            <a:pPr indent="-142240" algn="ctr" defTabSz="1463040" eaLnBrk="1" fontAlgn="auto" hangingPunct="1">
              <a:lnSpc>
                <a:spcPct val="115000"/>
              </a:lnSpc>
              <a:spcBef>
                <a:spcPts val="0"/>
              </a:spcBef>
              <a:spcAft>
                <a:spcPts val="0"/>
              </a:spcAft>
              <a:buClr>
                <a:srgbClr val="FFFFFF"/>
              </a:buClr>
              <a:buSzPct val="100000"/>
            </a:pPr>
            <a:endParaRPr lang="en-US" sz="2240" kern="0">
              <a:solidFill>
                <a:srgbClr val="FF5252">
                  <a:lumMod val="75000"/>
                </a:srgbClr>
              </a:solidFill>
              <a:latin typeface="Arial"/>
              <a:cs typeface="Arial"/>
              <a:sym typeface="Arial"/>
            </a:endParaRPr>
          </a:p>
        </p:txBody>
      </p:sp>
      <p:sp>
        <p:nvSpPr>
          <p:cNvPr id="5" name="TextBox 4"/>
          <p:cNvSpPr txBox="1"/>
          <p:nvPr/>
        </p:nvSpPr>
        <p:spPr>
          <a:xfrm>
            <a:off x="11447974" y="7741920"/>
            <a:ext cx="3182426" cy="437043"/>
          </a:xfrm>
          <a:prstGeom prst="rect">
            <a:avLst/>
          </a:prstGeom>
          <a:solidFill>
            <a:srgbClr val="FF0000"/>
          </a:solidFill>
        </p:spPr>
        <p:txBody>
          <a:bodyPr wrap="square" rtlCol="0">
            <a:spAutoFit/>
          </a:bodyPr>
          <a:lstStyle/>
          <a:p>
            <a:pPr algn="ctr" defTabSz="1463040" eaLnBrk="1" fontAlgn="auto" hangingPunct="1">
              <a:spcBef>
                <a:spcPts val="0"/>
              </a:spcBef>
              <a:spcAft>
                <a:spcPts val="0"/>
              </a:spcAft>
            </a:pPr>
            <a:r>
              <a:rPr lang="en-US" sz="2240" kern="0">
                <a:solidFill>
                  <a:srgbClr val="FFFFFF"/>
                </a:solidFill>
                <a:latin typeface="Arial"/>
                <a:cs typeface="Arial"/>
                <a:sym typeface="Arial"/>
              </a:rPr>
              <a:t>Stanislaus State</a:t>
            </a:r>
          </a:p>
        </p:txBody>
      </p:sp>
    </p:spTree>
    <p:extLst>
      <p:ext uri="{BB962C8B-B14F-4D97-AF65-F5344CB8AC3E}">
        <p14:creationId xmlns:p14="http://schemas.microsoft.com/office/powerpoint/2010/main" val="373343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7000"/>
            <a:lum/>
            <a:extLst>
              <a:ext uri="{28A0092B-C50C-407E-A947-70E740481C1C}">
                <a14:useLocalDpi xmlns:a14="http://schemas.microsoft.com/office/drawing/2010/main"/>
              </a:ext>
            </a:extLst>
          </a:blip>
          <a:srcRect/>
          <a:stretch>
            <a:fillRect/>
          </a:stretch>
        </a:blipFill>
        <a:effectLst/>
      </p:bgPr>
    </p:bg>
    <p:spTree>
      <p:nvGrpSpPr>
        <p:cNvPr id="1" name="Shape 159"/>
        <p:cNvGrpSpPr/>
        <p:nvPr/>
      </p:nvGrpSpPr>
      <p:grpSpPr>
        <a:xfrm>
          <a:off x="0" y="0"/>
          <a:ext cx="0" cy="0"/>
          <a:chOff x="0" y="0"/>
          <a:chExt cx="0" cy="0"/>
        </a:xfrm>
      </p:grpSpPr>
      <p:sp>
        <p:nvSpPr>
          <p:cNvPr id="163" name="Shape 163"/>
          <p:cNvSpPr txBox="1">
            <a:spLocks noGrp="1"/>
          </p:cNvSpPr>
          <p:nvPr>
            <p:ph type="ctrTitle" idx="4294967295"/>
          </p:nvPr>
        </p:nvSpPr>
        <p:spPr>
          <a:xfrm>
            <a:off x="0" y="8031481"/>
            <a:ext cx="14630400" cy="198120"/>
          </a:xfrm>
          <a:prstGeom prst="rect">
            <a:avLst/>
          </a:prstGeom>
          <a:solidFill>
            <a:srgbClr val="FF0000"/>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9" name="Shape 106"/>
          <p:cNvSpPr txBox="1"/>
          <p:nvPr/>
        </p:nvSpPr>
        <p:spPr>
          <a:xfrm>
            <a:off x="1" y="6490078"/>
            <a:ext cx="8623067" cy="1541402"/>
          </a:xfrm>
          <a:prstGeom prst="rect">
            <a:avLst/>
          </a:prstGeom>
          <a:solidFill>
            <a:schemeClr val="bg1"/>
          </a:solidFill>
          <a:ln>
            <a:noFill/>
          </a:ln>
        </p:spPr>
        <p:txBody>
          <a:bodyPr wrap="square" lIns="146280" tIns="146280" rIns="146280" bIns="146280" anchor="ctr" anchorCtr="0">
            <a:noAutofit/>
          </a:bodyPr>
          <a:lstStyle/>
          <a:p>
            <a:pPr indent="-304800" algn="ctr" defTabSz="1463040" eaLnBrk="1" fontAlgn="auto" hangingPunct="1">
              <a:spcBef>
                <a:spcPts val="0"/>
              </a:spcBef>
              <a:spcAft>
                <a:spcPts val="0"/>
              </a:spcAft>
              <a:buClr>
                <a:srgbClr val="F3F3F3"/>
              </a:buClr>
              <a:buSzPct val="100000"/>
            </a:pPr>
            <a:r>
              <a:rPr lang="en-US" sz="4800" b="1" kern="0">
                <a:solidFill>
                  <a:srgbClr val="FF5252">
                    <a:lumMod val="75000"/>
                  </a:srgbClr>
                </a:solidFill>
                <a:latin typeface="Arial"/>
                <a:cs typeface="Arial"/>
                <a:sym typeface="Arial"/>
              </a:rPr>
              <a:t>Academic Preparation Resources</a:t>
            </a:r>
          </a:p>
        </p:txBody>
      </p:sp>
      <p:sp>
        <p:nvSpPr>
          <p:cNvPr id="5" name="Shape 166"/>
          <p:cNvSpPr txBox="1"/>
          <p:nvPr/>
        </p:nvSpPr>
        <p:spPr>
          <a:xfrm>
            <a:off x="0" y="823731"/>
            <a:ext cx="5852160" cy="5567994"/>
          </a:xfrm>
          <a:prstGeom prst="rect">
            <a:avLst/>
          </a:prstGeom>
          <a:solidFill>
            <a:schemeClr val="bg1"/>
          </a:solidFill>
          <a:ln>
            <a:noFill/>
          </a:ln>
        </p:spPr>
        <p:txBody>
          <a:bodyPr wrap="square" lIns="146280" tIns="146280" rIns="146280" bIns="146280" anchor="ctr" anchorCtr="0">
            <a:noAutofit/>
          </a:bodyPr>
          <a:lstStyle/>
          <a:p>
            <a:pPr indent="-121920" algn="ctr" defTabSz="1463040" eaLnBrk="1" fontAlgn="auto" hangingPunct="1">
              <a:lnSpc>
                <a:spcPct val="115000"/>
              </a:lnSpc>
              <a:spcBef>
                <a:spcPts val="0"/>
              </a:spcBef>
              <a:spcAft>
                <a:spcPts val="0"/>
              </a:spcAft>
              <a:buClr>
                <a:srgbClr val="FFFFFF"/>
              </a:buClr>
              <a:buSzPct val="100000"/>
            </a:pPr>
            <a:endParaRPr lang="en-US" sz="2240" kern="0">
              <a:solidFill>
                <a:srgbClr val="FFFFFF"/>
              </a:solidFill>
              <a:latin typeface="Arial"/>
              <a:cs typeface="Arial"/>
              <a:sym typeface="Arial"/>
            </a:endParaRPr>
          </a:p>
          <a:p>
            <a:pPr marL="342900" indent="-342900">
              <a:buFont typeface="Arial" panose="020B0604020202020204" pitchFamily="34" charset="0"/>
              <a:buChar char="•"/>
              <a:defRPr/>
            </a:pPr>
            <a:r>
              <a:rPr lang="en-US" sz="3200">
                <a:hlinkClick r:id="rId4"/>
              </a:rPr>
              <a:t>Academic Preparation Policy</a:t>
            </a:r>
            <a:endParaRPr lang="en-US" sz="3200"/>
          </a:p>
          <a:p>
            <a:pPr marL="342900" indent="-342900">
              <a:buFont typeface="Arial" panose="020B0604020202020204" pitchFamily="34" charset="0"/>
              <a:buChar char="•"/>
              <a:defRPr/>
            </a:pPr>
            <a:endParaRPr lang="en-US" sz="3200"/>
          </a:p>
          <a:p>
            <a:pPr marL="342900" indent="-342900">
              <a:buFont typeface="Arial" panose="020B0604020202020204" pitchFamily="34" charset="0"/>
              <a:buChar char="•"/>
              <a:defRPr/>
            </a:pPr>
            <a:r>
              <a:rPr lang="en-US" sz="3200">
                <a:hlinkClick r:id="rId5"/>
              </a:rPr>
              <a:t>Academic Preparation Student Brochure</a:t>
            </a:r>
            <a:endParaRPr lang="en-US" sz="3200"/>
          </a:p>
          <a:p>
            <a:pPr marL="342900" indent="-342900">
              <a:buFont typeface="Arial" panose="020B0604020202020204" pitchFamily="34" charset="0"/>
              <a:buChar char="•"/>
              <a:defRPr/>
            </a:pPr>
            <a:endParaRPr lang="en-US" sz="3200"/>
          </a:p>
          <a:p>
            <a:pPr marL="342900" indent="-342900">
              <a:buFont typeface="Arial" panose="020B0604020202020204" pitchFamily="34" charset="0"/>
              <a:buChar char="•"/>
              <a:defRPr/>
            </a:pPr>
            <a:r>
              <a:rPr lang="en-US" sz="3200">
                <a:hlinkClick r:id="rId6"/>
              </a:rPr>
              <a:t>EAP Coordinator Directory</a:t>
            </a:r>
            <a:endParaRPr lang="en-US" sz="3200"/>
          </a:p>
          <a:p>
            <a:pPr>
              <a:defRPr/>
            </a:pPr>
            <a:endParaRPr lang="en-US" sz="3200"/>
          </a:p>
          <a:p>
            <a:pPr marL="342900" indent="-342900">
              <a:buFont typeface="Arial" panose="020B0604020202020204" pitchFamily="34" charset="0"/>
              <a:buChar char="•"/>
              <a:defRPr/>
            </a:pPr>
            <a:r>
              <a:rPr lang="en-US" sz="3200">
                <a:hlinkClick r:id="rId7"/>
              </a:rPr>
              <a:t>CSUStudentSuccess.org</a:t>
            </a:r>
            <a:endParaRPr lang="en-US" sz="3200"/>
          </a:p>
          <a:p>
            <a:pPr defTabSz="1463040" eaLnBrk="1" fontAlgn="auto" hangingPunct="1">
              <a:spcBef>
                <a:spcPts val="0"/>
              </a:spcBef>
              <a:spcAft>
                <a:spcPts val="0"/>
              </a:spcAft>
            </a:pPr>
            <a:endParaRPr lang="en-US" sz="1920" kern="0">
              <a:solidFill>
                <a:srgbClr val="FF5252">
                  <a:lumMod val="75000"/>
                </a:srgbClr>
              </a:solidFill>
              <a:latin typeface="Arial"/>
              <a:ea typeface="Arial"/>
              <a:cs typeface="Arial"/>
              <a:sym typeface="Arial"/>
            </a:endParaRPr>
          </a:p>
        </p:txBody>
      </p:sp>
      <p:sp>
        <p:nvSpPr>
          <p:cNvPr id="6" name="TextBox 5"/>
          <p:cNvSpPr txBox="1"/>
          <p:nvPr/>
        </p:nvSpPr>
        <p:spPr>
          <a:xfrm>
            <a:off x="11447974" y="7741920"/>
            <a:ext cx="3182426" cy="437043"/>
          </a:xfrm>
          <a:prstGeom prst="rect">
            <a:avLst/>
          </a:prstGeom>
          <a:solidFill>
            <a:srgbClr val="FF0000"/>
          </a:solidFill>
        </p:spPr>
        <p:txBody>
          <a:bodyPr wrap="square" rtlCol="0">
            <a:spAutoFit/>
          </a:bodyPr>
          <a:lstStyle/>
          <a:p>
            <a:pPr algn="ctr" defTabSz="1463040" eaLnBrk="1" fontAlgn="auto" hangingPunct="1">
              <a:spcBef>
                <a:spcPts val="0"/>
              </a:spcBef>
              <a:spcAft>
                <a:spcPts val="0"/>
              </a:spcAft>
            </a:pPr>
            <a:r>
              <a:rPr lang="en-US" sz="2240" kern="0">
                <a:solidFill>
                  <a:srgbClr val="FFFFFF"/>
                </a:solidFill>
                <a:latin typeface="Arial"/>
                <a:cs typeface="Arial"/>
                <a:sym typeface="Arial"/>
              </a:rPr>
              <a:t>San Jose State</a:t>
            </a:r>
          </a:p>
        </p:txBody>
      </p:sp>
    </p:spTree>
    <p:extLst>
      <p:ext uri="{BB962C8B-B14F-4D97-AF65-F5344CB8AC3E}">
        <p14:creationId xmlns:p14="http://schemas.microsoft.com/office/powerpoint/2010/main" val="2171130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large white building&#10;&#10;Description automatically generated">
            <a:extLst>
              <a:ext uri="{FF2B5EF4-FFF2-40B4-BE49-F238E27FC236}">
                <a16:creationId xmlns:a16="http://schemas.microsoft.com/office/drawing/2014/main" id="{658CE13A-0DB0-46E2-94A9-A3E9D3A248EF}"/>
              </a:ext>
            </a:extLst>
          </p:cNvPr>
          <p:cNvPicPr>
            <a:picLocks noGrp="1" noChangeAspect="1"/>
          </p:cNvPicPr>
          <p:nvPr>
            <p:ph type="pic" sz="quarter" idx="10"/>
          </p:nvPr>
        </p:nvPicPr>
        <p:blipFill>
          <a:blip r:embed="rId2"/>
          <a:srcRect t="12500" b="12500"/>
          <a:stretch>
            <a:fillRect/>
          </a:stretch>
        </p:blipFill>
        <p:spPr>
          <a:xfrm>
            <a:off x="7315200" y="0"/>
            <a:ext cx="7315200" cy="8046720"/>
          </a:xfrm>
        </p:spPr>
      </p:pic>
      <p:sp>
        <p:nvSpPr>
          <p:cNvPr id="5" name="Text Placeholder 4">
            <a:extLst>
              <a:ext uri="{FF2B5EF4-FFF2-40B4-BE49-F238E27FC236}">
                <a16:creationId xmlns:a16="http://schemas.microsoft.com/office/drawing/2014/main" id="{B282A9B6-05DC-4A3E-81FB-535451013032}"/>
              </a:ext>
            </a:extLst>
          </p:cNvPr>
          <p:cNvSpPr>
            <a:spLocks noGrp="1"/>
          </p:cNvSpPr>
          <p:nvPr>
            <p:ph type="body" sz="quarter" idx="15"/>
          </p:nvPr>
        </p:nvSpPr>
        <p:spPr/>
        <p:txBody>
          <a:bodyPr/>
          <a:lstStyle/>
          <a:p>
            <a:r>
              <a:rPr lang="en-US">
                <a:solidFill>
                  <a:srgbClr val="FF0000"/>
                </a:solidFill>
              </a:rPr>
              <a:t>Counselor Portal</a:t>
            </a:r>
          </a:p>
        </p:txBody>
      </p:sp>
      <p:sp>
        <p:nvSpPr>
          <p:cNvPr id="6" name="Text Placeholder 5">
            <a:extLst>
              <a:ext uri="{FF2B5EF4-FFF2-40B4-BE49-F238E27FC236}">
                <a16:creationId xmlns:a16="http://schemas.microsoft.com/office/drawing/2014/main" id="{AF093B40-252C-4B19-9148-A6F44BBD1510}"/>
              </a:ext>
            </a:extLst>
          </p:cNvPr>
          <p:cNvSpPr>
            <a:spLocks noGrp="1"/>
          </p:cNvSpPr>
          <p:nvPr>
            <p:ph type="body" sz="quarter" idx="19"/>
          </p:nvPr>
        </p:nvSpPr>
        <p:spPr/>
        <p:txBody>
          <a:bodyPr anchor="ctr"/>
          <a:lstStyle/>
          <a:p>
            <a:r>
              <a:rPr lang="en-US" sz="2800"/>
              <a:t>Quarterly emails, newsletters and Notification</a:t>
            </a:r>
          </a:p>
        </p:txBody>
      </p:sp>
      <p:sp>
        <p:nvSpPr>
          <p:cNvPr id="7" name="Text Placeholder 6">
            <a:extLst>
              <a:ext uri="{FF2B5EF4-FFF2-40B4-BE49-F238E27FC236}">
                <a16:creationId xmlns:a16="http://schemas.microsoft.com/office/drawing/2014/main" id="{01075AA5-9585-4CF1-915E-575E2ACF5F4A}"/>
              </a:ext>
            </a:extLst>
          </p:cNvPr>
          <p:cNvSpPr>
            <a:spLocks noGrp="1"/>
          </p:cNvSpPr>
          <p:nvPr>
            <p:ph type="body" sz="quarter" idx="23"/>
          </p:nvPr>
        </p:nvSpPr>
        <p:spPr/>
        <p:txBody>
          <a:bodyPr/>
          <a:lstStyle/>
          <a:p>
            <a:pPr marL="329184">
              <a:defRPr/>
            </a:pPr>
            <a:r>
              <a:rPr lang="en-US" altLang="en-US">
                <a:solidFill>
                  <a:srgbClr val="FF0000"/>
                </a:solidFill>
              </a:rPr>
              <a:t>Access to important information</a:t>
            </a:r>
          </a:p>
          <a:p>
            <a:pPr marL="329184">
              <a:defRPr/>
            </a:pPr>
            <a:r>
              <a:rPr lang="en-US" altLang="en-US">
                <a:solidFill>
                  <a:srgbClr val="FF0000"/>
                </a:solidFill>
              </a:rPr>
              <a:t>Latest news for High School and Community College Counselors</a:t>
            </a:r>
          </a:p>
          <a:p>
            <a:pPr marL="329184">
              <a:defRPr/>
            </a:pPr>
            <a:r>
              <a:rPr lang="en-US" altLang="en-US">
                <a:solidFill>
                  <a:srgbClr val="FF0000"/>
                </a:solidFill>
              </a:rPr>
              <a:t>Upcoming Deadlines</a:t>
            </a:r>
          </a:p>
          <a:p>
            <a:pPr marL="329184">
              <a:defRPr/>
            </a:pPr>
            <a:r>
              <a:rPr lang="en-US" altLang="en-US">
                <a:solidFill>
                  <a:srgbClr val="FF0000"/>
                </a:solidFill>
              </a:rPr>
              <a:t>Applicant Videos</a:t>
            </a:r>
          </a:p>
          <a:p>
            <a:pPr marL="0" indent="0" algn="ctr">
              <a:buFont typeface="Times" panose="02020603050405020304" pitchFamily="18" charset="0"/>
              <a:buNone/>
              <a:defRPr/>
            </a:pPr>
            <a:r>
              <a:rPr lang="en-US" altLang="en-US" sz="4400">
                <a:solidFill>
                  <a:srgbClr val="002060"/>
                </a:solidFill>
                <a:effectLst>
                  <a:outerShdw blurRad="38100" dist="38100" dir="2700000" algn="tl">
                    <a:srgbClr val="000000">
                      <a:alpha val="43137"/>
                    </a:srgbClr>
                  </a:outerShdw>
                </a:effectLst>
              </a:rPr>
              <a:t>Visit: counselors.calstate.edu</a:t>
            </a:r>
          </a:p>
          <a:p>
            <a:endParaRPr lang="en-US"/>
          </a:p>
        </p:txBody>
      </p:sp>
      <p:sp>
        <p:nvSpPr>
          <p:cNvPr id="11" name="TextBox 10">
            <a:extLst>
              <a:ext uri="{FF2B5EF4-FFF2-40B4-BE49-F238E27FC236}">
                <a16:creationId xmlns:a16="http://schemas.microsoft.com/office/drawing/2014/main" id="{9C09D783-F2D7-452A-8170-C4242071A72B}"/>
              </a:ext>
            </a:extLst>
          </p:cNvPr>
          <p:cNvSpPr txBox="1"/>
          <p:nvPr/>
        </p:nvSpPr>
        <p:spPr>
          <a:xfrm>
            <a:off x="11447974" y="7741920"/>
            <a:ext cx="3182426" cy="437043"/>
          </a:xfrm>
          <a:prstGeom prst="rect">
            <a:avLst/>
          </a:prstGeom>
          <a:solidFill>
            <a:srgbClr val="FF0000"/>
          </a:solidFill>
        </p:spPr>
        <p:txBody>
          <a:bodyPr wrap="square" rtlCol="0">
            <a:spAutoFit/>
          </a:bodyPr>
          <a:lstStyle/>
          <a:p>
            <a:pPr algn="ctr" defTabSz="1463040" eaLnBrk="1" fontAlgn="auto" hangingPunct="1">
              <a:spcBef>
                <a:spcPts val="0"/>
              </a:spcBef>
              <a:spcAft>
                <a:spcPts val="0"/>
              </a:spcAft>
            </a:pPr>
            <a:r>
              <a:rPr lang="en-US" sz="2240" kern="0">
                <a:solidFill>
                  <a:srgbClr val="FFFFFF"/>
                </a:solidFill>
                <a:latin typeface="Arial"/>
                <a:cs typeface="Arial"/>
                <a:sym typeface="Arial"/>
              </a:rPr>
              <a:t>Channel Islands</a:t>
            </a:r>
          </a:p>
        </p:txBody>
      </p:sp>
    </p:spTree>
    <p:extLst>
      <p:ext uri="{BB962C8B-B14F-4D97-AF65-F5344CB8AC3E}">
        <p14:creationId xmlns:p14="http://schemas.microsoft.com/office/powerpoint/2010/main" val="278765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CE9BCE1D-B95E-1644-992F-15ED41C90617}" type="slidenum">
              <a:rPr lang="en-US" altLang="en-US" smtClean="0"/>
              <a:pPr/>
              <a:t>19</a:t>
            </a:fld>
            <a:endParaRPr lang="en-US" altLang="en-US"/>
          </a:p>
        </p:txBody>
      </p:sp>
      <p:sp>
        <p:nvSpPr>
          <p:cNvPr id="6" name="Rectangle 15">
            <a:extLst>
              <a:ext uri="{FF2B5EF4-FFF2-40B4-BE49-F238E27FC236}">
                <a16:creationId xmlns:a16="http://schemas.microsoft.com/office/drawing/2014/main" id="{F6AEEB9C-FE01-4D96-B0A3-D451817424C4}"/>
              </a:ext>
            </a:extLst>
          </p:cNvPr>
          <p:cNvSpPr>
            <a:spLocks noChangeArrowheads="1"/>
          </p:cNvSpPr>
          <p:nvPr/>
        </p:nvSpPr>
        <p:spPr bwMode="auto">
          <a:xfrm>
            <a:off x="2743199" y="1546860"/>
            <a:ext cx="9144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a:spcBef>
                <a:spcPct val="20000"/>
              </a:spcBef>
              <a:buFont typeface="Times" panose="02020603050405020304" pitchFamily="18" charset="0"/>
              <a:buChar char="•"/>
              <a:defRPr sz="28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buChar char="•"/>
              <a:defRPr sz="2600">
                <a:solidFill>
                  <a:schemeClr val="bg2"/>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buChar char="•"/>
              <a:defRPr sz="2000">
                <a:solidFill>
                  <a:schemeClr val="bg2"/>
                </a:solidFill>
                <a:latin typeface="Arial" panose="020B0604020202020204" pitchFamily="34" charset="0"/>
              </a:defRPr>
            </a:lvl4pPr>
            <a:lvl5pPr marL="2057400" indent="-228600">
              <a:spcBef>
                <a:spcPct val="20000"/>
              </a:spcBef>
              <a:buFont typeface="Times" panose="02020603050405020304" pitchFamily="18" charset="0"/>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defRPr sz="2000">
                <a:solidFill>
                  <a:schemeClr val="bg2"/>
                </a:solidFill>
                <a:latin typeface="Arial" panose="020B0604020202020204" pitchFamily="34" charset="0"/>
              </a:defRPr>
            </a:lvl9pPr>
          </a:lstStyle>
          <a:p>
            <a:pPr algn="ctr" eaLnBrk="1" hangingPunct="1">
              <a:buFont typeface="Times" panose="02020603050405020304" pitchFamily="18" charset="0"/>
              <a:buNone/>
              <a:defRPr/>
            </a:pPr>
            <a:r>
              <a:rPr lang="en-US" altLang="en-US" sz="3600" b="1" i="1">
                <a:solidFill>
                  <a:schemeClr val="tx1"/>
                </a:solidFill>
              </a:rPr>
              <a:t>Thank you for your support of students!</a:t>
            </a:r>
          </a:p>
          <a:p>
            <a:pPr algn="ctr" eaLnBrk="1" hangingPunct="1">
              <a:buFont typeface="Times" panose="02020603050405020304" pitchFamily="18" charset="0"/>
              <a:buNone/>
              <a:defRPr/>
            </a:pPr>
            <a:endParaRPr lang="en-US" altLang="en-US" sz="3200" b="1">
              <a:solidFill>
                <a:schemeClr val="tx1"/>
              </a:solidFill>
              <a:latin typeface="+mj-lt"/>
              <a:cs typeface="Times New Roman" panose="02020603050405020304" pitchFamily="18" charset="0"/>
            </a:endParaRPr>
          </a:p>
        </p:txBody>
      </p:sp>
      <p:pic>
        <p:nvPicPr>
          <p:cNvPr id="9" name="Picture Placeholder 8" descr="A picture containing outdoor, person, holding, woman&#10;&#10;Description automatically generated">
            <a:extLst>
              <a:ext uri="{FF2B5EF4-FFF2-40B4-BE49-F238E27FC236}">
                <a16:creationId xmlns:a16="http://schemas.microsoft.com/office/drawing/2014/main" id="{1D441932-E294-4B25-AF07-08FDCDD0A45E}"/>
              </a:ext>
            </a:extLst>
          </p:cNvPr>
          <p:cNvPicPr>
            <a:picLocks noGrp="1" noChangeAspect="1"/>
          </p:cNvPicPr>
          <p:nvPr>
            <p:ph type="pic" sz="quarter" idx="10"/>
          </p:nvPr>
        </p:nvPicPr>
        <p:blipFill>
          <a:blip r:embed="rId2"/>
          <a:srcRect t="15721" b="15721"/>
          <a:stretch>
            <a:fillRect/>
          </a:stretch>
        </p:blipFill>
        <p:spPr/>
      </p:pic>
    </p:spTree>
    <p:extLst>
      <p:ext uri="{BB962C8B-B14F-4D97-AF65-F5344CB8AC3E}">
        <p14:creationId xmlns:p14="http://schemas.microsoft.com/office/powerpoint/2010/main" val="191762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7000"/>
            <a:lum/>
            <a:extLst>
              <a:ext uri="{28A0092B-C50C-407E-A947-70E740481C1C}">
                <a14:useLocalDpi xmlns:a14="http://schemas.microsoft.com/office/drawing/2010/main"/>
              </a:ext>
            </a:extLst>
          </a:blip>
          <a:srcRect/>
          <a:stretch>
            <a:fillRect/>
          </a:stretch>
        </a:blipFill>
        <a:effectLst/>
      </p:bgPr>
    </p:bg>
    <p:spTree>
      <p:nvGrpSpPr>
        <p:cNvPr id="1" name="Shape 113"/>
        <p:cNvGrpSpPr/>
        <p:nvPr/>
      </p:nvGrpSpPr>
      <p:grpSpPr>
        <a:xfrm>
          <a:off x="0" y="0"/>
          <a:ext cx="0" cy="0"/>
          <a:chOff x="0" y="0"/>
          <a:chExt cx="0" cy="0"/>
        </a:xfrm>
      </p:grpSpPr>
      <p:sp>
        <p:nvSpPr>
          <p:cNvPr id="115" name="Shape 115"/>
          <p:cNvSpPr txBox="1">
            <a:spLocks noGrp="1"/>
          </p:cNvSpPr>
          <p:nvPr>
            <p:ph type="ctrTitle" idx="4294967295"/>
          </p:nvPr>
        </p:nvSpPr>
        <p:spPr>
          <a:xfrm>
            <a:off x="0" y="8092441"/>
            <a:ext cx="14630400" cy="198120"/>
          </a:xfrm>
          <a:prstGeom prst="rect">
            <a:avLst/>
          </a:prstGeom>
          <a:solidFill>
            <a:schemeClr val="accent5">
              <a:lumMod val="75000"/>
            </a:schemeClr>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7" name="Shape 106"/>
          <p:cNvSpPr txBox="1"/>
          <p:nvPr/>
        </p:nvSpPr>
        <p:spPr>
          <a:xfrm>
            <a:off x="1" y="6540446"/>
            <a:ext cx="9446149" cy="1551994"/>
          </a:xfrm>
          <a:prstGeom prst="rect">
            <a:avLst/>
          </a:prstGeom>
          <a:solidFill>
            <a:schemeClr val="bg1"/>
          </a:solidFill>
          <a:ln>
            <a:noFill/>
          </a:ln>
        </p:spPr>
        <p:txBody>
          <a:bodyPr wrap="square" lIns="146280" tIns="146280" rIns="146280" bIns="146280" anchor="ctr" anchorCtr="0">
            <a:noAutofit/>
          </a:bodyPr>
          <a:lstStyle/>
          <a:p>
            <a:pPr indent="-304800" algn="ctr" defTabSz="1463040" eaLnBrk="1" fontAlgn="auto" hangingPunct="1">
              <a:spcBef>
                <a:spcPts val="0"/>
              </a:spcBef>
              <a:spcAft>
                <a:spcPts val="0"/>
              </a:spcAft>
              <a:buClr>
                <a:srgbClr val="F3F3F3"/>
              </a:buClr>
              <a:buSzPct val="100000"/>
            </a:pPr>
            <a:r>
              <a:rPr lang="en-US" sz="4800" b="1" kern="0">
                <a:solidFill>
                  <a:srgbClr val="FF5252">
                    <a:lumMod val="75000"/>
                  </a:srgbClr>
                </a:solidFill>
                <a:latin typeface="Arial"/>
                <a:cs typeface="Arial"/>
                <a:sym typeface="Arial"/>
              </a:rPr>
              <a:t>We Are 23 Strong</a:t>
            </a:r>
          </a:p>
        </p:txBody>
      </p:sp>
      <p:sp>
        <p:nvSpPr>
          <p:cNvPr id="5" name="Shape 118"/>
          <p:cNvSpPr txBox="1"/>
          <p:nvPr/>
        </p:nvSpPr>
        <p:spPr>
          <a:xfrm>
            <a:off x="126951" y="1661160"/>
            <a:ext cx="4596123" cy="4681167"/>
          </a:xfrm>
          <a:prstGeom prst="rect">
            <a:avLst/>
          </a:prstGeom>
          <a:solidFill>
            <a:schemeClr val="bg1"/>
          </a:solidFill>
          <a:ln>
            <a:noFill/>
          </a:ln>
        </p:spPr>
        <p:txBody>
          <a:bodyPr wrap="square" lIns="146280" tIns="146280" rIns="146280" bIns="146280" anchor="ctr" anchorCtr="0">
            <a:noAutofit/>
          </a:bodyPr>
          <a:lstStyle/>
          <a:p>
            <a:pPr indent="-142240" algn="ctr" defTabSz="1463040" eaLnBrk="1" fontAlgn="auto" hangingPunct="1">
              <a:lnSpc>
                <a:spcPct val="200000"/>
              </a:lnSpc>
              <a:spcBef>
                <a:spcPts val="0"/>
              </a:spcBef>
              <a:spcAft>
                <a:spcPts val="1200"/>
              </a:spcAft>
              <a:buClr>
                <a:srgbClr val="FFFFFF"/>
              </a:buClr>
              <a:buSzPct val="100000"/>
            </a:pPr>
            <a:r>
              <a:rPr lang="en-US" sz="2240" kern="0">
                <a:solidFill>
                  <a:srgbClr val="FF5252">
                    <a:lumMod val="75000"/>
                  </a:srgbClr>
                </a:solidFill>
                <a:latin typeface="Arial"/>
                <a:ea typeface="Lato"/>
                <a:cs typeface="Lato"/>
                <a:sym typeface="Lato"/>
              </a:rPr>
              <a:t>Diverse</a:t>
            </a:r>
          </a:p>
          <a:p>
            <a:pPr indent="-142240" algn="ctr" defTabSz="1463040" eaLnBrk="1" fontAlgn="auto" hangingPunct="1">
              <a:lnSpc>
                <a:spcPct val="200000"/>
              </a:lnSpc>
              <a:spcBef>
                <a:spcPts val="0"/>
              </a:spcBef>
              <a:spcAft>
                <a:spcPts val="1200"/>
              </a:spcAft>
              <a:buClr>
                <a:srgbClr val="FFFFFF"/>
              </a:buClr>
              <a:buSzPct val="100000"/>
            </a:pPr>
            <a:r>
              <a:rPr lang="en-US" sz="2240" kern="0">
                <a:solidFill>
                  <a:srgbClr val="FF5252">
                    <a:lumMod val="75000"/>
                  </a:srgbClr>
                </a:solidFill>
                <a:latin typeface="Arial"/>
                <a:ea typeface="Lato"/>
                <a:cs typeface="Lato"/>
                <a:sym typeface="Lato"/>
              </a:rPr>
              <a:t>Affordable</a:t>
            </a:r>
          </a:p>
          <a:p>
            <a:pPr indent="-142240" algn="ctr" defTabSz="1463040" eaLnBrk="1" fontAlgn="auto" hangingPunct="1">
              <a:lnSpc>
                <a:spcPct val="114000"/>
              </a:lnSpc>
              <a:spcBef>
                <a:spcPts val="0"/>
              </a:spcBef>
              <a:spcAft>
                <a:spcPts val="1200"/>
              </a:spcAft>
              <a:buClr>
                <a:srgbClr val="FFFFFF"/>
              </a:buClr>
              <a:buSzPct val="100000"/>
            </a:pPr>
            <a:r>
              <a:rPr lang="en-US" sz="2240" kern="0">
                <a:solidFill>
                  <a:srgbClr val="FF5252">
                    <a:lumMod val="75000"/>
                  </a:srgbClr>
                </a:solidFill>
                <a:latin typeface="Arial"/>
                <a:ea typeface="Lato"/>
                <a:cs typeface="Lato"/>
                <a:sym typeface="Lato"/>
              </a:rPr>
              <a:t>Practical based hands-on learning</a:t>
            </a:r>
          </a:p>
          <a:p>
            <a:pPr indent="-142240" algn="ctr" defTabSz="1463040" eaLnBrk="1" fontAlgn="auto" hangingPunct="1">
              <a:lnSpc>
                <a:spcPct val="200000"/>
              </a:lnSpc>
              <a:spcBef>
                <a:spcPts val="0"/>
              </a:spcBef>
              <a:spcAft>
                <a:spcPts val="1200"/>
              </a:spcAft>
              <a:buClr>
                <a:srgbClr val="FFFFFF"/>
              </a:buClr>
              <a:buSzPct val="100000"/>
            </a:pPr>
            <a:r>
              <a:rPr lang="en-US" sz="2240" kern="0">
                <a:solidFill>
                  <a:srgbClr val="FF5252">
                    <a:lumMod val="75000"/>
                  </a:srgbClr>
                </a:solidFill>
                <a:latin typeface="Arial"/>
                <a:ea typeface="Lato"/>
                <a:cs typeface="Lato"/>
                <a:sym typeface="Lato"/>
              </a:rPr>
              <a:t>Focused on Job-placement</a:t>
            </a:r>
          </a:p>
          <a:p>
            <a:pPr indent="-142240" algn="ctr" defTabSz="1463040" eaLnBrk="1" fontAlgn="auto" hangingPunct="1">
              <a:lnSpc>
                <a:spcPct val="114000"/>
              </a:lnSpc>
              <a:spcBef>
                <a:spcPts val="0"/>
              </a:spcBef>
              <a:spcAft>
                <a:spcPts val="1200"/>
              </a:spcAft>
              <a:buClr>
                <a:srgbClr val="FFFFFF"/>
              </a:buClr>
              <a:buSzPct val="100000"/>
            </a:pPr>
            <a:r>
              <a:rPr lang="en-US" sz="2240" kern="0">
                <a:solidFill>
                  <a:srgbClr val="FF5252">
                    <a:lumMod val="75000"/>
                  </a:srgbClr>
                </a:solidFill>
                <a:latin typeface="Arial"/>
                <a:ea typeface="Lato"/>
                <a:cs typeface="Lato"/>
                <a:sym typeface="Lato"/>
              </a:rPr>
              <a:t>Serving over 481,000 students across the state of California</a:t>
            </a:r>
          </a:p>
          <a:p>
            <a:pPr defTabSz="1463040" eaLnBrk="1" fontAlgn="auto" hangingPunct="1">
              <a:spcBef>
                <a:spcPts val="0"/>
              </a:spcBef>
              <a:spcAft>
                <a:spcPts val="0"/>
              </a:spcAft>
            </a:pPr>
            <a:endParaRPr sz="1760" kern="0">
              <a:solidFill>
                <a:srgbClr val="FFFFFF"/>
              </a:solidFill>
              <a:latin typeface="Arial"/>
              <a:ea typeface="Lato"/>
              <a:cs typeface="Lato"/>
              <a:sym typeface="Lato"/>
            </a:endParaRPr>
          </a:p>
        </p:txBody>
      </p:sp>
      <p:sp>
        <p:nvSpPr>
          <p:cNvPr id="2" name="TextBox 1"/>
          <p:cNvSpPr txBox="1"/>
          <p:nvPr/>
        </p:nvSpPr>
        <p:spPr>
          <a:xfrm>
            <a:off x="11447974" y="7802881"/>
            <a:ext cx="3182426" cy="437043"/>
          </a:xfrm>
          <a:prstGeom prst="rect">
            <a:avLst/>
          </a:prstGeom>
          <a:solidFill>
            <a:srgbClr val="FF0000"/>
          </a:solidFill>
        </p:spPr>
        <p:txBody>
          <a:bodyPr wrap="square" rtlCol="0">
            <a:spAutoFit/>
          </a:bodyPr>
          <a:lstStyle/>
          <a:p>
            <a:pPr algn="ctr" defTabSz="1463040" eaLnBrk="1" fontAlgn="auto" hangingPunct="1">
              <a:spcBef>
                <a:spcPts val="0"/>
              </a:spcBef>
              <a:spcAft>
                <a:spcPts val="0"/>
              </a:spcAft>
            </a:pPr>
            <a:r>
              <a:rPr lang="en-US" sz="2240" kern="0">
                <a:solidFill>
                  <a:srgbClr val="FFFFFF"/>
                </a:solidFill>
                <a:latin typeface="Lato" panose="020B0604020202020204" charset="0"/>
                <a:cs typeface="Arial"/>
                <a:sym typeface="Arial"/>
              </a:rPr>
              <a:t>CSU Fullerton</a:t>
            </a:r>
          </a:p>
        </p:txBody>
      </p:sp>
    </p:spTree>
    <p:extLst>
      <p:ext uri="{BB962C8B-B14F-4D97-AF65-F5344CB8AC3E}">
        <p14:creationId xmlns:p14="http://schemas.microsoft.com/office/powerpoint/2010/main" val="550123397"/>
      </p:ext>
    </p:extLst>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94000"/>
          </a:blip>
          <a:stretch>
            <a:fillRect/>
          </a:stretch>
        </a:blipFill>
        <a:effectLst/>
      </p:bgPr>
    </p:bg>
    <p:spTree>
      <p:nvGrpSpPr>
        <p:cNvPr id="1" name="Shape 113"/>
        <p:cNvGrpSpPr/>
        <p:nvPr/>
      </p:nvGrpSpPr>
      <p:grpSpPr>
        <a:xfrm>
          <a:off x="0" y="0"/>
          <a:ext cx="0" cy="0"/>
          <a:chOff x="0" y="0"/>
          <a:chExt cx="0" cy="0"/>
        </a:xfrm>
      </p:grpSpPr>
      <p:sp>
        <p:nvSpPr>
          <p:cNvPr id="115" name="Shape 115"/>
          <p:cNvSpPr txBox="1">
            <a:spLocks noGrp="1"/>
          </p:cNvSpPr>
          <p:nvPr>
            <p:ph type="ctrTitle" idx="4294967295"/>
          </p:nvPr>
        </p:nvSpPr>
        <p:spPr>
          <a:xfrm>
            <a:off x="0" y="8092441"/>
            <a:ext cx="14630400" cy="198120"/>
          </a:xfrm>
          <a:prstGeom prst="rect">
            <a:avLst/>
          </a:prstGeom>
          <a:solidFill>
            <a:srgbClr val="FF0000"/>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118" name="Shape 118"/>
          <p:cNvSpPr txBox="1"/>
          <p:nvPr/>
        </p:nvSpPr>
        <p:spPr>
          <a:xfrm>
            <a:off x="1" y="2087803"/>
            <a:ext cx="4573538" cy="4353174"/>
          </a:xfrm>
          <a:prstGeom prst="rect">
            <a:avLst/>
          </a:prstGeom>
          <a:solidFill>
            <a:schemeClr val="bg1"/>
          </a:solidFill>
          <a:ln>
            <a:noFill/>
          </a:ln>
        </p:spPr>
        <p:txBody>
          <a:bodyPr wrap="square" lIns="146280" tIns="146280" rIns="146280" bIns="146280" anchor="ctr" anchorCtr="0">
            <a:noAutofit/>
          </a:bodyPr>
          <a:lstStyle/>
          <a:p>
            <a:pPr indent="-142240" algn="ctr" defTabSz="1463040" eaLnBrk="1" fontAlgn="auto" hangingPunct="1">
              <a:lnSpc>
                <a:spcPct val="150000"/>
              </a:lnSpc>
              <a:spcBef>
                <a:spcPts val="0"/>
              </a:spcBef>
              <a:spcAft>
                <a:spcPts val="0"/>
              </a:spcAft>
              <a:buClr>
                <a:srgbClr val="FFFFFF"/>
              </a:buClr>
              <a:buSzPct val="100000"/>
            </a:pPr>
            <a:r>
              <a:rPr lang="en-US" sz="2240" kern="0">
                <a:solidFill>
                  <a:srgbClr val="FF5252">
                    <a:lumMod val="75000"/>
                  </a:srgbClr>
                </a:solidFill>
                <a:latin typeface="Arial"/>
                <a:ea typeface="Lato"/>
                <a:cs typeface="Lato"/>
                <a:sym typeface="Lato"/>
              </a:rPr>
              <a:t>Hands on approach</a:t>
            </a:r>
          </a:p>
          <a:p>
            <a:pPr indent="-142240" algn="ctr" defTabSz="1463040" eaLnBrk="1" fontAlgn="auto" hangingPunct="1">
              <a:lnSpc>
                <a:spcPct val="150000"/>
              </a:lnSpc>
              <a:spcBef>
                <a:spcPts val="0"/>
              </a:spcBef>
              <a:spcAft>
                <a:spcPts val="0"/>
              </a:spcAft>
              <a:buClr>
                <a:srgbClr val="FFFFFF"/>
              </a:buClr>
              <a:buSzPct val="100000"/>
            </a:pPr>
            <a:r>
              <a:rPr lang="en-US" sz="2240" kern="0">
                <a:solidFill>
                  <a:srgbClr val="FF5252">
                    <a:lumMod val="75000"/>
                  </a:srgbClr>
                </a:solidFill>
                <a:latin typeface="Arial"/>
                <a:ea typeface="Lato"/>
                <a:cs typeface="Lato"/>
                <a:sym typeface="Lato"/>
              </a:rPr>
              <a:t>Outstanding accessible faculty</a:t>
            </a:r>
          </a:p>
          <a:p>
            <a:pPr indent="-142240" algn="ctr" defTabSz="1463040" eaLnBrk="1" fontAlgn="auto" hangingPunct="1">
              <a:lnSpc>
                <a:spcPct val="150000"/>
              </a:lnSpc>
              <a:spcBef>
                <a:spcPts val="0"/>
              </a:spcBef>
              <a:spcAft>
                <a:spcPts val="0"/>
              </a:spcAft>
              <a:buClr>
                <a:srgbClr val="FFFFFF"/>
              </a:buClr>
              <a:buSzPct val="100000"/>
            </a:pPr>
            <a:r>
              <a:rPr lang="en-US" sz="2240" kern="0">
                <a:solidFill>
                  <a:srgbClr val="FF5252">
                    <a:lumMod val="75000"/>
                  </a:srgbClr>
                </a:solidFill>
                <a:latin typeface="Arial"/>
                <a:ea typeface="Lato"/>
                <a:cs typeface="Lato"/>
                <a:sym typeface="Lato"/>
              </a:rPr>
              <a:t>Moderate size classrooms</a:t>
            </a:r>
          </a:p>
          <a:p>
            <a:pPr indent="-142240" algn="ctr" defTabSz="1463040" eaLnBrk="1" fontAlgn="auto" hangingPunct="1">
              <a:lnSpc>
                <a:spcPct val="150000"/>
              </a:lnSpc>
              <a:spcBef>
                <a:spcPts val="0"/>
              </a:spcBef>
              <a:spcAft>
                <a:spcPts val="0"/>
              </a:spcAft>
              <a:buClr>
                <a:srgbClr val="FFFFFF"/>
              </a:buClr>
              <a:buSzPct val="100000"/>
            </a:pPr>
            <a:r>
              <a:rPr lang="en-US" sz="2240" kern="0">
                <a:solidFill>
                  <a:srgbClr val="FF5252">
                    <a:lumMod val="75000"/>
                  </a:srgbClr>
                </a:solidFill>
                <a:latin typeface="Arial"/>
                <a:ea typeface="Lato"/>
                <a:cs typeface="Lato"/>
                <a:sym typeface="Lato"/>
              </a:rPr>
              <a:t>Extensive academic and student support services</a:t>
            </a:r>
          </a:p>
          <a:p>
            <a:pPr indent="-142240" algn="ctr" defTabSz="1463040" eaLnBrk="1" fontAlgn="auto" hangingPunct="1">
              <a:lnSpc>
                <a:spcPct val="150000"/>
              </a:lnSpc>
              <a:spcBef>
                <a:spcPts val="0"/>
              </a:spcBef>
              <a:spcAft>
                <a:spcPts val="0"/>
              </a:spcAft>
              <a:buClr>
                <a:srgbClr val="FFFFFF"/>
              </a:buClr>
              <a:buSzPct val="100000"/>
            </a:pPr>
            <a:r>
              <a:rPr lang="en-US" sz="2240" kern="0">
                <a:solidFill>
                  <a:srgbClr val="FF5252">
                    <a:lumMod val="75000"/>
                  </a:srgbClr>
                </a:solidFill>
                <a:latin typeface="Arial"/>
                <a:ea typeface="Lato"/>
                <a:cs typeface="Lato"/>
                <a:sym typeface="Lato"/>
              </a:rPr>
              <a:t>Many majors offered</a:t>
            </a:r>
          </a:p>
          <a:p>
            <a:pPr indent="-142240" algn="ctr" defTabSz="1463040" eaLnBrk="1" fontAlgn="auto" hangingPunct="1">
              <a:lnSpc>
                <a:spcPct val="150000"/>
              </a:lnSpc>
              <a:spcBef>
                <a:spcPts val="0"/>
              </a:spcBef>
              <a:spcAft>
                <a:spcPts val="0"/>
              </a:spcAft>
              <a:buClr>
                <a:srgbClr val="FFFFFF"/>
              </a:buClr>
              <a:buSzPct val="100000"/>
            </a:pPr>
            <a:r>
              <a:rPr lang="en-US" sz="2240" kern="0">
                <a:solidFill>
                  <a:srgbClr val="FF5252">
                    <a:lumMod val="75000"/>
                  </a:srgbClr>
                </a:solidFill>
                <a:latin typeface="Arial"/>
                <a:ea typeface="Lato"/>
                <a:cs typeface="Lato"/>
                <a:sym typeface="Lato"/>
              </a:rPr>
              <a:t>Accessible </a:t>
            </a:r>
          </a:p>
          <a:p>
            <a:pPr indent="-142240" algn="ctr" defTabSz="1463040" eaLnBrk="1" fontAlgn="auto" hangingPunct="1">
              <a:lnSpc>
                <a:spcPct val="150000"/>
              </a:lnSpc>
              <a:spcBef>
                <a:spcPts val="0"/>
              </a:spcBef>
              <a:spcAft>
                <a:spcPts val="0"/>
              </a:spcAft>
              <a:buClr>
                <a:srgbClr val="FFFFFF"/>
              </a:buClr>
              <a:buSzPct val="100000"/>
            </a:pPr>
            <a:r>
              <a:rPr lang="en-US" sz="2240" kern="0">
                <a:solidFill>
                  <a:srgbClr val="FF5252">
                    <a:lumMod val="75000"/>
                  </a:srgbClr>
                </a:solidFill>
                <a:latin typeface="Arial"/>
                <a:ea typeface="Lato"/>
                <a:cs typeface="Lato"/>
                <a:sym typeface="Lato"/>
              </a:rPr>
              <a:t>Diversity</a:t>
            </a:r>
          </a:p>
          <a:p>
            <a:pPr defTabSz="1463040" eaLnBrk="1" fontAlgn="auto" hangingPunct="1">
              <a:spcBef>
                <a:spcPts val="0"/>
              </a:spcBef>
              <a:spcAft>
                <a:spcPts val="0"/>
              </a:spcAft>
            </a:pPr>
            <a:endParaRPr sz="1760" kern="0">
              <a:solidFill>
                <a:srgbClr val="FFFFFF"/>
              </a:solidFill>
              <a:latin typeface="Lato"/>
              <a:ea typeface="Lato"/>
              <a:cs typeface="Lato"/>
              <a:sym typeface="Lato"/>
            </a:endParaRPr>
          </a:p>
        </p:txBody>
      </p:sp>
      <p:sp>
        <p:nvSpPr>
          <p:cNvPr id="7" name="Shape 106"/>
          <p:cNvSpPr txBox="1"/>
          <p:nvPr/>
        </p:nvSpPr>
        <p:spPr>
          <a:xfrm>
            <a:off x="0" y="6440978"/>
            <a:ext cx="9265920" cy="1651462"/>
          </a:xfrm>
          <a:prstGeom prst="rect">
            <a:avLst/>
          </a:prstGeom>
          <a:solidFill>
            <a:schemeClr val="bg1"/>
          </a:solidFill>
          <a:ln>
            <a:noFill/>
          </a:ln>
        </p:spPr>
        <p:txBody>
          <a:bodyPr wrap="square" lIns="146280" tIns="146280" rIns="146280" bIns="146280" anchor="ctr" anchorCtr="0">
            <a:noAutofit/>
          </a:bodyPr>
          <a:lstStyle/>
          <a:p>
            <a:pPr indent="-304800" algn="ctr" defTabSz="1463040" eaLnBrk="1" fontAlgn="auto" hangingPunct="1">
              <a:spcBef>
                <a:spcPts val="0"/>
              </a:spcBef>
              <a:spcAft>
                <a:spcPts val="0"/>
              </a:spcAft>
              <a:buClr>
                <a:srgbClr val="F3F3F3"/>
              </a:buClr>
              <a:buSzPct val="100000"/>
            </a:pPr>
            <a:r>
              <a:rPr lang="en-US" sz="4800" b="1" kern="0">
                <a:solidFill>
                  <a:srgbClr val="FF5252">
                    <a:lumMod val="75000"/>
                  </a:srgbClr>
                </a:solidFill>
                <a:latin typeface="Arial"/>
                <a:cs typeface="Arial"/>
                <a:sym typeface="Arial"/>
              </a:rPr>
              <a:t>Benefits of the CSU</a:t>
            </a:r>
          </a:p>
        </p:txBody>
      </p:sp>
      <p:sp>
        <p:nvSpPr>
          <p:cNvPr id="5" name="TextBox 4"/>
          <p:cNvSpPr txBox="1"/>
          <p:nvPr/>
        </p:nvSpPr>
        <p:spPr>
          <a:xfrm>
            <a:off x="11447974" y="7802880"/>
            <a:ext cx="3182426" cy="437043"/>
          </a:xfrm>
          <a:prstGeom prst="rect">
            <a:avLst/>
          </a:prstGeom>
          <a:solidFill>
            <a:srgbClr val="FF0000"/>
          </a:solidFill>
        </p:spPr>
        <p:txBody>
          <a:bodyPr wrap="square" rtlCol="0">
            <a:spAutoFit/>
          </a:bodyPr>
          <a:lstStyle/>
          <a:p>
            <a:pPr algn="ctr" defTabSz="1463040" eaLnBrk="1" fontAlgn="auto" hangingPunct="1">
              <a:spcBef>
                <a:spcPts val="0"/>
              </a:spcBef>
              <a:spcAft>
                <a:spcPts val="0"/>
              </a:spcAft>
            </a:pPr>
            <a:r>
              <a:rPr lang="en-US" sz="2240" kern="0">
                <a:solidFill>
                  <a:srgbClr val="FFFFFF"/>
                </a:solidFill>
                <a:latin typeface="Arial"/>
                <a:cs typeface="Arial"/>
                <a:sym typeface="Arial"/>
              </a:rPr>
              <a:t>San Jose State</a:t>
            </a:r>
          </a:p>
        </p:txBody>
      </p:sp>
    </p:spTree>
    <p:extLst>
      <p:ext uri="{BB962C8B-B14F-4D97-AF65-F5344CB8AC3E}">
        <p14:creationId xmlns:p14="http://schemas.microsoft.com/office/powerpoint/2010/main" val="20053006"/>
      </p:ext>
    </p:extLst>
  </p:cSld>
  <p:clrMapOvr>
    <a:masterClrMapping/>
  </p:clrMapOvr>
  <p:transition spd="med">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140"/>
        <p:cNvGrpSpPr/>
        <p:nvPr/>
      </p:nvGrpSpPr>
      <p:grpSpPr>
        <a:xfrm>
          <a:off x="0" y="0"/>
          <a:ext cx="0" cy="0"/>
          <a:chOff x="0" y="0"/>
          <a:chExt cx="0" cy="0"/>
        </a:xfrm>
      </p:grpSpPr>
      <p:sp>
        <p:nvSpPr>
          <p:cNvPr id="143" name="Shape 143"/>
          <p:cNvSpPr txBox="1">
            <a:spLocks noGrp="1"/>
          </p:cNvSpPr>
          <p:nvPr>
            <p:ph type="ctrTitle" idx="4294967295"/>
          </p:nvPr>
        </p:nvSpPr>
        <p:spPr>
          <a:xfrm>
            <a:off x="0" y="8031481"/>
            <a:ext cx="14630400" cy="198120"/>
          </a:xfrm>
          <a:prstGeom prst="rect">
            <a:avLst/>
          </a:prstGeom>
          <a:solidFill>
            <a:schemeClr val="accent5">
              <a:lumMod val="75000"/>
            </a:schemeClr>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8" name="Shape 118"/>
          <p:cNvSpPr txBox="1"/>
          <p:nvPr/>
        </p:nvSpPr>
        <p:spPr>
          <a:xfrm>
            <a:off x="10310457" y="1"/>
            <a:ext cx="4319944" cy="8031480"/>
          </a:xfrm>
          <a:prstGeom prst="rect">
            <a:avLst/>
          </a:prstGeom>
          <a:solidFill>
            <a:schemeClr val="bg1"/>
          </a:solidFill>
          <a:ln>
            <a:noFill/>
          </a:ln>
        </p:spPr>
        <p:txBody>
          <a:bodyPr wrap="square" lIns="146280" tIns="146280" rIns="146280" bIns="146280" anchor="ctr" anchorCtr="0">
            <a:noAutofit/>
          </a:bodyPr>
          <a:lstStyle/>
          <a:p>
            <a:pPr marL="200660" indent="-342900" algn="ctr" defTabSz="1463040" eaLnBrk="1" fontAlgn="auto" hangingPunct="1">
              <a:lnSpc>
                <a:spcPct val="115000"/>
              </a:lnSpc>
              <a:spcBef>
                <a:spcPts val="0"/>
              </a:spcBef>
              <a:spcAft>
                <a:spcPts val="0"/>
              </a:spcAft>
              <a:buClr>
                <a:srgbClr val="FF0000"/>
              </a:buClr>
              <a:buSzPct val="100000"/>
              <a:buFont typeface="Arial" panose="020B0604020202020204" pitchFamily="34" charset="0"/>
              <a:buChar char="•"/>
            </a:pPr>
            <a:endParaRPr lang="en-US" sz="2240" kern="0">
              <a:solidFill>
                <a:srgbClr val="FFFFFF"/>
              </a:solidFill>
              <a:latin typeface="Lato"/>
              <a:ea typeface="Lato"/>
              <a:cs typeface="Lato"/>
              <a:sym typeface="Lato"/>
            </a:endParaRPr>
          </a:p>
          <a:p>
            <a:pPr algn="ctr" defTabSz="1463040" eaLnBrk="1" fontAlgn="auto" hangingPunct="1">
              <a:lnSpc>
                <a:spcPct val="115000"/>
              </a:lnSpc>
              <a:spcBef>
                <a:spcPts val="0"/>
              </a:spcBef>
              <a:spcAft>
                <a:spcPts val="0"/>
              </a:spcAft>
              <a:buClr>
                <a:srgbClr val="FF0000"/>
              </a:buClr>
              <a:buSzPct val="100000"/>
            </a:pPr>
            <a:r>
              <a:rPr lang="en-US" sz="2240" kern="0">
                <a:solidFill>
                  <a:srgbClr val="FF5252">
                    <a:lumMod val="75000"/>
                  </a:srgbClr>
                </a:solidFill>
                <a:latin typeface="Arial"/>
                <a:ea typeface="Lato"/>
                <a:cs typeface="Lato"/>
                <a:sym typeface="Lato"/>
              </a:rPr>
              <a:t>Over 481,000 students enrolled in fall 2019</a:t>
            </a:r>
          </a:p>
          <a:p>
            <a:pPr algn="ctr" defTabSz="1463040" eaLnBrk="1" fontAlgn="auto" hangingPunct="1">
              <a:lnSpc>
                <a:spcPct val="115000"/>
              </a:lnSpc>
              <a:spcBef>
                <a:spcPts val="0"/>
              </a:spcBef>
              <a:spcAft>
                <a:spcPts val="0"/>
              </a:spcAft>
              <a:buClr>
                <a:srgbClr val="FF0000"/>
              </a:buClr>
              <a:buSzPct val="100000"/>
            </a:pPr>
            <a:endParaRPr lang="en-US" sz="2240" kern="0">
              <a:solidFill>
                <a:srgbClr val="FF5252">
                  <a:lumMod val="75000"/>
                </a:srgbClr>
              </a:solidFill>
              <a:latin typeface="Arial"/>
              <a:ea typeface="Lato"/>
              <a:cs typeface="Lato"/>
              <a:sym typeface="Lato"/>
            </a:endParaRPr>
          </a:p>
          <a:p>
            <a:pPr algn="ctr" defTabSz="1463040" eaLnBrk="1" fontAlgn="auto" hangingPunct="1">
              <a:lnSpc>
                <a:spcPct val="115000"/>
              </a:lnSpc>
              <a:spcBef>
                <a:spcPts val="0"/>
              </a:spcBef>
              <a:spcAft>
                <a:spcPts val="0"/>
              </a:spcAft>
              <a:buClr>
                <a:srgbClr val="FF0000"/>
              </a:buClr>
              <a:buSzPct val="100000"/>
            </a:pPr>
            <a:r>
              <a:rPr lang="en-US" sz="2240" kern="0">
                <a:solidFill>
                  <a:srgbClr val="FF5252">
                    <a:lumMod val="75000"/>
                  </a:srgbClr>
                </a:solidFill>
                <a:latin typeface="Arial"/>
                <a:ea typeface="Lato"/>
                <a:cs typeface="Lato"/>
                <a:sym typeface="Lato"/>
              </a:rPr>
              <a:t>Over 107,000 undergraduate degrees awarded in 2018-2019 academic year</a:t>
            </a:r>
          </a:p>
          <a:p>
            <a:pPr algn="ctr" defTabSz="1463040" eaLnBrk="1" fontAlgn="auto" hangingPunct="1">
              <a:lnSpc>
                <a:spcPct val="115000"/>
              </a:lnSpc>
              <a:spcBef>
                <a:spcPts val="0"/>
              </a:spcBef>
              <a:spcAft>
                <a:spcPts val="0"/>
              </a:spcAft>
              <a:buClr>
                <a:srgbClr val="FF0000"/>
              </a:buClr>
              <a:buSzPct val="100000"/>
            </a:pPr>
            <a:endParaRPr lang="en-US" sz="2240" kern="0">
              <a:solidFill>
                <a:srgbClr val="FF5252">
                  <a:lumMod val="75000"/>
                </a:srgbClr>
              </a:solidFill>
              <a:latin typeface="Arial"/>
              <a:ea typeface="Lato"/>
              <a:cs typeface="Lato"/>
              <a:sym typeface="Lato"/>
            </a:endParaRPr>
          </a:p>
          <a:p>
            <a:pPr algn="ctr" defTabSz="1463040" eaLnBrk="1" fontAlgn="auto" hangingPunct="1">
              <a:lnSpc>
                <a:spcPct val="115000"/>
              </a:lnSpc>
              <a:spcBef>
                <a:spcPts val="0"/>
              </a:spcBef>
              <a:spcAft>
                <a:spcPts val="0"/>
              </a:spcAft>
              <a:buClr>
                <a:srgbClr val="FF0000"/>
              </a:buClr>
              <a:buSzPct val="100000"/>
            </a:pPr>
            <a:r>
              <a:rPr lang="en-US" sz="2240" kern="0">
                <a:solidFill>
                  <a:srgbClr val="FF5252">
                    <a:lumMod val="75000"/>
                  </a:srgbClr>
                </a:solidFill>
                <a:latin typeface="Arial"/>
                <a:ea typeface="Lato"/>
                <a:cs typeface="Lato"/>
                <a:sym typeface="Lato"/>
              </a:rPr>
              <a:t>124,513 new undergraduates enrolled</a:t>
            </a:r>
          </a:p>
          <a:p>
            <a:pPr algn="ctr" defTabSz="1463040" eaLnBrk="1" fontAlgn="auto" hangingPunct="1">
              <a:lnSpc>
                <a:spcPct val="115000"/>
              </a:lnSpc>
              <a:spcBef>
                <a:spcPts val="0"/>
              </a:spcBef>
              <a:spcAft>
                <a:spcPts val="0"/>
              </a:spcAft>
              <a:buClr>
                <a:srgbClr val="FF0000"/>
              </a:buClr>
              <a:buSzPct val="100000"/>
            </a:pPr>
            <a:r>
              <a:rPr lang="en-US" sz="2240" kern="0">
                <a:solidFill>
                  <a:srgbClr val="FF5252">
                    <a:lumMod val="75000"/>
                  </a:srgbClr>
                </a:solidFill>
                <a:latin typeface="Arial"/>
                <a:ea typeface="Lato"/>
                <a:cs typeface="Lato"/>
                <a:sym typeface="Lato"/>
              </a:rPr>
              <a:t>96% were CA Residents</a:t>
            </a:r>
          </a:p>
          <a:p>
            <a:pPr lvl="1" indent="0" algn="ctr" defTabSz="1463040" eaLnBrk="1" fontAlgn="auto" hangingPunct="1">
              <a:lnSpc>
                <a:spcPct val="115000"/>
              </a:lnSpc>
              <a:spcBef>
                <a:spcPts val="0"/>
              </a:spcBef>
              <a:spcAft>
                <a:spcPts val="0"/>
              </a:spcAft>
              <a:buClr>
                <a:srgbClr val="FF0000"/>
              </a:buClr>
              <a:buSzPct val="100000"/>
            </a:pPr>
            <a:endParaRPr lang="en-US" sz="2240" kern="0">
              <a:solidFill>
                <a:srgbClr val="FF5252">
                  <a:lumMod val="75000"/>
                </a:srgbClr>
              </a:solidFill>
              <a:latin typeface="Arial"/>
              <a:ea typeface="Lato"/>
              <a:cs typeface="Lato"/>
              <a:sym typeface="Lato"/>
            </a:endParaRPr>
          </a:p>
          <a:p>
            <a:pPr algn="ctr" defTabSz="1463040" eaLnBrk="1" fontAlgn="auto" hangingPunct="1">
              <a:lnSpc>
                <a:spcPct val="115000"/>
              </a:lnSpc>
              <a:spcBef>
                <a:spcPts val="0"/>
              </a:spcBef>
              <a:spcAft>
                <a:spcPts val="0"/>
              </a:spcAft>
              <a:buClr>
                <a:srgbClr val="FF0000"/>
              </a:buClr>
              <a:buSzPct val="100000"/>
            </a:pPr>
            <a:r>
              <a:rPr lang="en-US" sz="2240" kern="0">
                <a:solidFill>
                  <a:srgbClr val="FF5252">
                    <a:lumMod val="75000"/>
                  </a:srgbClr>
                </a:solidFill>
                <a:latin typeface="Arial"/>
                <a:ea typeface="Lato"/>
                <a:cs typeface="Lato"/>
                <a:sym typeface="Lato"/>
              </a:rPr>
              <a:t>93% of first-time freshman came from California schools</a:t>
            </a:r>
          </a:p>
          <a:p>
            <a:pPr marL="342900" indent="-342900" defTabSz="1463040" eaLnBrk="1" fontAlgn="auto" hangingPunct="1">
              <a:lnSpc>
                <a:spcPct val="115000"/>
              </a:lnSpc>
              <a:spcBef>
                <a:spcPts val="0"/>
              </a:spcBef>
              <a:spcAft>
                <a:spcPts val="0"/>
              </a:spcAft>
              <a:buClr>
                <a:srgbClr val="FF0000"/>
              </a:buClr>
              <a:buSzPct val="100000"/>
              <a:buFont typeface="Arial" panose="020B0604020202020204" pitchFamily="34" charset="0"/>
              <a:buChar char="•"/>
            </a:pPr>
            <a:endParaRPr lang="en-US" sz="2240" kern="0">
              <a:solidFill>
                <a:srgbClr val="FF5252">
                  <a:lumMod val="75000"/>
                </a:srgbClr>
              </a:solidFill>
              <a:latin typeface="Arial"/>
              <a:ea typeface="Lato"/>
              <a:cs typeface="Lato"/>
              <a:sym typeface="Lato"/>
            </a:endParaRPr>
          </a:p>
          <a:p>
            <a:pPr marL="200660" indent="-342900" algn="ctr" defTabSz="1463040" eaLnBrk="1" fontAlgn="auto" hangingPunct="1">
              <a:lnSpc>
                <a:spcPct val="115000"/>
              </a:lnSpc>
              <a:spcBef>
                <a:spcPts val="0"/>
              </a:spcBef>
              <a:spcAft>
                <a:spcPts val="0"/>
              </a:spcAft>
              <a:buClr>
                <a:srgbClr val="FF0000"/>
              </a:buClr>
              <a:buFont typeface="Arial" panose="020B0604020202020204" pitchFamily="34" charset="0"/>
              <a:buChar char="•"/>
            </a:pPr>
            <a:endParaRPr sz="2240" kern="0">
              <a:solidFill>
                <a:srgbClr val="FF5252">
                  <a:lumMod val="75000"/>
                </a:srgbClr>
              </a:solidFill>
              <a:latin typeface="Arial"/>
              <a:ea typeface="Lato"/>
              <a:cs typeface="Lato"/>
              <a:sym typeface="Lato"/>
            </a:endParaRPr>
          </a:p>
        </p:txBody>
      </p:sp>
      <p:sp>
        <p:nvSpPr>
          <p:cNvPr id="9" name="Shape 106"/>
          <p:cNvSpPr txBox="1"/>
          <p:nvPr/>
        </p:nvSpPr>
        <p:spPr>
          <a:xfrm>
            <a:off x="1" y="6490078"/>
            <a:ext cx="8623067" cy="1541402"/>
          </a:xfrm>
          <a:prstGeom prst="rect">
            <a:avLst/>
          </a:prstGeom>
          <a:solidFill>
            <a:schemeClr val="bg1"/>
          </a:solidFill>
          <a:ln>
            <a:noFill/>
          </a:ln>
        </p:spPr>
        <p:txBody>
          <a:bodyPr wrap="square" lIns="146280" tIns="146280" rIns="146280" bIns="146280" anchor="ctr" anchorCtr="0">
            <a:noAutofit/>
          </a:bodyPr>
          <a:lstStyle/>
          <a:p>
            <a:pPr indent="-304800" algn="ctr" defTabSz="1463040" eaLnBrk="1" fontAlgn="auto" hangingPunct="1">
              <a:spcBef>
                <a:spcPts val="0"/>
              </a:spcBef>
              <a:spcAft>
                <a:spcPts val="0"/>
              </a:spcAft>
              <a:buClr>
                <a:srgbClr val="F3F3F3"/>
              </a:buClr>
              <a:buSzPct val="100000"/>
            </a:pPr>
            <a:r>
              <a:rPr lang="en-US" sz="4800" b="1" kern="0">
                <a:solidFill>
                  <a:srgbClr val="FF5252">
                    <a:lumMod val="75000"/>
                  </a:srgbClr>
                </a:solidFill>
                <a:latin typeface="Arial"/>
                <a:cs typeface="Arial"/>
                <a:sym typeface="Arial"/>
              </a:rPr>
              <a:t>Student Outcomes and Impact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68CE58D-F92F-46C3-B18D-6B7A86E1F703}"/>
              </a:ext>
            </a:extLst>
          </p:cNvPr>
          <p:cNvSpPr>
            <a:spLocks noGrp="1"/>
          </p:cNvSpPr>
          <p:nvPr>
            <p:ph type="body" sz="quarter" idx="26"/>
          </p:nvPr>
        </p:nvSpPr>
        <p:spPr>
          <a:xfrm>
            <a:off x="1046210" y="1213900"/>
            <a:ext cx="12537979" cy="830997"/>
          </a:xfrm>
        </p:spPr>
        <p:txBody>
          <a:bodyPr/>
          <a:lstStyle/>
          <a:p>
            <a:r>
              <a:rPr lang="en-US" sz="4800">
                <a:solidFill>
                  <a:srgbClr val="FF0000"/>
                </a:solidFill>
              </a:rPr>
              <a:t>The Last 4 Freshman Admissions Cycles</a:t>
            </a:r>
          </a:p>
        </p:txBody>
      </p:sp>
      <p:sp>
        <p:nvSpPr>
          <p:cNvPr id="5" name="Slide Number Placeholder 4"/>
          <p:cNvSpPr>
            <a:spLocks noGrp="1"/>
          </p:cNvSpPr>
          <p:nvPr>
            <p:ph type="sldNum" sz="quarter" idx="29"/>
          </p:nvPr>
        </p:nvSpPr>
        <p:spPr/>
        <p:txBody>
          <a:bodyPr/>
          <a:lstStyle/>
          <a:p>
            <a:fld id="{1625A13B-BB71-8D4A-9E64-B94CF4F5D396}" type="slidenum">
              <a:rPr lang="en-US" altLang="en-US" smtClean="0"/>
              <a:pPr/>
              <a:t>5</a:t>
            </a:fld>
            <a:endParaRPr lang="en-US" altLang="en-US"/>
          </a:p>
        </p:txBody>
      </p:sp>
      <p:graphicFrame>
        <p:nvGraphicFramePr>
          <p:cNvPr id="10" name="object 9">
            <a:extLst>
              <a:ext uri="{FF2B5EF4-FFF2-40B4-BE49-F238E27FC236}">
                <a16:creationId xmlns:a16="http://schemas.microsoft.com/office/drawing/2014/main" id="{3287A6F8-52F3-4F79-BB3C-D18823A023B2}"/>
              </a:ext>
            </a:extLst>
          </p:cNvPr>
          <p:cNvGraphicFramePr>
            <a:graphicFrameLocks noGrp="1"/>
          </p:cNvGraphicFramePr>
          <p:nvPr>
            <p:extLst>
              <p:ext uri="{D42A27DB-BD31-4B8C-83A1-F6EECF244321}">
                <p14:modId xmlns:p14="http://schemas.microsoft.com/office/powerpoint/2010/main" val="2439898301"/>
              </p:ext>
            </p:extLst>
          </p:nvPr>
        </p:nvGraphicFramePr>
        <p:xfrm>
          <a:off x="1715770" y="2225040"/>
          <a:ext cx="10872470" cy="5783899"/>
        </p:xfrm>
        <a:graphic>
          <a:graphicData uri="http://schemas.openxmlformats.org/drawingml/2006/table">
            <a:tbl>
              <a:tblPr/>
              <a:tblGrid>
                <a:gridCol w="1720679">
                  <a:extLst>
                    <a:ext uri="{9D8B030D-6E8A-4147-A177-3AD203B41FA5}">
                      <a16:colId xmlns:a16="http://schemas.microsoft.com/office/drawing/2014/main" val="20000"/>
                    </a:ext>
                  </a:extLst>
                </a:gridCol>
                <a:gridCol w="1903477">
                  <a:extLst>
                    <a:ext uri="{9D8B030D-6E8A-4147-A177-3AD203B41FA5}">
                      <a16:colId xmlns:a16="http://schemas.microsoft.com/office/drawing/2014/main" val="20001"/>
                    </a:ext>
                  </a:extLst>
                </a:gridCol>
                <a:gridCol w="1973020">
                  <a:extLst>
                    <a:ext uri="{9D8B030D-6E8A-4147-A177-3AD203B41FA5}">
                      <a16:colId xmlns:a16="http://schemas.microsoft.com/office/drawing/2014/main" val="20002"/>
                    </a:ext>
                  </a:extLst>
                </a:gridCol>
                <a:gridCol w="1585568">
                  <a:extLst>
                    <a:ext uri="{9D8B030D-6E8A-4147-A177-3AD203B41FA5}">
                      <a16:colId xmlns:a16="http://schemas.microsoft.com/office/drawing/2014/main" val="20003"/>
                    </a:ext>
                  </a:extLst>
                </a:gridCol>
                <a:gridCol w="2048523">
                  <a:extLst>
                    <a:ext uri="{9D8B030D-6E8A-4147-A177-3AD203B41FA5}">
                      <a16:colId xmlns:a16="http://schemas.microsoft.com/office/drawing/2014/main" val="20004"/>
                    </a:ext>
                  </a:extLst>
                </a:gridCol>
                <a:gridCol w="1641203">
                  <a:extLst>
                    <a:ext uri="{9D8B030D-6E8A-4147-A177-3AD203B41FA5}">
                      <a16:colId xmlns:a16="http://schemas.microsoft.com/office/drawing/2014/main" val="20005"/>
                    </a:ext>
                  </a:extLst>
                </a:gridCol>
              </a:tblGrid>
              <a:tr h="765034">
                <a:tc>
                  <a:txBody>
                    <a:bodyPr/>
                    <a:lstStyle>
                      <a:lvl1pPr marL="21431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panose="020B0604020202020204" pitchFamily="34" charset="0"/>
                          <a:cs typeface="Arial" panose="020B0604020202020204" pitchFamily="34" charset="0"/>
                        </a:rPr>
                        <a:t>CALIFORNIA RESIDENTS ONLY</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14300" indent="158750">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3399"/>
                          </a:solidFill>
                          <a:effectLst/>
                          <a:latin typeface="Arial" panose="020B0604020202020204" pitchFamily="34" charset="0"/>
                          <a:cs typeface="Arial" panose="020B0604020202020204" pitchFamily="34" charset="0"/>
                        </a:rPr>
                        <a:t>APPLICANTS (UNDUPLICATED)</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1747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1174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3399"/>
                          </a:solidFill>
                          <a:effectLst/>
                          <a:latin typeface="Arial" panose="020B0604020202020204" pitchFamily="34" charset="0"/>
                          <a:cs typeface="Arial" panose="020B0604020202020204" pitchFamily="34" charset="0"/>
                        </a:rPr>
                        <a:t>OFFERS OF ADMISSION (UNDUPLICATED)</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6986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3399"/>
                          </a:solidFill>
                          <a:effectLst/>
                          <a:latin typeface="Arial" panose="020B0604020202020204" pitchFamily="34" charset="0"/>
                          <a:cs typeface="Arial" panose="020B0604020202020204" pitchFamily="34" charset="0"/>
                        </a:rPr>
                        <a:t>ADMIT RATE</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69863" indent="114300">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3399"/>
                          </a:solidFill>
                          <a:effectLst/>
                          <a:latin typeface="Arial" panose="020B0604020202020204" pitchFamily="34" charset="0"/>
                          <a:cs typeface="Arial" panose="020B0604020202020204" pitchFamily="34" charset="0"/>
                        </a:rPr>
                        <a:t>ENROLLMENT (UNDUPLICATED)</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79388">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3399"/>
                          </a:solidFill>
                          <a:effectLst/>
                          <a:latin typeface="Arial" panose="020B0604020202020204" pitchFamily="34" charset="0"/>
                          <a:cs typeface="Arial" panose="020B0604020202020204" pitchFamily="34" charset="0"/>
                        </a:rPr>
                        <a:t>YIELD RATE</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8680">
                <a:tc>
                  <a:txBody>
                    <a:bodyPr/>
                    <a:lstStyle>
                      <a:lvl1pPr marL="10477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10477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Fall 2017</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29686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296863"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186,866</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30162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301625"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143,237</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76.7%</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401638">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401638" marR="0" lvl="0" indent="0" algn="l" defTabSz="914400" rtl="0" eaLnBrk="1" fontAlgn="base" latinLnBrk="0" hangingPunct="1">
                        <a:lnSpc>
                          <a:spcPts val="2338"/>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66,442</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27000">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127000" marR="0" lvl="0" indent="0" algn="ctr" defTabSz="914400" rtl="0" eaLnBrk="1" fontAlgn="base" latinLnBrk="0" hangingPunct="1">
                        <a:lnSpc>
                          <a:spcPts val="2338"/>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46.4%</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8573">
                <a:tc>
                  <a:txBody>
                    <a:bodyPr/>
                    <a:lstStyle>
                      <a:lvl1pPr marL="10477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10477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Fall 2018</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29686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296863"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203,185</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30162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30162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157,950</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77.5%</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67627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ts val="2338"/>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66,803</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algn="ctr"/>
                      <a:r>
                        <a:rPr lang="en-US" sz="2400">
                          <a:latin typeface="Arial" panose="020B0604020202020204" pitchFamily="34" charset="0"/>
                          <a:cs typeface="Arial" panose="020B0604020202020204" pitchFamily="34" charset="0"/>
                        </a:rPr>
                        <a:t>42.3%</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85806">
                <a:tc>
                  <a:txBody>
                    <a:bodyPr/>
                    <a:lstStyle>
                      <a:lvl1pPr marL="10477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10477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Fall 2019</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29686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296863"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175,447</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30162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30162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154,522</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88.1%</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67627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ts val="2338"/>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62,633</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algn="ctr"/>
                      <a:r>
                        <a:rPr lang="en-US" sz="2400">
                          <a:latin typeface="Arial" panose="020B0604020202020204" pitchFamily="34" charset="0"/>
                          <a:cs typeface="Arial" panose="020B0604020202020204" pitchFamily="34" charset="0"/>
                        </a:rPr>
                        <a:t>40.5%</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85806">
                <a:tc>
                  <a:txBody>
                    <a:bodyPr/>
                    <a:lstStyle/>
                    <a:p>
                      <a:pPr marL="10477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Fall 2020</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296863"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159,079</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01625"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gridSpan="2">
                  <a:txBody>
                    <a:bodyPr/>
                    <a:lstStyle/>
                    <a:p>
                      <a:pPr marL="676275" marR="0" lvl="0" indent="0" algn="l" defTabSz="914400" rtl="0" eaLnBrk="1" fontAlgn="base" latinLnBrk="0" hangingPunct="1">
                        <a:lnSpc>
                          <a:spcPts val="2338"/>
                        </a:lnSpc>
                        <a:spcBef>
                          <a:spcPct val="0"/>
                        </a:spcBef>
                        <a:spcAft>
                          <a:spcPct val="0"/>
                        </a:spcAft>
                        <a:buClrTx/>
                        <a:buSzTx/>
                        <a:buFontTx/>
                        <a:buNone/>
                        <a:tabLst/>
                        <a:defRPr/>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*Preliminary</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rgbClr val="C1C1E7"/>
                      </a:solidFill>
                      <a:prstDash val="solid"/>
                      <a:round/>
                      <a:headEnd type="none" w="med" len="med"/>
                      <a:tailEnd type="none" w="med" len="med"/>
                    </a:lnL>
                    <a:lnT w="12700" cap="flat" cmpd="sng" algn="ctr">
                      <a:solidFill>
                        <a:srgbClr val="C1C1E7"/>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11" name="Shape 163">
            <a:extLst>
              <a:ext uri="{FF2B5EF4-FFF2-40B4-BE49-F238E27FC236}">
                <a16:creationId xmlns:a16="http://schemas.microsoft.com/office/drawing/2014/main" id="{98EFD1C7-36BD-43E1-8826-1ED7E052FD7A}"/>
              </a:ext>
            </a:extLst>
          </p:cNvPr>
          <p:cNvSpPr txBox="1">
            <a:spLocks/>
          </p:cNvSpPr>
          <p:nvPr/>
        </p:nvSpPr>
        <p:spPr bwMode="auto">
          <a:xfrm>
            <a:off x="0" y="8031481"/>
            <a:ext cx="14630400" cy="198120"/>
          </a:xfrm>
          <a:prstGeom prst="rect">
            <a:avLst/>
          </a:prstGeom>
          <a:solidFill>
            <a:srgbClr val="FF0000"/>
          </a:solidFill>
          <a:ln w="9525">
            <a:solidFill>
              <a:srgbClr val="000000"/>
            </a:solidFill>
            <a:miter lim="800000"/>
            <a:headEnd/>
            <a:tailEnd/>
          </a:ln>
          <a:extLst>
            <a:ext uri="{FAA26D3D-D897-4be2-8F04-BA451C77F1D7}">
              <ma14:placeholderFlag xmlns:ma14="http://schemas.microsoft.com/office/mac/drawingml/2011/main" xmlns="" val="1"/>
            </a:ext>
          </a:extLst>
        </p:spPr>
        <p:txBody>
          <a:bodyPr vert="horz" wrap="square" lIns="146280" tIns="146280" rIns="146280" bIns="146280" numCol="1" anchor="t" anchorCtr="0" compatLnSpc="1">
            <a:prstTxWarp prst="textNoShape">
              <a:avLst/>
            </a:prstTxWarp>
            <a:noAutofit/>
          </a:bodyPr>
          <a:lstStyle>
            <a:lvl1pPr algn="l" defTabSz="1096963" rtl="0" eaLnBrk="1" fontAlgn="base" hangingPunct="1">
              <a:lnSpc>
                <a:spcPct val="90000"/>
              </a:lnSpc>
              <a:spcBef>
                <a:spcPct val="0"/>
              </a:spcBef>
              <a:spcAft>
                <a:spcPct val="0"/>
              </a:spcAft>
              <a:defRPr sz="5400" b="1" kern="1200">
                <a:solidFill>
                  <a:schemeClr val="tx2"/>
                </a:solidFill>
                <a:latin typeface="Arial" charset="0"/>
                <a:ea typeface="Arial" charset="0"/>
                <a:cs typeface="Arial" charset="0"/>
              </a:defRPr>
            </a:lvl1pPr>
            <a:lvl2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2pPr>
            <a:lvl3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3pPr>
            <a:lvl4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4pPr>
            <a:lvl5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5pPr>
            <a:lvl6pPr marL="4572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6pPr>
            <a:lvl7pPr marL="9144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7pPr>
            <a:lvl8pPr marL="13716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8pPr>
            <a:lvl9pPr marL="18288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9pPr>
          </a:lstStyle>
          <a:p>
            <a:pPr indent="-365760">
              <a:buClr>
                <a:srgbClr val="6AA84F"/>
              </a:buClr>
              <a:buSzPct val="100000"/>
            </a:pPr>
            <a:r>
              <a:rPr lang="en-US" sz="5760">
                <a:solidFill>
                  <a:srgbClr val="FF0000"/>
                </a:solidFill>
                <a:latin typeface="Proxima Nova"/>
                <a:ea typeface="Proxima Nova"/>
                <a:cs typeface="Proxima Nova"/>
                <a:sym typeface="Proxima Nova"/>
              </a:rPr>
              <a:t/>
            </a:r>
            <a:br>
              <a:rPr lang="en-US" sz="5760">
                <a:solidFill>
                  <a:srgbClr val="FF0000"/>
                </a:solidFill>
                <a:latin typeface="Proxima Nova"/>
                <a:ea typeface="Proxima Nova"/>
                <a:cs typeface="Proxima Nova"/>
                <a:sym typeface="Proxima Nova"/>
              </a:rPr>
            </a:br>
            <a:r>
              <a:rPr lang="en-US" sz="5760">
                <a:solidFill>
                  <a:srgbClr val="FF0000"/>
                </a:solidFill>
                <a:latin typeface="Proxima Nova"/>
                <a:ea typeface="Proxima Nova"/>
                <a:cs typeface="Proxima Nova"/>
                <a:sym typeface="Proxima Nova"/>
              </a:rPr>
              <a:t/>
            </a:r>
            <a:br>
              <a:rPr lang="en-US" sz="5760">
                <a:solidFill>
                  <a:srgbClr val="FF0000"/>
                </a:solidFill>
                <a:latin typeface="Proxima Nova"/>
                <a:ea typeface="Proxima Nova"/>
                <a:cs typeface="Proxima Nova"/>
                <a:sym typeface="Proxima Nova"/>
              </a:rPr>
            </a:br>
            <a:r>
              <a:rPr lang="en-US" sz="5760">
                <a:solidFill>
                  <a:srgbClr val="FF0000"/>
                </a:solidFill>
                <a:latin typeface="Proxima Nova"/>
                <a:ea typeface="Proxima Nova"/>
                <a:cs typeface="Proxima Nova"/>
                <a:sym typeface="Proxima Nova"/>
              </a:rPr>
              <a:t/>
            </a:r>
            <a:br>
              <a:rPr lang="en-US" sz="5760">
                <a:solidFill>
                  <a:srgbClr val="FF0000"/>
                </a:solidFill>
                <a:latin typeface="Proxima Nova"/>
                <a:ea typeface="Proxima Nova"/>
                <a:cs typeface="Proxima Nova"/>
                <a:sym typeface="Proxima Nova"/>
              </a:rPr>
            </a:br>
            <a:endParaRPr lang="en-US" sz="5760">
              <a:solidFill>
                <a:srgbClr val="FF0000"/>
              </a:solidFill>
              <a:latin typeface="Proxima Nova"/>
              <a:ea typeface="Proxima Nova"/>
              <a:cs typeface="Proxima Nova"/>
              <a:sym typeface="Proxima Nova"/>
            </a:endParaRPr>
          </a:p>
        </p:txBody>
      </p:sp>
    </p:spTree>
    <p:extLst>
      <p:ext uri="{BB962C8B-B14F-4D97-AF65-F5344CB8AC3E}">
        <p14:creationId xmlns:p14="http://schemas.microsoft.com/office/powerpoint/2010/main" val="159097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68CE58D-F92F-46C3-B18D-6B7A86E1F703}"/>
              </a:ext>
            </a:extLst>
          </p:cNvPr>
          <p:cNvSpPr>
            <a:spLocks noGrp="1"/>
          </p:cNvSpPr>
          <p:nvPr>
            <p:ph type="body" sz="quarter" idx="26"/>
          </p:nvPr>
        </p:nvSpPr>
        <p:spPr>
          <a:xfrm>
            <a:off x="1097279" y="1231790"/>
            <a:ext cx="12537979" cy="830997"/>
          </a:xfrm>
        </p:spPr>
        <p:txBody>
          <a:bodyPr/>
          <a:lstStyle/>
          <a:p>
            <a:r>
              <a:rPr lang="en-US" sz="4800">
                <a:solidFill>
                  <a:srgbClr val="FF0000"/>
                </a:solidFill>
              </a:rPr>
              <a:t>The Last 4 Transfer Admissions Cycles</a:t>
            </a:r>
          </a:p>
        </p:txBody>
      </p:sp>
      <p:sp>
        <p:nvSpPr>
          <p:cNvPr id="5" name="Slide Number Placeholder 4"/>
          <p:cNvSpPr>
            <a:spLocks noGrp="1"/>
          </p:cNvSpPr>
          <p:nvPr>
            <p:ph type="sldNum" sz="quarter" idx="29"/>
          </p:nvPr>
        </p:nvSpPr>
        <p:spPr/>
        <p:txBody>
          <a:bodyPr/>
          <a:lstStyle/>
          <a:p>
            <a:fld id="{1625A13B-BB71-8D4A-9E64-B94CF4F5D396}" type="slidenum">
              <a:rPr lang="en-US" altLang="en-US" smtClean="0"/>
              <a:pPr/>
              <a:t>6</a:t>
            </a:fld>
            <a:endParaRPr lang="en-US" altLang="en-US"/>
          </a:p>
        </p:txBody>
      </p:sp>
      <p:graphicFrame>
        <p:nvGraphicFramePr>
          <p:cNvPr id="6" name="object 9">
            <a:extLst>
              <a:ext uri="{FF2B5EF4-FFF2-40B4-BE49-F238E27FC236}">
                <a16:creationId xmlns:a16="http://schemas.microsoft.com/office/drawing/2014/main" id="{BF66D38A-7A63-4661-A127-BE41A2E78349}"/>
              </a:ext>
            </a:extLst>
          </p:cNvPr>
          <p:cNvGraphicFramePr>
            <a:graphicFrameLocks noGrp="1"/>
          </p:cNvGraphicFramePr>
          <p:nvPr>
            <p:extLst>
              <p:ext uri="{D42A27DB-BD31-4B8C-83A1-F6EECF244321}">
                <p14:modId xmlns:p14="http://schemas.microsoft.com/office/powerpoint/2010/main" val="1754711145"/>
              </p:ext>
            </p:extLst>
          </p:nvPr>
        </p:nvGraphicFramePr>
        <p:xfrm>
          <a:off x="1510665" y="2253606"/>
          <a:ext cx="11229975" cy="5755332"/>
        </p:xfrm>
        <a:graphic>
          <a:graphicData uri="http://schemas.openxmlformats.org/drawingml/2006/table">
            <a:tbl>
              <a:tblPr/>
              <a:tblGrid>
                <a:gridCol w="1851140">
                  <a:extLst>
                    <a:ext uri="{9D8B030D-6E8A-4147-A177-3AD203B41FA5}">
                      <a16:colId xmlns:a16="http://schemas.microsoft.com/office/drawing/2014/main" val="20000"/>
                    </a:ext>
                  </a:extLst>
                </a:gridCol>
                <a:gridCol w="1988642">
                  <a:extLst>
                    <a:ext uri="{9D8B030D-6E8A-4147-A177-3AD203B41FA5}">
                      <a16:colId xmlns:a16="http://schemas.microsoft.com/office/drawing/2014/main" val="20001"/>
                    </a:ext>
                  </a:extLst>
                </a:gridCol>
                <a:gridCol w="2013268">
                  <a:extLst>
                    <a:ext uri="{9D8B030D-6E8A-4147-A177-3AD203B41FA5}">
                      <a16:colId xmlns:a16="http://schemas.microsoft.com/office/drawing/2014/main" val="20002"/>
                    </a:ext>
                  </a:extLst>
                </a:gridCol>
                <a:gridCol w="1588450">
                  <a:extLst>
                    <a:ext uri="{9D8B030D-6E8A-4147-A177-3AD203B41FA5}">
                      <a16:colId xmlns:a16="http://schemas.microsoft.com/office/drawing/2014/main" val="20003"/>
                    </a:ext>
                  </a:extLst>
                </a:gridCol>
                <a:gridCol w="2091256">
                  <a:extLst>
                    <a:ext uri="{9D8B030D-6E8A-4147-A177-3AD203B41FA5}">
                      <a16:colId xmlns:a16="http://schemas.microsoft.com/office/drawing/2014/main" val="20004"/>
                    </a:ext>
                  </a:extLst>
                </a:gridCol>
                <a:gridCol w="1697219">
                  <a:extLst>
                    <a:ext uri="{9D8B030D-6E8A-4147-A177-3AD203B41FA5}">
                      <a16:colId xmlns:a16="http://schemas.microsoft.com/office/drawing/2014/main" val="20005"/>
                    </a:ext>
                  </a:extLst>
                </a:gridCol>
              </a:tblGrid>
              <a:tr h="746028">
                <a:tc>
                  <a:txBody>
                    <a:bodyPr/>
                    <a:lstStyle>
                      <a:lvl1pPr marL="25241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panose="020B0604020202020204" pitchFamily="34" charset="0"/>
                          <a:cs typeface="Arial" panose="020B0604020202020204" pitchFamily="34" charset="0"/>
                        </a:rPr>
                        <a:t>CALIFORNIA RESIDENTS ONLY</a:t>
                      </a:r>
                      <a:endParaRPr kumimoji="0" lang="en-US" altLang="en-US" sz="1400" b="0" i="0" u="none" strike="noStrike" cap="none" normalizeH="0" baseline="0">
                        <a:ln>
                          <a:noFill/>
                        </a:ln>
                        <a:solidFill>
                          <a:srgbClr val="FF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33350" indent="158750">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3399"/>
                          </a:solidFill>
                          <a:effectLst/>
                          <a:latin typeface="Arial" panose="020B0604020202020204" pitchFamily="34" charset="0"/>
                          <a:cs typeface="Arial" panose="020B0604020202020204" pitchFamily="34" charset="0"/>
                        </a:rPr>
                        <a:t>APPLICANTS (UNDUPLICATED)</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1747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3399"/>
                          </a:solidFill>
                          <a:effectLst/>
                          <a:latin typeface="Arial" panose="020B0604020202020204" pitchFamily="34" charset="0"/>
                          <a:cs typeface="Arial" panose="020B0604020202020204" pitchFamily="34" charset="0"/>
                        </a:rPr>
                        <a:t>OFFERS OF ADMISSION (UNDUPLICATED)</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5081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3399"/>
                          </a:solidFill>
                          <a:effectLst/>
                          <a:latin typeface="Arial" panose="020B0604020202020204" pitchFamily="34" charset="0"/>
                          <a:cs typeface="Arial" panose="020B0604020202020204" pitchFamily="34" charset="0"/>
                        </a:rPr>
                        <a:t>ADMIT RATE</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50813" indent="114300">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3399"/>
                          </a:solidFill>
                          <a:effectLst/>
                          <a:latin typeface="Arial" panose="020B0604020202020204" pitchFamily="34" charset="0"/>
                          <a:cs typeface="Arial" panose="020B0604020202020204" pitchFamily="34" charset="0"/>
                        </a:rPr>
                        <a:t>ENROLLMENT (UNDUPLICATED)</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179388">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3399"/>
                          </a:solidFill>
                          <a:effectLst/>
                          <a:latin typeface="Arial" panose="020B0604020202020204" pitchFamily="34" charset="0"/>
                          <a:cs typeface="Arial" panose="020B0604020202020204" pitchFamily="34" charset="0"/>
                        </a:rPr>
                        <a:t>YIELD RATE</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5139">
                <a:tc>
                  <a:txBody>
                    <a:bodyPr/>
                    <a:lstStyle>
                      <a:lvl1pPr marL="14287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14287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Fall 2017</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31591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315913"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107,575</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37306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373063"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82,603</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76.8%</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401638">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401638"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53,647</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64.9%</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5139">
                <a:tc>
                  <a:txBody>
                    <a:bodyPr/>
                    <a:lstStyle>
                      <a:lvl1pPr marL="14287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14287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Fall 2018</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31591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315913"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113,561</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37306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373063"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86,243</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75.9%</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65722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54,532</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algn="ctr"/>
                      <a:r>
                        <a:rPr lang="en-US" sz="2400">
                          <a:latin typeface="Arial" panose="020B0604020202020204" pitchFamily="34" charset="0"/>
                          <a:cs typeface="Arial" panose="020B0604020202020204" pitchFamily="34" charset="0"/>
                        </a:rPr>
                        <a:t>63.2%</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49513">
                <a:tc>
                  <a:txBody>
                    <a:bodyPr/>
                    <a:lstStyle>
                      <a:lvl1pPr marL="14287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14287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Fall 2019</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31591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315913"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107,949</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373063">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373063"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92,037</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85.3%</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marL="657225">
                        <a:spcBef>
                          <a:spcPct val="20000"/>
                        </a:spcBef>
                        <a:buFont typeface="Times" panose="02020603050405020304" pitchFamily="18" charset="0"/>
                        <a:defRPr sz="2400">
                          <a:solidFill>
                            <a:schemeClr val="bg2"/>
                          </a:solidFill>
                          <a:latin typeface="Arial" panose="020B0604020202020204" pitchFamily="34" charset="0"/>
                        </a:defRPr>
                      </a:lvl1pPr>
                      <a:lvl2pPr marL="742950" indent="-285750">
                        <a:spcBef>
                          <a:spcPct val="20000"/>
                        </a:spcBef>
                        <a:buClr>
                          <a:srgbClr val="CF142B"/>
                        </a:buClr>
                        <a:buFont typeface="Times" panose="02020603050405020304" pitchFamily="18" charset="0"/>
                        <a:defRPr sz="2200">
                          <a:solidFill>
                            <a:schemeClr val="bg2"/>
                          </a:solidFill>
                          <a:latin typeface="Arial" panose="020B0604020202020204" pitchFamily="34" charset="0"/>
                        </a:defRPr>
                      </a:lvl2pPr>
                      <a:lvl3pPr marL="1143000" indent="-228600">
                        <a:spcBef>
                          <a:spcPct val="20000"/>
                        </a:spcBef>
                        <a:buFont typeface="Times" panose="02020603050405020304" pitchFamily="18" charset="0"/>
                        <a:defRPr sz="2000">
                          <a:solidFill>
                            <a:schemeClr val="bg2"/>
                          </a:solidFill>
                          <a:latin typeface="Arial" panose="020B0604020202020204" pitchFamily="34" charset="0"/>
                        </a:defRPr>
                      </a:lvl3pPr>
                      <a:lvl4pPr marL="1600200" indent="-228600">
                        <a:spcBef>
                          <a:spcPct val="20000"/>
                        </a:spcBef>
                        <a:buClr>
                          <a:srgbClr val="CF142B"/>
                        </a:buClr>
                        <a:buFont typeface="Times" panose="02020603050405020304" pitchFamily="18" charset="0"/>
                        <a:defRPr>
                          <a:solidFill>
                            <a:schemeClr val="bg2"/>
                          </a:solidFill>
                          <a:latin typeface="Arial" panose="020B0604020202020204" pitchFamily="34" charset="0"/>
                        </a:defRPr>
                      </a:lvl4pPr>
                      <a:lvl5pPr marL="2057400" indent="-228600">
                        <a:spcBef>
                          <a:spcPct val="20000"/>
                        </a:spcBef>
                        <a:buFont typeface="Times" panose="02020603050405020304" pitchFamily="18" charset="0"/>
                        <a:defRPr>
                          <a:solidFill>
                            <a:schemeClr val="bg2"/>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56,385</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algn="ctr"/>
                      <a:r>
                        <a:rPr lang="en-US" sz="2400">
                          <a:latin typeface="Arial" panose="020B0604020202020204" pitchFamily="34" charset="0"/>
                          <a:cs typeface="Arial" panose="020B0604020202020204" pitchFamily="34" charset="0"/>
                        </a:rPr>
                        <a:t>61.3%</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49513">
                <a:tc>
                  <a:txBody>
                    <a:bodyPr/>
                    <a:lstStyle/>
                    <a:p>
                      <a:pPr marL="14287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Fall 2020</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94,658</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373063"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gridSpan="2">
                  <a:txBody>
                    <a:bodyPr/>
                    <a:lstStyle/>
                    <a:p>
                      <a:pPr marL="657225"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*Preliminary</a:t>
                      </a:r>
                    </a:p>
                  </a:txBody>
                  <a:tcPr marL="0" marR="0" marT="0" marB="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rgbClr val="C1C1E7"/>
                      </a:solidFill>
                      <a:prstDash val="solid"/>
                      <a:round/>
                      <a:headEnd type="none" w="med" len="med"/>
                      <a:tailEnd type="none" w="med" len="med"/>
                    </a:lnL>
                    <a:lnT w="12700" cap="flat" cmpd="sng" algn="ctr">
                      <a:solidFill>
                        <a:srgbClr val="C1C1E7"/>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7" name="Shape 163">
            <a:extLst>
              <a:ext uri="{FF2B5EF4-FFF2-40B4-BE49-F238E27FC236}">
                <a16:creationId xmlns:a16="http://schemas.microsoft.com/office/drawing/2014/main" id="{DE4545CF-6EB6-4F54-B54A-9744F315564F}"/>
              </a:ext>
            </a:extLst>
          </p:cNvPr>
          <p:cNvSpPr txBox="1">
            <a:spLocks/>
          </p:cNvSpPr>
          <p:nvPr/>
        </p:nvSpPr>
        <p:spPr bwMode="auto">
          <a:xfrm>
            <a:off x="0" y="8031481"/>
            <a:ext cx="14630400" cy="198120"/>
          </a:xfrm>
          <a:prstGeom prst="rect">
            <a:avLst/>
          </a:prstGeom>
          <a:solidFill>
            <a:srgbClr val="FF0000"/>
          </a:solidFill>
          <a:ln w="9525">
            <a:solidFill>
              <a:srgbClr val="000000"/>
            </a:solidFill>
            <a:miter lim="800000"/>
            <a:headEnd/>
            <a:tailEnd/>
          </a:ln>
          <a:extLst>
            <a:ext uri="{FAA26D3D-D897-4be2-8F04-BA451C77F1D7}">
              <ma14:placeholderFlag xmlns:ma14="http://schemas.microsoft.com/office/mac/drawingml/2011/main" xmlns="" val="1"/>
            </a:ext>
          </a:extLst>
        </p:spPr>
        <p:txBody>
          <a:bodyPr vert="horz" wrap="square" lIns="146280" tIns="146280" rIns="146280" bIns="146280" numCol="1" anchor="t" anchorCtr="0" compatLnSpc="1">
            <a:prstTxWarp prst="textNoShape">
              <a:avLst/>
            </a:prstTxWarp>
            <a:noAutofit/>
          </a:bodyPr>
          <a:lstStyle>
            <a:lvl1pPr algn="l" defTabSz="1096963" rtl="0" eaLnBrk="1" fontAlgn="base" hangingPunct="1">
              <a:lnSpc>
                <a:spcPct val="90000"/>
              </a:lnSpc>
              <a:spcBef>
                <a:spcPct val="0"/>
              </a:spcBef>
              <a:spcAft>
                <a:spcPct val="0"/>
              </a:spcAft>
              <a:defRPr sz="5400" b="1" kern="1200">
                <a:solidFill>
                  <a:schemeClr val="tx2"/>
                </a:solidFill>
                <a:latin typeface="Arial" charset="0"/>
                <a:ea typeface="Arial" charset="0"/>
                <a:cs typeface="Arial" charset="0"/>
              </a:defRPr>
            </a:lvl1pPr>
            <a:lvl2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2pPr>
            <a:lvl3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3pPr>
            <a:lvl4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4pPr>
            <a:lvl5pPr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5pPr>
            <a:lvl6pPr marL="4572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6pPr>
            <a:lvl7pPr marL="9144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7pPr>
            <a:lvl8pPr marL="13716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8pPr>
            <a:lvl9pPr marL="1828800" algn="l" defTabSz="1096963" rtl="0" eaLnBrk="1" fontAlgn="base" hangingPunct="1">
              <a:lnSpc>
                <a:spcPct val="90000"/>
              </a:lnSpc>
              <a:spcBef>
                <a:spcPct val="0"/>
              </a:spcBef>
              <a:spcAft>
                <a:spcPct val="0"/>
              </a:spcAft>
              <a:defRPr sz="5400" b="1">
                <a:solidFill>
                  <a:schemeClr val="tx2"/>
                </a:solidFill>
                <a:latin typeface="Arial" charset="0"/>
                <a:ea typeface="Arial" charset="0"/>
                <a:cs typeface="Arial" charset="0"/>
              </a:defRPr>
            </a:lvl9pPr>
          </a:lstStyle>
          <a:p>
            <a:pPr indent="-365760">
              <a:buClr>
                <a:srgbClr val="6AA84F"/>
              </a:buClr>
              <a:buSzPct val="100000"/>
            </a:pPr>
            <a:r>
              <a:rPr lang="en-US" sz="5760">
                <a:solidFill>
                  <a:srgbClr val="FF0000"/>
                </a:solidFill>
                <a:latin typeface="Proxima Nova"/>
                <a:ea typeface="Proxima Nova"/>
                <a:cs typeface="Proxima Nova"/>
                <a:sym typeface="Proxima Nova"/>
              </a:rPr>
              <a:t/>
            </a:r>
            <a:br>
              <a:rPr lang="en-US" sz="5760">
                <a:solidFill>
                  <a:srgbClr val="FF0000"/>
                </a:solidFill>
                <a:latin typeface="Proxima Nova"/>
                <a:ea typeface="Proxima Nova"/>
                <a:cs typeface="Proxima Nova"/>
                <a:sym typeface="Proxima Nova"/>
              </a:rPr>
            </a:br>
            <a:r>
              <a:rPr lang="en-US" sz="5760">
                <a:solidFill>
                  <a:srgbClr val="FF0000"/>
                </a:solidFill>
                <a:latin typeface="Proxima Nova"/>
                <a:ea typeface="Proxima Nova"/>
                <a:cs typeface="Proxima Nova"/>
                <a:sym typeface="Proxima Nova"/>
              </a:rPr>
              <a:t/>
            </a:r>
            <a:br>
              <a:rPr lang="en-US" sz="5760">
                <a:solidFill>
                  <a:srgbClr val="FF0000"/>
                </a:solidFill>
                <a:latin typeface="Proxima Nova"/>
                <a:ea typeface="Proxima Nova"/>
                <a:cs typeface="Proxima Nova"/>
                <a:sym typeface="Proxima Nova"/>
              </a:rPr>
            </a:br>
            <a:r>
              <a:rPr lang="en-US" sz="5760">
                <a:solidFill>
                  <a:srgbClr val="FF0000"/>
                </a:solidFill>
                <a:latin typeface="Proxima Nova"/>
                <a:ea typeface="Proxima Nova"/>
                <a:cs typeface="Proxima Nova"/>
                <a:sym typeface="Proxima Nova"/>
              </a:rPr>
              <a:t/>
            </a:r>
            <a:br>
              <a:rPr lang="en-US" sz="5760">
                <a:solidFill>
                  <a:srgbClr val="FF0000"/>
                </a:solidFill>
                <a:latin typeface="Proxima Nova"/>
                <a:ea typeface="Proxima Nova"/>
                <a:cs typeface="Proxima Nova"/>
                <a:sym typeface="Proxima Nova"/>
              </a:rPr>
            </a:br>
            <a:endParaRPr lang="en-US" sz="5760">
              <a:solidFill>
                <a:srgbClr val="FF0000"/>
              </a:solidFill>
              <a:latin typeface="Proxima Nova"/>
              <a:ea typeface="Proxima Nova"/>
              <a:cs typeface="Proxima Nova"/>
              <a:sym typeface="Proxima Nova"/>
            </a:endParaRPr>
          </a:p>
        </p:txBody>
      </p:sp>
    </p:spTree>
    <p:extLst>
      <p:ext uri="{BB962C8B-B14F-4D97-AF65-F5344CB8AC3E}">
        <p14:creationId xmlns:p14="http://schemas.microsoft.com/office/powerpoint/2010/main" val="415541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44000" r="-44000"/>
          </a:stretch>
        </a:blipFill>
        <a:effectLst/>
      </p:bgPr>
    </p:bg>
    <p:spTree>
      <p:nvGrpSpPr>
        <p:cNvPr id="1" name="Shape 150"/>
        <p:cNvGrpSpPr/>
        <p:nvPr/>
      </p:nvGrpSpPr>
      <p:grpSpPr>
        <a:xfrm>
          <a:off x="0" y="0"/>
          <a:ext cx="0" cy="0"/>
          <a:chOff x="0" y="0"/>
          <a:chExt cx="0" cy="0"/>
        </a:xfrm>
      </p:grpSpPr>
      <p:sp>
        <p:nvSpPr>
          <p:cNvPr id="152" name="Shape 152"/>
          <p:cNvSpPr txBox="1">
            <a:spLocks noGrp="1"/>
          </p:cNvSpPr>
          <p:nvPr>
            <p:ph type="ctrTitle" idx="4294967295"/>
          </p:nvPr>
        </p:nvSpPr>
        <p:spPr>
          <a:xfrm>
            <a:off x="0" y="8031481"/>
            <a:ext cx="14630400" cy="198120"/>
          </a:xfrm>
          <a:prstGeom prst="rect">
            <a:avLst/>
          </a:prstGeom>
          <a:solidFill>
            <a:schemeClr val="accent5">
              <a:lumMod val="75000"/>
            </a:schemeClr>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7" name="Shape 106"/>
          <p:cNvSpPr txBox="1"/>
          <p:nvPr/>
        </p:nvSpPr>
        <p:spPr>
          <a:xfrm>
            <a:off x="6007334" y="6490078"/>
            <a:ext cx="8623067" cy="1541402"/>
          </a:xfrm>
          <a:prstGeom prst="rect">
            <a:avLst/>
          </a:prstGeom>
          <a:solidFill>
            <a:schemeClr val="bg1"/>
          </a:solidFill>
          <a:ln>
            <a:noFill/>
          </a:ln>
        </p:spPr>
        <p:txBody>
          <a:bodyPr wrap="square" lIns="146280" tIns="146280" rIns="146280" bIns="146280" anchor="ctr" anchorCtr="0">
            <a:noAutofit/>
          </a:bodyPr>
          <a:lstStyle/>
          <a:p>
            <a:pPr indent="-304800" algn="ctr" defTabSz="1463040" eaLnBrk="1" fontAlgn="auto" hangingPunct="1">
              <a:spcBef>
                <a:spcPts val="0"/>
              </a:spcBef>
              <a:spcAft>
                <a:spcPts val="0"/>
              </a:spcAft>
              <a:buClr>
                <a:srgbClr val="F3F3F3"/>
              </a:buClr>
              <a:buSzPct val="100000"/>
            </a:pPr>
            <a:r>
              <a:rPr lang="en-US" sz="4800" b="1" kern="0">
                <a:solidFill>
                  <a:srgbClr val="FF5252">
                    <a:lumMod val="75000"/>
                  </a:srgbClr>
                </a:solidFill>
                <a:latin typeface="Arial"/>
                <a:cs typeface="Arial"/>
                <a:sym typeface="Arial"/>
              </a:rPr>
              <a:t>Freshmen Requirements for the CSU</a:t>
            </a:r>
          </a:p>
        </p:txBody>
      </p:sp>
      <p:sp>
        <p:nvSpPr>
          <p:cNvPr id="8" name="Shape 118"/>
          <p:cNvSpPr txBox="1"/>
          <p:nvPr/>
        </p:nvSpPr>
        <p:spPr>
          <a:xfrm>
            <a:off x="1" y="720535"/>
            <a:ext cx="4686574" cy="7310946"/>
          </a:xfrm>
          <a:prstGeom prst="rect">
            <a:avLst/>
          </a:prstGeom>
          <a:solidFill>
            <a:schemeClr val="bg1"/>
          </a:solidFill>
          <a:ln>
            <a:noFill/>
          </a:ln>
        </p:spPr>
        <p:txBody>
          <a:bodyPr wrap="square" lIns="146280" tIns="146280" rIns="146280" bIns="146280" anchor="ctr" anchorCtr="0">
            <a:noAutofit/>
          </a:bodyPr>
          <a:lstStyle/>
          <a:p>
            <a:pPr indent="-142240" algn="ctr" defTabSz="1463040" eaLnBrk="1" fontAlgn="auto" hangingPunct="1">
              <a:lnSpc>
                <a:spcPct val="115000"/>
              </a:lnSpc>
              <a:spcBef>
                <a:spcPts val="0"/>
              </a:spcBef>
              <a:spcAft>
                <a:spcPts val="0"/>
              </a:spcAft>
              <a:buClr>
                <a:srgbClr val="FFFFFF"/>
              </a:buClr>
              <a:buSzPct val="100000"/>
            </a:pPr>
            <a:r>
              <a:rPr lang="en-US" sz="2240" b="1" kern="0">
                <a:solidFill>
                  <a:srgbClr val="FF5252">
                    <a:lumMod val="75000"/>
                  </a:srgbClr>
                </a:solidFill>
                <a:latin typeface="Arial"/>
                <a:cs typeface="Arial"/>
                <a:sym typeface="Arial"/>
              </a:rPr>
              <a:t>To be considered for admission, students must meet the following criteria:</a:t>
            </a:r>
          </a:p>
          <a:p>
            <a:pPr indent="-142240" algn="ctr" defTabSz="1463040" eaLnBrk="1" fontAlgn="auto" hangingPunct="1">
              <a:lnSpc>
                <a:spcPct val="115000"/>
              </a:lnSpc>
              <a:spcBef>
                <a:spcPts val="0"/>
              </a:spcBef>
              <a:spcAft>
                <a:spcPts val="0"/>
              </a:spcAft>
              <a:buClr>
                <a:srgbClr val="FFFFFF"/>
              </a:buClr>
              <a:buSzPct val="100000"/>
            </a:pPr>
            <a:endParaRPr lang="en-US" sz="2240" b="1" kern="0">
              <a:solidFill>
                <a:srgbClr val="FF5252">
                  <a:lumMod val="75000"/>
                </a:srgbClr>
              </a:solidFill>
              <a:latin typeface="Arial"/>
              <a:cs typeface="Arial"/>
              <a:sym typeface="Arial"/>
            </a:endParaRPr>
          </a:p>
          <a:p>
            <a:pPr algn="ctr" defTabSz="1463040" eaLnBrk="1" fontAlgn="auto" hangingPunct="1">
              <a:lnSpc>
                <a:spcPct val="115000"/>
              </a:lnSpc>
              <a:spcBef>
                <a:spcPts val="0"/>
              </a:spcBef>
              <a:spcAft>
                <a:spcPts val="0"/>
              </a:spcAft>
              <a:buClr>
                <a:srgbClr val="FFFFFF"/>
              </a:buClr>
              <a:buSzPct val="100000"/>
            </a:pPr>
            <a:r>
              <a:rPr lang="en-US" sz="2240" b="1" kern="0">
                <a:solidFill>
                  <a:srgbClr val="FF5252">
                    <a:lumMod val="75000"/>
                  </a:srgbClr>
                </a:solidFill>
                <a:latin typeface="Arial"/>
                <a:cs typeface="Arial"/>
                <a:sym typeface="Arial"/>
              </a:rPr>
              <a:t>Be a high school graduate, or the equivalent.</a:t>
            </a:r>
          </a:p>
          <a:p>
            <a:pPr indent="-142240" algn="ctr" defTabSz="1463040" eaLnBrk="1" fontAlgn="auto" hangingPunct="1">
              <a:lnSpc>
                <a:spcPct val="115000"/>
              </a:lnSpc>
              <a:spcBef>
                <a:spcPts val="0"/>
              </a:spcBef>
              <a:spcAft>
                <a:spcPts val="0"/>
              </a:spcAft>
              <a:buClr>
                <a:srgbClr val="FFFFFF"/>
              </a:buClr>
              <a:buSzPct val="100000"/>
            </a:pPr>
            <a:endParaRPr lang="en-US" sz="2240" b="1" kern="0">
              <a:solidFill>
                <a:srgbClr val="FF5252">
                  <a:lumMod val="75000"/>
                </a:srgbClr>
              </a:solidFill>
              <a:latin typeface="Arial"/>
              <a:cs typeface="Arial"/>
              <a:sym typeface="Arial"/>
            </a:endParaRPr>
          </a:p>
          <a:p>
            <a:pPr algn="ctr" defTabSz="1463040" eaLnBrk="1" fontAlgn="auto" hangingPunct="1">
              <a:lnSpc>
                <a:spcPct val="115000"/>
              </a:lnSpc>
              <a:spcBef>
                <a:spcPts val="0"/>
              </a:spcBef>
              <a:spcAft>
                <a:spcPts val="0"/>
              </a:spcAft>
              <a:buClr>
                <a:srgbClr val="FFFFFF"/>
              </a:buClr>
              <a:buSzPct val="100000"/>
            </a:pPr>
            <a:r>
              <a:rPr lang="en-US" sz="2240" b="1" kern="0">
                <a:solidFill>
                  <a:srgbClr val="FF5252">
                    <a:lumMod val="75000"/>
                  </a:srgbClr>
                </a:solidFill>
                <a:latin typeface="Arial"/>
                <a:cs typeface="Arial"/>
                <a:sym typeface="Arial"/>
              </a:rPr>
              <a:t>Complete the fifteen-unit comprehensive “a-g” course patter of college preparatory study with grades of “C-” or better.</a:t>
            </a:r>
          </a:p>
          <a:p>
            <a:pPr indent="-142240" algn="ctr" defTabSz="1463040" eaLnBrk="1" fontAlgn="auto" hangingPunct="1">
              <a:lnSpc>
                <a:spcPct val="115000"/>
              </a:lnSpc>
              <a:spcBef>
                <a:spcPts val="0"/>
              </a:spcBef>
              <a:spcAft>
                <a:spcPts val="0"/>
              </a:spcAft>
              <a:buClr>
                <a:srgbClr val="FFFFFF"/>
              </a:buClr>
              <a:buSzPct val="100000"/>
            </a:pPr>
            <a:endParaRPr lang="en-US" sz="2240" b="1" kern="0">
              <a:solidFill>
                <a:srgbClr val="FF5252">
                  <a:lumMod val="75000"/>
                </a:srgbClr>
              </a:solidFill>
              <a:latin typeface="Arial"/>
              <a:cs typeface="Arial"/>
              <a:sym typeface="Arial"/>
            </a:endParaRPr>
          </a:p>
          <a:p>
            <a:pPr algn="ctr" defTabSz="1463040" eaLnBrk="1" fontAlgn="auto" hangingPunct="1">
              <a:lnSpc>
                <a:spcPct val="115000"/>
              </a:lnSpc>
              <a:spcBef>
                <a:spcPts val="0"/>
              </a:spcBef>
              <a:spcAft>
                <a:spcPts val="0"/>
              </a:spcAft>
              <a:buClr>
                <a:srgbClr val="FFFFFF"/>
              </a:buClr>
              <a:buSzPct val="100000"/>
            </a:pPr>
            <a:r>
              <a:rPr lang="en-US" sz="2240" b="1" kern="0">
                <a:solidFill>
                  <a:srgbClr val="FF5252">
                    <a:lumMod val="75000"/>
                  </a:srgbClr>
                </a:solidFill>
                <a:latin typeface="Arial"/>
                <a:cs typeface="Arial"/>
                <a:sym typeface="Arial"/>
              </a:rPr>
              <a:t>Earn a qualifying eligibility index (SAT/ACT and GPA)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a:stretch>
        </a:blipFill>
        <a:effectLst/>
      </p:bgPr>
    </p:bg>
    <p:spTree>
      <p:nvGrpSpPr>
        <p:cNvPr id="1" name="Shape 159"/>
        <p:cNvGrpSpPr/>
        <p:nvPr/>
      </p:nvGrpSpPr>
      <p:grpSpPr>
        <a:xfrm>
          <a:off x="0" y="0"/>
          <a:ext cx="0" cy="0"/>
          <a:chOff x="0" y="0"/>
          <a:chExt cx="0" cy="0"/>
        </a:xfrm>
      </p:grpSpPr>
      <p:sp>
        <p:nvSpPr>
          <p:cNvPr id="163" name="Shape 163"/>
          <p:cNvSpPr txBox="1">
            <a:spLocks noGrp="1"/>
          </p:cNvSpPr>
          <p:nvPr>
            <p:ph type="ctrTitle" idx="4294967295"/>
          </p:nvPr>
        </p:nvSpPr>
        <p:spPr>
          <a:xfrm>
            <a:off x="0" y="8031481"/>
            <a:ext cx="14630400" cy="198120"/>
          </a:xfrm>
          <a:prstGeom prst="rect">
            <a:avLst/>
          </a:prstGeom>
          <a:solidFill>
            <a:schemeClr val="accent5">
              <a:lumMod val="75000"/>
            </a:schemeClr>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166" name="Shape 166"/>
          <p:cNvSpPr txBox="1"/>
          <p:nvPr/>
        </p:nvSpPr>
        <p:spPr>
          <a:xfrm>
            <a:off x="0" y="282774"/>
            <a:ext cx="4587398" cy="6048965"/>
          </a:xfrm>
          <a:prstGeom prst="rect">
            <a:avLst/>
          </a:prstGeom>
          <a:solidFill>
            <a:schemeClr val="bg1"/>
          </a:solidFill>
          <a:ln>
            <a:noFill/>
          </a:ln>
        </p:spPr>
        <p:txBody>
          <a:bodyPr wrap="square" lIns="146280" tIns="146280" rIns="146280" bIns="146280" anchor="ctr" anchorCtr="0">
            <a:noAutofit/>
          </a:bodyPr>
          <a:lstStyle/>
          <a:p>
            <a:pPr indent="-121920" algn="ctr" defTabSz="1463040" eaLnBrk="1" fontAlgn="auto" hangingPunct="1">
              <a:lnSpc>
                <a:spcPct val="115000"/>
              </a:lnSpc>
              <a:spcBef>
                <a:spcPts val="0"/>
              </a:spcBef>
              <a:spcAft>
                <a:spcPts val="0"/>
              </a:spcAft>
              <a:buClr>
                <a:srgbClr val="FFFFFF"/>
              </a:buClr>
              <a:buSzPct val="100000"/>
            </a:pPr>
            <a:endParaRPr lang="en-US" sz="2240" kern="0">
              <a:solidFill>
                <a:srgbClr val="FFFFFF"/>
              </a:solidFill>
              <a:latin typeface="Arial"/>
              <a:cs typeface="Arial"/>
              <a:sym typeface="Arial"/>
            </a:endParaRPr>
          </a:p>
          <a:p>
            <a:pPr indent="-121920" algn="ctr" defTabSz="1463040" eaLnBrk="1" fontAlgn="auto" hangingPunct="1">
              <a:lnSpc>
                <a:spcPct val="115000"/>
              </a:lnSpc>
              <a:spcBef>
                <a:spcPts val="0"/>
              </a:spcBef>
              <a:spcAft>
                <a:spcPts val="0"/>
              </a:spcAft>
              <a:buClr>
                <a:srgbClr val="FFFFFF"/>
              </a:buClr>
              <a:buSzPct val="100000"/>
            </a:pPr>
            <a:endParaRPr lang="en-US" sz="2240" kern="0">
              <a:solidFill>
                <a:srgbClr val="FF5252">
                  <a:lumMod val="75000"/>
                </a:srgbClr>
              </a:solidFill>
              <a:latin typeface="Arial"/>
              <a:cs typeface="Arial"/>
              <a:sym typeface="Arial"/>
            </a:endParaRPr>
          </a:p>
          <a:p>
            <a:pPr indent="-12192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Social Science: …………2 years</a:t>
            </a:r>
          </a:p>
          <a:p>
            <a:pPr indent="-12192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English: ………………….4 years</a:t>
            </a:r>
          </a:p>
          <a:p>
            <a:pPr indent="-12192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Mathematics: ……………3 years</a:t>
            </a:r>
          </a:p>
          <a:p>
            <a:pPr indent="-12192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Laboratory Science: …….2 years</a:t>
            </a:r>
          </a:p>
          <a:p>
            <a:pPr indent="-12192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LOTE: .............................2 years</a:t>
            </a:r>
          </a:p>
          <a:p>
            <a:pPr indent="-12192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VPA: ……………………....1 year</a:t>
            </a:r>
          </a:p>
          <a:p>
            <a:pPr indent="-12192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Electives: …………………1 year</a:t>
            </a:r>
          </a:p>
          <a:p>
            <a:pPr indent="-121920" algn="ctr" defTabSz="1463040" eaLnBrk="1" fontAlgn="auto" hangingPunct="1">
              <a:lnSpc>
                <a:spcPct val="115000"/>
              </a:lnSpc>
              <a:spcBef>
                <a:spcPts val="0"/>
              </a:spcBef>
              <a:spcAft>
                <a:spcPts val="0"/>
              </a:spcAft>
              <a:buClr>
                <a:srgbClr val="FFFFFF"/>
              </a:buClr>
              <a:buSzPct val="100000"/>
            </a:pPr>
            <a:endParaRPr lang="en-US" sz="2240" kern="0">
              <a:solidFill>
                <a:srgbClr val="FF5252">
                  <a:lumMod val="75000"/>
                </a:srgbClr>
              </a:solidFill>
              <a:latin typeface="Arial"/>
              <a:cs typeface="Arial"/>
              <a:sym typeface="Arial"/>
            </a:endParaRPr>
          </a:p>
          <a:p>
            <a:pPr indent="-12192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All college prep courses must be completed with final grades  of “C-” or higher</a:t>
            </a:r>
          </a:p>
          <a:p>
            <a:pPr indent="-121920" algn="ctr" defTabSz="1463040" eaLnBrk="1" fontAlgn="auto" hangingPunct="1">
              <a:lnSpc>
                <a:spcPct val="115000"/>
              </a:lnSpc>
              <a:spcBef>
                <a:spcPts val="0"/>
              </a:spcBef>
              <a:spcAft>
                <a:spcPts val="0"/>
              </a:spcAft>
              <a:buClr>
                <a:srgbClr val="FFFFFF"/>
              </a:buClr>
              <a:buSzPct val="100000"/>
            </a:pPr>
            <a:endParaRPr lang="en-US" sz="2240" kern="0">
              <a:solidFill>
                <a:srgbClr val="FF5252">
                  <a:lumMod val="75000"/>
                </a:srgbClr>
              </a:solidFill>
              <a:latin typeface="Arial"/>
              <a:cs typeface="Arial"/>
              <a:sym typeface="Arial"/>
            </a:endParaRPr>
          </a:p>
          <a:p>
            <a:pPr indent="-12192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A-G Course List</a:t>
            </a:r>
          </a:p>
          <a:p>
            <a:pPr indent="-121920" algn="ctr" defTabSz="1463040" eaLnBrk="1" fontAlgn="auto" hangingPunct="1">
              <a:lnSpc>
                <a:spcPct val="115000"/>
              </a:lnSpc>
              <a:spcBef>
                <a:spcPts val="0"/>
              </a:spcBef>
              <a:spcAft>
                <a:spcPts val="0"/>
              </a:spcAft>
              <a:buClr>
                <a:srgbClr val="FFFFFF"/>
              </a:buClr>
              <a:buSzPct val="100000"/>
            </a:pPr>
            <a:r>
              <a:rPr lang="en-US" sz="2240" kern="0">
                <a:solidFill>
                  <a:srgbClr val="FF5252">
                    <a:lumMod val="75000"/>
                  </a:srgbClr>
                </a:solidFill>
                <a:latin typeface="Arial"/>
                <a:cs typeface="Arial"/>
                <a:sym typeface="Arial"/>
              </a:rPr>
              <a:t>http://www.ucop.edu/agguide/</a:t>
            </a:r>
          </a:p>
          <a:p>
            <a:pPr indent="-121920" algn="ctr" defTabSz="1463040" eaLnBrk="1" fontAlgn="auto" hangingPunct="1">
              <a:lnSpc>
                <a:spcPct val="115000"/>
              </a:lnSpc>
              <a:spcBef>
                <a:spcPts val="0"/>
              </a:spcBef>
              <a:spcAft>
                <a:spcPts val="0"/>
              </a:spcAft>
              <a:buClr>
                <a:srgbClr val="FFFFFF"/>
              </a:buClr>
              <a:buSzPct val="100000"/>
            </a:pPr>
            <a:endParaRPr lang="en-US" sz="2560" kern="0">
              <a:solidFill>
                <a:srgbClr val="FFFFFF"/>
              </a:solidFill>
              <a:latin typeface="Arial"/>
              <a:cs typeface="Arial"/>
              <a:sym typeface="Arial"/>
            </a:endParaRPr>
          </a:p>
          <a:p>
            <a:pPr defTabSz="1463040" eaLnBrk="1" fontAlgn="auto" hangingPunct="1">
              <a:spcBef>
                <a:spcPts val="0"/>
              </a:spcBef>
              <a:spcAft>
                <a:spcPts val="0"/>
              </a:spcAft>
            </a:pPr>
            <a:endParaRPr sz="1920" kern="0">
              <a:solidFill>
                <a:srgbClr val="FFFFFF"/>
              </a:solidFill>
              <a:latin typeface="Arial"/>
              <a:ea typeface="Arial"/>
              <a:cs typeface="Arial"/>
              <a:sym typeface="Arial"/>
            </a:endParaRPr>
          </a:p>
        </p:txBody>
      </p:sp>
      <p:sp>
        <p:nvSpPr>
          <p:cNvPr id="9" name="Shape 106"/>
          <p:cNvSpPr txBox="1"/>
          <p:nvPr/>
        </p:nvSpPr>
        <p:spPr>
          <a:xfrm>
            <a:off x="1" y="6490078"/>
            <a:ext cx="8623067" cy="1541402"/>
          </a:xfrm>
          <a:prstGeom prst="rect">
            <a:avLst/>
          </a:prstGeom>
          <a:solidFill>
            <a:schemeClr val="bg1"/>
          </a:solidFill>
          <a:ln>
            <a:noFill/>
          </a:ln>
        </p:spPr>
        <p:txBody>
          <a:bodyPr wrap="square" lIns="146280" tIns="146280" rIns="146280" bIns="146280" anchor="ctr" anchorCtr="0">
            <a:noAutofit/>
          </a:bodyPr>
          <a:lstStyle/>
          <a:p>
            <a:pPr indent="-304800" algn="ctr" defTabSz="1463040" eaLnBrk="1" fontAlgn="auto" hangingPunct="1">
              <a:spcBef>
                <a:spcPts val="0"/>
              </a:spcBef>
              <a:spcAft>
                <a:spcPts val="0"/>
              </a:spcAft>
              <a:buClr>
                <a:srgbClr val="F3F3F3"/>
              </a:buClr>
              <a:buSzPct val="100000"/>
            </a:pPr>
            <a:r>
              <a:rPr lang="en-US" sz="4800" b="1" kern="0">
                <a:solidFill>
                  <a:srgbClr val="FF5252">
                    <a:lumMod val="75000"/>
                  </a:srgbClr>
                </a:solidFill>
                <a:latin typeface="Arial"/>
                <a:cs typeface="Arial"/>
                <a:sym typeface="Arial"/>
              </a:rPr>
              <a:t>A-G Requirements</a:t>
            </a:r>
          </a:p>
        </p:txBody>
      </p:sp>
      <p:sp>
        <p:nvSpPr>
          <p:cNvPr id="5" name="TextBox 4"/>
          <p:cNvSpPr txBox="1"/>
          <p:nvPr/>
        </p:nvSpPr>
        <p:spPr>
          <a:xfrm>
            <a:off x="11447974" y="7741920"/>
            <a:ext cx="3182426" cy="437043"/>
          </a:xfrm>
          <a:prstGeom prst="rect">
            <a:avLst/>
          </a:prstGeom>
          <a:solidFill>
            <a:srgbClr val="FF0000"/>
          </a:solidFill>
        </p:spPr>
        <p:txBody>
          <a:bodyPr wrap="square" rtlCol="0">
            <a:spAutoFit/>
          </a:bodyPr>
          <a:lstStyle/>
          <a:p>
            <a:pPr algn="ctr" defTabSz="1463040" eaLnBrk="1" fontAlgn="auto" hangingPunct="1">
              <a:spcBef>
                <a:spcPts val="0"/>
              </a:spcBef>
              <a:spcAft>
                <a:spcPts val="0"/>
              </a:spcAft>
            </a:pPr>
            <a:r>
              <a:rPr lang="en-US" sz="2240" kern="0">
                <a:solidFill>
                  <a:srgbClr val="FFFFFF"/>
                </a:solidFill>
                <a:latin typeface="Arial"/>
                <a:cs typeface="Arial"/>
                <a:sym typeface="Arial"/>
              </a:rPr>
              <a:t>Sonoma State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7000"/>
            <a:lum/>
            <a:extLst>
              <a:ext uri="{28A0092B-C50C-407E-A947-70E740481C1C}">
                <a14:useLocalDpi xmlns:a14="http://schemas.microsoft.com/office/drawing/2010/main"/>
              </a:ext>
            </a:extLst>
          </a:blip>
          <a:srcRect/>
          <a:stretch>
            <a:fillRect/>
          </a:stretch>
        </a:blipFill>
        <a:effectLst/>
      </p:bgPr>
    </p:bg>
    <p:spTree>
      <p:nvGrpSpPr>
        <p:cNvPr id="1" name="Shape 150"/>
        <p:cNvGrpSpPr/>
        <p:nvPr/>
      </p:nvGrpSpPr>
      <p:grpSpPr>
        <a:xfrm>
          <a:off x="0" y="0"/>
          <a:ext cx="0" cy="0"/>
          <a:chOff x="0" y="0"/>
          <a:chExt cx="0" cy="0"/>
        </a:xfrm>
      </p:grpSpPr>
      <p:sp>
        <p:nvSpPr>
          <p:cNvPr id="152" name="Shape 152"/>
          <p:cNvSpPr txBox="1">
            <a:spLocks noGrp="1"/>
          </p:cNvSpPr>
          <p:nvPr>
            <p:ph type="ctrTitle" idx="4294967295"/>
          </p:nvPr>
        </p:nvSpPr>
        <p:spPr>
          <a:xfrm>
            <a:off x="0" y="8031479"/>
            <a:ext cx="14630400" cy="198120"/>
          </a:xfrm>
          <a:prstGeom prst="rect">
            <a:avLst/>
          </a:prstGeom>
          <a:solidFill>
            <a:schemeClr val="accent5">
              <a:lumMod val="75000"/>
            </a:schemeClr>
          </a:solidFill>
          <a:ln>
            <a:noFill/>
          </a:ln>
        </p:spPr>
        <p:txBody>
          <a:bodyPr wrap="square" lIns="146280" tIns="146280" rIns="146280" bIns="146280" anchor="t" anchorCtr="0">
            <a:noAutofit/>
          </a:bodyPr>
          <a:lstStyle/>
          <a:p>
            <a:pPr indent="-365760">
              <a:buClr>
                <a:srgbClr val="6AA84F"/>
              </a:buClr>
              <a:buSzPct val="100000"/>
            </a:pP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r>
              <a:rPr lang="en-US" sz="5760">
                <a:solidFill>
                  <a:srgbClr val="6AA84F"/>
                </a:solidFill>
                <a:latin typeface="Proxima Nova"/>
                <a:ea typeface="Proxima Nova"/>
                <a:cs typeface="Proxima Nova"/>
                <a:sym typeface="Proxima Nova"/>
              </a:rPr>
              <a:t/>
            </a:r>
            <a:br>
              <a:rPr lang="en-US" sz="5760">
                <a:solidFill>
                  <a:srgbClr val="6AA84F"/>
                </a:solidFill>
                <a:latin typeface="Proxima Nova"/>
                <a:ea typeface="Proxima Nova"/>
                <a:cs typeface="Proxima Nova"/>
                <a:sym typeface="Proxima Nova"/>
              </a:rPr>
            </a:br>
            <a:endParaRPr lang="en-US" sz="5760">
              <a:solidFill>
                <a:srgbClr val="6AA84F"/>
              </a:solidFill>
              <a:latin typeface="Proxima Nova"/>
              <a:ea typeface="Proxima Nova"/>
              <a:cs typeface="Proxima Nova"/>
              <a:sym typeface="Proxima Nova"/>
            </a:endParaRPr>
          </a:p>
        </p:txBody>
      </p:sp>
      <p:sp>
        <p:nvSpPr>
          <p:cNvPr id="7" name="Shape 106"/>
          <p:cNvSpPr txBox="1"/>
          <p:nvPr/>
        </p:nvSpPr>
        <p:spPr>
          <a:xfrm>
            <a:off x="6007334" y="0"/>
            <a:ext cx="8623067" cy="1541402"/>
          </a:xfrm>
          <a:prstGeom prst="rect">
            <a:avLst/>
          </a:prstGeom>
          <a:solidFill>
            <a:schemeClr val="bg1"/>
          </a:solidFill>
          <a:ln>
            <a:noFill/>
          </a:ln>
        </p:spPr>
        <p:txBody>
          <a:bodyPr wrap="square" lIns="146280" tIns="146280" rIns="146280" bIns="146280" anchor="ctr" anchorCtr="0">
            <a:noAutofit/>
          </a:bodyPr>
          <a:lstStyle/>
          <a:p>
            <a:pPr indent="-304800" algn="ctr" defTabSz="1463040" eaLnBrk="1" fontAlgn="auto" hangingPunct="1">
              <a:spcBef>
                <a:spcPts val="0"/>
              </a:spcBef>
              <a:spcAft>
                <a:spcPts val="0"/>
              </a:spcAft>
              <a:buClr>
                <a:srgbClr val="F3F3F3"/>
              </a:buClr>
              <a:buSzPct val="100000"/>
            </a:pPr>
            <a:r>
              <a:rPr lang="en-US" sz="4800" b="1" kern="0">
                <a:solidFill>
                  <a:srgbClr val="FF5252">
                    <a:lumMod val="75000"/>
                  </a:srgbClr>
                </a:solidFill>
                <a:latin typeface="Arial"/>
                <a:cs typeface="Arial"/>
                <a:sym typeface="Arial"/>
              </a:rPr>
              <a:t>Transfer Requirements for the CSU</a:t>
            </a:r>
          </a:p>
        </p:txBody>
      </p:sp>
      <p:sp>
        <p:nvSpPr>
          <p:cNvPr id="8" name="Shape 118"/>
          <p:cNvSpPr txBox="1"/>
          <p:nvPr/>
        </p:nvSpPr>
        <p:spPr>
          <a:xfrm>
            <a:off x="1" y="1"/>
            <a:ext cx="4686574" cy="7310946"/>
          </a:xfrm>
          <a:prstGeom prst="rect">
            <a:avLst/>
          </a:prstGeom>
          <a:solidFill>
            <a:schemeClr val="bg1"/>
          </a:solidFill>
          <a:ln>
            <a:noFill/>
          </a:ln>
        </p:spPr>
        <p:txBody>
          <a:bodyPr wrap="square" lIns="146280" tIns="146280" rIns="146280" bIns="146280" anchor="ctr" anchorCtr="0">
            <a:noAutofit/>
          </a:bodyPr>
          <a:lstStyle/>
          <a:p>
            <a:pPr indent="-142240" algn="ctr" defTabSz="1463040" eaLnBrk="1" fontAlgn="auto" hangingPunct="1">
              <a:lnSpc>
                <a:spcPct val="115000"/>
              </a:lnSpc>
              <a:spcBef>
                <a:spcPts val="0"/>
              </a:spcBef>
              <a:spcAft>
                <a:spcPts val="0"/>
              </a:spcAft>
              <a:buClr>
                <a:srgbClr val="FFFFFF"/>
              </a:buClr>
              <a:buSzPct val="100000"/>
            </a:pPr>
            <a:r>
              <a:rPr lang="en-US" sz="2560" kern="0">
                <a:solidFill>
                  <a:srgbClr val="FF5252">
                    <a:lumMod val="75000"/>
                  </a:srgbClr>
                </a:solidFill>
                <a:latin typeface="Arial"/>
                <a:cs typeface="Arial"/>
                <a:sym typeface="Arial"/>
              </a:rPr>
              <a:t>To be considered for admission students must meet the following criteria:</a:t>
            </a:r>
          </a:p>
          <a:p>
            <a:pPr indent="-142240" algn="ctr" defTabSz="1463040" eaLnBrk="1" fontAlgn="auto" hangingPunct="1">
              <a:lnSpc>
                <a:spcPct val="115000"/>
              </a:lnSpc>
              <a:spcBef>
                <a:spcPts val="0"/>
              </a:spcBef>
              <a:spcAft>
                <a:spcPts val="0"/>
              </a:spcAft>
              <a:buClr>
                <a:srgbClr val="FFFFFF"/>
              </a:buClr>
              <a:buSzPct val="100000"/>
            </a:pPr>
            <a:endParaRPr lang="en-US" sz="2560" kern="0">
              <a:solidFill>
                <a:srgbClr val="FF5252">
                  <a:lumMod val="75000"/>
                </a:srgbClr>
              </a:solidFill>
              <a:latin typeface="Arial"/>
              <a:cs typeface="Arial"/>
              <a:sym typeface="Arial"/>
            </a:endParaRPr>
          </a:p>
          <a:p>
            <a:pPr indent="-142240" algn="ctr" defTabSz="1463040" eaLnBrk="1" fontAlgn="auto" hangingPunct="1">
              <a:lnSpc>
                <a:spcPct val="115000"/>
              </a:lnSpc>
              <a:spcBef>
                <a:spcPts val="0"/>
              </a:spcBef>
              <a:spcAft>
                <a:spcPts val="0"/>
              </a:spcAft>
              <a:buClr>
                <a:srgbClr val="FFFFFF"/>
              </a:buClr>
              <a:buSzPct val="100000"/>
            </a:pPr>
            <a:r>
              <a:rPr lang="en-US" sz="2560" kern="0">
                <a:solidFill>
                  <a:srgbClr val="FF5252">
                    <a:lumMod val="75000"/>
                  </a:srgbClr>
                </a:solidFill>
                <a:latin typeface="Arial"/>
                <a:cs typeface="Arial"/>
                <a:sym typeface="Arial"/>
              </a:rPr>
              <a:t>Must earn at least a 2.00 GPA on all transferable work to be eligible to apply</a:t>
            </a:r>
          </a:p>
          <a:p>
            <a:pPr indent="-142240" algn="ctr" defTabSz="1463040" eaLnBrk="1" fontAlgn="auto" hangingPunct="1">
              <a:lnSpc>
                <a:spcPct val="115000"/>
              </a:lnSpc>
              <a:spcBef>
                <a:spcPts val="0"/>
              </a:spcBef>
              <a:spcAft>
                <a:spcPts val="0"/>
              </a:spcAft>
              <a:buClr>
                <a:srgbClr val="FFFFFF"/>
              </a:buClr>
              <a:buSzPct val="100000"/>
            </a:pPr>
            <a:endParaRPr lang="en-US" sz="2560" kern="0">
              <a:solidFill>
                <a:srgbClr val="FF5252">
                  <a:lumMod val="75000"/>
                </a:srgbClr>
              </a:solidFill>
              <a:latin typeface="Arial"/>
              <a:cs typeface="Arial"/>
              <a:sym typeface="Arial"/>
            </a:endParaRPr>
          </a:p>
          <a:p>
            <a:pPr indent="-142240" algn="ctr" defTabSz="1463040" eaLnBrk="1" fontAlgn="auto" hangingPunct="1">
              <a:lnSpc>
                <a:spcPct val="115000"/>
              </a:lnSpc>
              <a:spcBef>
                <a:spcPts val="0"/>
              </a:spcBef>
              <a:spcAft>
                <a:spcPts val="0"/>
              </a:spcAft>
              <a:buClr>
                <a:srgbClr val="FFFFFF"/>
              </a:buClr>
              <a:buSzPct val="100000"/>
            </a:pPr>
            <a:r>
              <a:rPr lang="en-US" sz="2560" kern="0">
                <a:solidFill>
                  <a:srgbClr val="FF5252">
                    <a:lumMod val="75000"/>
                  </a:srgbClr>
                </a:solidFill>
                <a:latin typeface="Arial"/>
                <a:cs typeface="Arial"/>
                <a:sym typeface="Arial"/>
              </a:rPr>
              <a:t>Be in good standing at the last college of attendance</a:t>
            </a:r>
          </a:p>
          <a:p>
            <a:pPr indent="-142240" algn="ctr" defTabSz="1463040" eaLnBrk="1" fontAlgn="auto" hangingPunct="1">
              <a:lnSpc>
                <a:spcPct val="115000"/>
              </a:lnSpc>
              <a:spcBef>
                <a:spcPts val="0"/>
              </a:spcBef>
              <a:spcAft>
                <a:spcPts val="0"/>
              </a:spcAft>
              <a:buClr>
                <a:srgbClr val="FFFFFF"/>
              </a:buClr>
              <a:buSzPct val="100000"/>
            </a:pPr>
            <a:endParaRPr lang="en-US" sz="2560" kern="0">
              <a:solidFill>
                <a:srgbClr val="FF5252">
                  <a:lumMod val="75000"/>
                </a:srgbClr>
              </a:solidFill>
              <a:latin typeface="Arial"/>
              <a:cs typeface="Arial"/>
              <a:sym typeface="Arial"/>
            </a:endParaRPr>
          </a:p>
          <a:p>
            <a:pPr indent="-142240" algn="ctr" defTabSz="1463040" eaLnBrk="1" fontAlgn="auto" hangingPunct="1">
              <a:lnSpc>
                <a:spcPct val="115000"/>
              </a:lnSpc>
              <a:spcBef>
                <a:spcPts val="0"/>
              </a:spcBef>
              <a:spcAft>
                <a:spcPts val="0"/>
              </a:spcAft>
              <a:buClr>
                <a:srgbClr val="FFFFFF"/>
              </a:buClr>
              <a:buSzPct val="100000"/>
            </a:pPr>
            <a:r>
              <a:rPr lang="en-US" sz="2560" kern="0">
                <a:solidFill>
                  <a:srgbClr val="FF5252">
                    <a:lumMod val="75000"/>
                  </a:srgbClr>
                </a:solidFill>
                <a:latin typeface="Arial"/>
                <a:cs typeface="Arial"/>
                <a:sym typeface="Arial"/>
              </a:rPr>
              <a:t>Complete the minimum 60/90 units by Spring 2020 for Fall 2020 consideration</a:t>
            </a:r>
          </a:p>
        </p:txBody>
      </p:sp>
      <p:sp>
        <p:nvSpPr>
          <p:cNvPr id="5" name="TextBox 4"/>
          <p:cNvSpPr txBox="1"/>
          <p:nvPr/>
        </p:nvSpPr>
        <p:spPr>
          <a:xfrm>
            <a:off x="11447974" y="7741920"/>
            <a:ext cx="3182426" cy="437043"/>
          </a:xfrm>
          <a:prstGeom prst="rect">
            <a:avLst/>
          </a:prstGeom>
          <a:solidFill>
            <a:srgbClr val="FF0000"/>
          </a:solidFill>
        </p:spPr>
        <p:txBody>
          <a:bodyPr wrap="square" rtlCol="0">
            <a:spAutoFit/>
          </a:bodyPr>
          <a:lstStyle/>
          <a:p>
            <a:pPr algn="ctr" defTabSz="1463040" eaLnBrk="1" fontAlgn="auto" hangingPunct="1">
              <a:spcBef>
                <a:spcPts val="0"/>
              </a:spcBef>
              <a:spcAft>
                <a:spcPts val="0"/>
              </a:spcAft>
            </a:pPr>
            <a:r>
              <a:rPr lang="en-US" sz="2240" kern="0">
                <a:solidFill>
                  <a:srgbClr val="FFFFFF"/>
                </a:solidFill>
                <a:latin typeface="Arial"/>
                <a:cs typeface="Arial"/>
                <a:sym typeface="Arial"/>
              </a:rPr>
              <a:t>Humboldt State</a:t>
            </a:r>
          </a:p>
        </p:txBody>
      </p:sp>
    </p:spTree>
    <p:extLst>
      <p:ext uri="{BB962C8B-B14F-4D97-AF65-F5344CB8AC3E}">
        <p14:creationId xmlns:p14="http://schemas.microsoft.com/office/powerpoint/2010/main" val="3411435134"/>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CC0B2A"/>
      </a:dk2>
      <a:lt2>
        <a:srgbClr val="57517B"/>
      </a:lt2>
      <a:accent1>
        <a:srgbClr val="677E38"/>
      </a:accent1>
      <a:accent2>
        <a:srgbClr val="767679"/>
      </a:accent2>
      <a:accent3>
        <a:srgbClr val="EBA900"/>
      </a:accent3>
      <a:accent4>
        <a:srgbClr val="881C40"/>
      </a:accent4>
      <a:accent5>
        <a:srgbClr val="00574A"/>
      </a:accent5>
      <a:accent6>
        <a:srgbClr val="245E90"/>
      </a:accent6>
      <a:hlink>
        <a:srgbClr val="3BAEE5"/>
      </a:hlink>
      <a:folHlink>
        <a:srgbClr val="76767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638B7A3-CCD7-1545-B960-11B36DA1BB76}" vid="{F30D45DA-277F-AE48-8E36-5FBFEB925DA6}"/>
    </a:ext>
  </a:extLst>
</a:theme>
</file>

<file path=ppt/theme/theme2.xml><?xml version="1.0" encoding="utf-8"?>
<a:theme xmlns:a="http://schemas.openxmlformats.org/drawingml/2006/main" name="3_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A1B6F04248CE42B922C9FFDA3C3268" ma:contentTypeVersion="1" ma:contentTypeDescription="Create a new document." ma:contentTypeScope="" ma:versionID="6f9143455ac6e1e72d90c675dc754eb5">
  <xsd:schema xmlns:xsd="http://www.w3.org/2001/XMLSchema" xmlns:xs="http://www.w3.org/2001/XMLSchema" xmlns:p="http://schemas.microsoft.com/office/2006/metadata/properties" xmlns:ns2="c8cd16cf-b28a-4d08-8e2d-9d89ab9eec4e" xmlns:ns3="cb909698-a4c2-4485-8c2a-69f4f1c0b70b" targetNamespace="http://schemas.microsoft.com/office/2006/metadata/properties" ma:root="true" ma:fieldsID="511311dc8b6cfa413899034943410972" ns2:_="" ns3:_="">
    <xsd:import namespace="c8cd16cf-b28a-4d08-8e2d-9d89ab9eec4e"/>
    <xsd:import namespace="cb909698-a4c2-4485-8c2a-69f4f1c0b70b"/>
    <xsd:element name="properties">
      <xsd:complexType>
        <xsd:sequence>
          <xsd:element name="documentManagement">
            <xsd:complexType>
              <xsd:all>
                <xsd:element ref="ns2:_dlc_DocId" minOccurs="0"/>
                <xsd:element ref="ns2:_dlc_DocIdUrl" minOccurs="0"/>
                <xsd:element ref="ns2:_dlc_DocIdPersistId" minOccurs="0"/>
                <xsd:element ref="ns3:Templat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d16cf-b28a-4d08-8e2d-9d89ab9eec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b909698-a4c2-4485-8c2a-69f4f1c0b70b" elementFormDefault="qualified">
    <xsd:import namespace="http://schemas.microsoft.com/office/2006/documentManagement/types"/>
    <xsd:import namespace="http://schemas.microsoft.com/office/infopath/2007/PartnerControls"/>
    <xsd:element name="Template_x0020_Type" ma:index="11" nillable="true" ma:displayName="Template Type" ma:default="Name Badges/Table Tents" ma:format="Dropdown" ma:internalName="Template_x0020_Type">
      <xsd:simpleType>
        <xsd:restriction base="dms:Choice">
          <xsd:enumeration value="Name Badges/Table Tents"/>
          <xsd:enumeration value="Name Plates"/>
          <xsd:enumeration value="Letterhead"/>
          <xsd:enumeration value="Office Forms"/>
          <xsd:enumeration value="Pads"/>
          <xsd:enumeration value="Publications"/>
          <xsd:enumeration value="Electronic Templates"/>
          <xsd:enumeration value="Email Signatur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c8cd16cf-b28a-4d08-8e2d-9d89ab9eec4e">SCP5UENJTFED-1906-18</_dlc_DocId>
    <_dlc_DocIdUrl xmlns="c8cd16cf-b28a-4d08-8e2d-9d89ab9eec4e">
      <Url>https://csyou.calstate.edu/Divisions-Orgs/URA/communications-pa/_layouts/DocIdRedir.aspx?ID=SCP5UENJTFED-1906-18</Url>
      <Description>SCP5UENJTFED-1906-18</Description>
    </_dlc_DocIdUrl>
    <_dlc_DocIdPersistId xmlns="c8cd16cf-b28a-4d08-8e2d-9d89ab9eec4e" xsi:nil="true"/>
    <Template_x0020_Type xmlns="cb909698-a4c2-4485-8c2a-69f4f1c0b70b">Electronic Templates</Template_x0020_Typ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64271B-6A6A-41A8-9D1C-E5153C734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d16cf-b28a-4d08-8e2d-9d89ab9eec4e"/>
    <ds:schemaRef ds:uri="cb909698-a4c2-4485-8c2a-69f4f1c0b7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D1DA85-B851-45EF-ACFC-DCCB8CDF04EC}">
  <ds:schemaRefs>
    <ds:schemaRef ds:uri="http://schemas.microsoft.com/sharepoint/events"/>
  </ds:schemaRefs>
</ds:datastoreItem>
</file>

<file path=customXml/itemProps3.xml><?xml version="1.0" encoding="utf-8"?>
<ds:datastoreItem xmlns:ds="http://schemas.openxmlformats.org/officeDocument/2006/customXml" ds:itemID="{9F20B6C5-DC87-4C07-A037-FFBC3A68CFA1}">
  <ds:schemaRefs>
    <ds:schemaRef ds:uri="http://www.w3.org/XML/1998/namespace"/>
    <ds:schemaRef ds:uri="cb909698-a4c2-4485-8c2a-69f4f1c0b70b"/>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c8cd16cf-b28a-4d08-8e2d-9d89ab9eec4e"/>
    <ds:schemaRef ds:uri="http://schemas.microsoft.com/office/infopath/2007/PartnerControls"/>
    <ds:schemaRef ds:uri="http://purl.org/dc/elements/1.1/"/>
  </ds:schemaRefs>
</ds:datastoreItem>
</file>

<file path=customXml/itemProps4.xml><?xml version="1.0" encoding="utf-8"?>
<ds:datastoreItem xmlns:ds="http://schemas.openxmlformats.org/officeDocument/2006/customXml" ds:itemID="{8B4BCFC5-17B5-41DB-88E2-FF099404D7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CSU-PowerPoint-Template (3)</Template>
  <TotalTime>0</TotalTime>
  <Words>1401</Words>
  <Application>Microsoft Office PowerPoint</Application>
  <PresentationFormat>Custom</PresentationFormat>
  <Paragraphs>243</Paragraphs>
  <Slides>19</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Calibri Light</vt:lpstr>
      <vt:lpstr>Lato</vt:lpstr>
      <vt:lpstr>Proxima Nova</vt:lpstr>
      <vt:lpstr>Times</vt:lpstr>
      <vt:lpstr>Times New Roman</vt:lpstr>
      <vt:lpstr>Wingdings</vt:lpstr>
      <vt:lpstr>Office Theme</vt:lpstr>
      <vt:lpstr>3_Spearmint</vt:lpstr>
      <vt:lpstr>11_Spearmint</vt:lpstr>
      <vt:lpstr>   </vt:lpstr>
      <vt:lpstr>   </vt:lpstr>
      <vt:lpstr>   </vt:lpstr>
      <vt:lpstr>   </vt:lpstr>
      <vt:lpstr>PowerPoint Presentation</vt:lpstr>
      <vt:lpstr>PowerPoint Presentation</vt:lpstr>
      <vt:lpstr>   </vt:lpstr>
      <vt:lpstr>   </vt:lpstr>
      <vt:lpstr>   </vt:lpstr>
      <vt:lpstr>   </vt:lpstr>
      <vt:lpstr>   </vt:lpstr>
      <vt:lpstr>PowerPoint Presentation</vt:lpstr>
      <vt:lpstr>Academic Preparation</vt:lpstr>
      <vt:lpstr>PowerPoint Presentation</vt:lpstr>
      <vt:lpstr>PowerPoint Presentation</vt:lpstr>
      <vt:lpstr>   </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Grommo, April</dc:creator>
  <cp:lastModifiedBy>Fernandez, Carlos</cp:lastModifiedBy>
  <cp:revision>2</cp:revision>
  <cp:lastPrinted>2017-01-17T22:08:42Z</cp:lastPrinted>
  <dcterms:created xsi:type="dcterms:W3CDTF">2019-07-15T16:57:41Z</dcterms:created>
  <dcterms:modified xsi:type="dcterms:W3CDTF">2020-03-09T21:39:28Z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0x01010007A1B6F04248CE42B922C9FFDA3C3268</vt:lpwstr>
  </property>
  <property fmtid="{D5CDD505-2E9C-101B-9397-08002B2CF9AE}" pid="3" name="_dlc_DocIdItemGuid">
    <vt:lpwstr>7157be18-36ee-4fba-b3f5-a52be84a5d38</vt:lpwstr>
  </property>
</Properties>
</file>