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72" r:id="rId9"/>
    <p:sldId id="263" r:id="rId10"/>
    <p:sldId id="267" r:id="rId11"/>
    <p:sldId id="270" r:id="rId12"/>
    <p:sldId id="269" r:id="rId13"/>
    <p:sldId id="268" r:id="rId14"/>
    <p:sldId id="260" r:id="rId15"/>
    <p:sldId id="264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42BD0F-CD0C-5C4C-A951-8B16C3260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9708"/>
            <a:ext cx="12192301" cy="68777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FFE5C-0E7B-404C-9EDF-4886A61C68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406400"/>
            <a:ext cx="8474765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82EAE-8352-7544-AAE8-69A0D4440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926177"/>
            <a:ext cx="9144000" cy="50282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1086FD-8C9E-4742-9ED4-6B58E6B93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758" y="4883461"/>
            <a:ext cx="3761383" cy="13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2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A5A1-6EBB-2946-899F-579141E52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75297-9769-6A4A-9876-AEAF4B7385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ADE7D-EFB0-1643-B826-1DE5140B6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0C7DF-040D-E74F-BE87-4900D814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0E39-DDE4-5440-A022-1D6F64C0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1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82E0C2-AE3F-C443-BED1-0803172C2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64813"/>
            <a:ext cx="12192000" cy="893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894289-1335-E04A-B8B1-EDE455A37238}"/>
              </a:ext>
            </a:extLst>
          </p:cNvPr>
          <p:cNvSpPr/>
          <p:nvPr userDrawn="1"/>
        </p:nvSpPr>
        <p:spPr>
          <a:xfrm>
            <a:off x="0" y="4810539"/>
            <a:ext cx="12192000" cy="1164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F6055-9316-A841-8B90-0532B22B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DACA9-ECAA-0343-9E07-7690F98F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90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F3DAE-7117-B44C-BF2D-611BFBC8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9565" y="6187678"/>
            <a:ext cx="2743200" cy="2944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NAME OF PRESENTATAION  |  </a:t>
            </a:r>
            <a:fld id="{83240E39-DDE4-5440-A022-1D6F64C0B6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4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6055-9316-A841-8B90-0532B22B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DACA9-ECAA-0343-9E07-7690F98F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90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62BE30-7F79-204C-9928-6B8A03A6E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9791" y="6334919"/>
            <a:ext cx="2743200" cy="294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 OF PRESENTATAION  |  </a:t>
            </a:r>
            <a:fld id="{83240E39-DDE4-5440-A022-1D6F64C0B6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9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C29F-CC23-3B49-B520-85C7751C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89" y="82515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5E108-897F-8D41-A9E4-58B8232A8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189" y="370488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16E9-A56D-D94D-955C-C6539065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0E39-DDE4-5440-A022-1D6F64C0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8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DD27-998E-584A-930B-E6853175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6B699-2339-594E-B10D-7FCF0182A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F2E65-F4D8-0B4C-9F63-E2289138D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97558-8575-8849-9A7C-6F0DD57E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0E39-DDE4-5440-A022-1D6F64C0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2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F853-8477-794E-B52E-B4964391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C9614-8942-AF47-94F6-DF9432502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4B6F7-4425-D441-82C1-DC2463499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97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1FE11-560F-7B49-9199-CD0D29F28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2AA62-56AE-B947-8CC3-ED5172C07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68F98-465E-E94D-A75E-A8A041EF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0E39-DDE4-5440-A022-1D6F64C0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5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7B9D-CB83-764C-9E01-7490264B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05585-C022-9D48-80B4-887F8C84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0E39-DDE4-5440-A022-1D6F64C0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8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CB6E7-9D62-3D40-99B1-4680045C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0E39-DDE4-5440-A022-1D6F64C0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6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1939-C2B2-D44A-9E25-07E1E533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A55B2-75E8-DE40-B41A-93F82F448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2DBF6-A946-B248-AF1B-CFE130C61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819F2-B96F-E249-83B9-366786D8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40E39-DDE4-5440-A022-1D6F64C0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C65D2-C2BA-084F-B850-6C17C5FF621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4794738"/>
            <a:ext cx="12192000" cy="206326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140C80-8A7C-1347-AB77-578CB677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ADEE0-250B-4B41-A307-EDBF39EDC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0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A1A9-C528-0F40-A759-A90F82DC4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9791" y="6334919"/>
            <a:ext cx="2743200" cy="294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 OF PRESENTATAION  |  </a:t>
            </a:r>
            <a:fld id="{83240E39-DDE4-5440-A022-1D6F64C0B6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3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ettingtocollege.humboldt.edu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racking.eduyield.com/el?aid=b2f038ee-3164-11e9-afd7-22000ab3b6d0&amp;rid=51261074&amp;pid=320669&amp;cid=497&amp;dest=http%3A%2F%2Fcounselors.calstate.edu%2Finquiryfor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state.edu/apply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help.liaisonedu.com/@api/deki/files/3361/Transfer_Credit_Entry_2020-2021.pdf?revision=3" TargetMode="External"/><Relationship Id="rId7" Type="http://schemas.openxmlformats.org/officeDocument/2006/relationships/hyperlink" Target="https://help.liaisonedu.com/@api/deki/files/3477/Graduate_Application_Guide_2021.pdf?revision=3" TargetMode="External"/><Relationship Id="rId2" Type="http://schemas.openxmlformats.org/officeDocument/2006/relationships/hyperlink" Target="https://help.liaisonedu.com/@api/deki/files/17852/Cal_State_Apply_100119_Freshman_Coursework_Entry_Guide.pdf?revision=1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help.liaisonedu.com/@api/deki/files/3478/International_Applicant_Guide_2020-2021.pdf?revision=3" TargetMode="External"/><Relationship Id="rId5" Type="http://schemas.openxmlformats.org/officeDocument/2006/relationships/hyperlink" Target="https://help.liaisonedu.com/@api/deki/files/3362/Transfer_Applicant_Guide_2020-2021.pdf?revision=3" TargetMode="External"/><Relationship Id="rId4" Type="http://schemas.openxmlformats.org/officeDocument/2006/relationships/hyperlink" Target="https://help.liaisonedu.com/@api/deki/files/81695/Cal_State_Apply_-_Transfer_Academic_Update_2020.pdf?revision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EF86-28FE-D94E-8B54-20CAE0F757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the Transfer Process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CFEE9C-96DD-134D-B559-4682D5D44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926177"/>
            <a:ext cx="9144000" cy="11719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Kailyn Doyle</a:t>
            </a:r>
          </a:p>
          <a:p>
            <a:r>
              <a:rPr lang="en-US" dirty="0" smtClean="0"/>
              <a:t>Transfer Specialist</a:t>
            </a:r>
          </a:p>
          <a:p>
            <a:r>
              <a:rPr lang="en-US" dirty="0" smtClean="0"/>
              <a:t>Humboldt State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 State Apply Tidbits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95" r="69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 for approximately 2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save work and return in </a:t>
            </a:r>
            <a:r>
              <a:rPr lang="en-US" dirty="0" smtClean="0"/>
              <a:t>stages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essay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additional requirements or considerations beyond academic progress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B9D9-EDA1-204D-AE61-2488550A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College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gettingtocollege.humboldt.edu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8" y="99753"/>
            <a:ext cx="6172200" cy="3343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521" y="3443029"/>
            <a:ext cx="4757533" cy="26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5DB9-5DC6-E84C-A0B4-37E5BDBD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Process – steps to enrollment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520E2-A52C-0B43-9EC2-0FD405C12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43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CSU Application Priority Deadline: Oct. 1-Nov. 30</a:t>
            </a:r>
          </a:p>
          <a:p>
            <a:r>
              <a:rPr lang="en-US" dirty="0" smtClean="0"/>
              <a:t>FAFSA application (year prior): Oct. 1-March 2 (recommend earlier)</a:t>
            </a:r>
          </a:p>
          <a:p>
            <a:pPr lvl="1"/>
            <a:r>
              <a:rPr lang="en-US" dirty="0" smtClean="0"/>
              <a:t>Also necessary for most scholarships</a:t>
            </a:r>
          </a:p>
          <a:p>
            <a:r>
              <a:rPr lang="en-US" dirty="0" smtClean="0"/>
              <a:t>Scholarship applications: Nov. 15-Jan. 31</a:t>
            </a:r>
          </a:p>
          <a:p>
            <a:r>
              <a:rPr lang="en-US" dirty="0" smtClean="0"/>
              <a:t>Transcripts, SAT/ACT scores, AP scores sent to institutions: March 1</a:t>
            </a:r>
          </a:p>
          <a:p>
            <a:r>
              <a:rPr lang="en-US" dirty="0" smtClean="0"/>
              <a:t>Admission Decisions (conditional/provisional) sent 4 weeks of receiving transcripts</a:t>
            </a:r>
          </a:p>
          <a:p>
            <a:r>
              <a:rPr lang="en-US" dirty="0" smtClean="0"/>
              <a:t>Accept/Decline Enrollment for Admission: May 1</a:t>
            </a:r>
          </a:p>
          <a:p>
            <a:r>
              <a:rPr lang="en-US" dirty="0" smtClean="0"/>
              <a:t>Orientation/Registration: June-Aug</a:t>
            </a:r>
          </a:p>
          <a:p>
            <a:r>
              <a:rPr lang="en-US" dirty="0" smtClean="0"/>
              <a:t>Final Transcripts: July 15</a:t>
            </a:r>
          </a:p>
          <a:p>
            <a:r>
              <a:rPr lang="en-US" dirty="0" smtClean="0"/>
              <a:t>Vaccinations: start of school~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B9D9-EDA1-204D-AE61-2488550A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Best to Work w/ CSU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A0E66-C494-5D44-ABA1-52B3EB71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Continually review articulation agreements</a:t>
            </a:r>
            <a:endParaRPr lang="en-US" dirty="0"/>
          </a:p>
          <a:p>
            <a:r>
              <a:rPr lang="en-US" dirty="0" smtClean="0"/>
              <a:t>Review curriculum and match to programs at 4-year institutions</a:t>
            </a:r>
          </a:p>
          <a:p>
            <a:pPr lvl="1"/>
            <a:r>
              <a:rPr lang="en-US" dirty="0" smtClean="0"/>
              <a:t>Particularly useful for local service area or high transfer rates</a:t>
            </a:r>
          </a:p>
          <a:p>
            <a:r>
              <a:rPr lang="en-US" dirty="0" smtClean="0"/>
              <a:t>Identify partnership opportunities</a:t>
            </a:r>
            <a:endParaRPr lang="en-US" dirty="0"/>
          </a:p>
          <a:p>
            <a:pPr lvl="1"/>
            <a:r>
              <a:rPr lang="en-US" dirty="0" smtClean="0"/>
              <a:t>Include/invite faculty in these processes</a:t>
            </a:r>
          </a:p>
          <a:p>
            <a:pPr lvl="1"/>
            <a:r>
              <a:rPr lang="en-US" dirty="0" smtClean="0"/>
              <a:t>Think outside strictly counseling support</a:t>
            </a:r>
          </a:p>
          <a:p>
            <a:r>
              <a:rPr lang="en-US" dirty="0" smtClean="0"/>
              <a:t>Attend CSU sponsored events, workshops, and seminars</a:t>
            </a:r>
          </a:p>
          <a:p>
            <a:r>
              <a:rPr lang="en-US" dirty="0" smtClean="0"/>
              <a:t>Join the CSU Counselor Portal at </a:t>
            </a:r>
            <a:r>
              <a:rPr lang="en-US" dirty="0" smtClean="0">
                <a:hlinkClick r:id="rId2"/>
              </a:rPr>
              <a:t>counselors.calstate.edu</a:t>
            </a:r>
            <a:endParaRPr lang="en-US" dirty="0" smtClean="0"/>
          </a:p>
          <a:p>
            <a:pPr lvl="1"/>
            <a:r>
              <a:rPr lang="en-US" dirty="0" smtClean="0"/>
              <a:t>Designed with HS/CCC counselor audience in mind</a:t>
            </a:r>
          </a:p>
          <a:p>
            <a:pPr lvl="1"/>
            <a:r>
              <a:rPr lang="en-US" dirty="0" smtClean="0"/>
              <a:t>Seeks feedback from counselors to improve the process</a:t>
            </a:r>
          </a:p>
        </p:txBody>
      </p:sp>
    </p:spTree>
    <p:extLst>
      <p:ext uri="{BB962C8B-B14F-4D97-AF65-F5344CB8AC3E}">
        <p14:creationId xmlns:p14="http://schemas.microsoft.com/office/powerpoint/2010/main" val="39673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B9D9-EDA1-204D-AE61-2488550A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A0E66-C494-5D44-ABA1-52B3EB71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604"/>
            <a:ext cx="10515600" cy="44057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Destigmatize the community college process</a:t>
            </a:r>
          </a:p>
          <a:p>
            <a:r>
              <a:rPr lang="en-US" dirty="0" smtClean="0"/>
              <a:t>Encourage students to determine their long term goals</a:t>
            </a:r>
          </a:p>
          <a:p>
            <a:r>
              <a:rPr lang="en-US" dirty="0" smtClean="0"/>
              <a:t>Help students identify possible 4-year institution(s) of </a:t>
            </a:r>
            <a:r>
              <a:rPr lang="en-US" dirty="0" smtClean="0"/>
              <a:t>interest</a:t>
            </a:r>
            <a:endParaRPr lang="en-US" dirty="0" smtClean="0"/>
          </a:p>
          <a:p>
            <a:r>
              <a:rPr lang="en-US" dirty="0" smtClean="0"/>
              <a:t>Encourage students investigate admissions requirements, </a:t>
            </a:r>
            <a:r>
              <a:rPr lang="en-US" dirty="0" smtClean="0"/>
              <a:t>programs, processes</a:t>
            </a:r>
            <a:r>
              <a:rPr lang="en-US" dirty="0" smtClean="0"/>
              <a:t>, deadlines</a:t>
            </a:r>
          </a:p>
          <a:p>
            <a:pPr lvl="1"/>
            <a:r>
              <a:rPr lang="en-US" dirty="0" smtClean="0"/>
              <a:t>Attendance at CSU visits</a:t>
            </a:r>
          </a:p>
          <a:p>
            <a:r>
              <a:rPr lang="en-US" dirty="0" smtClean="0"/>
              <a:t>Encourage students meet A-G requirements, as lower division transfer may be an </a:t>
            </a:r>
            <a:r>
              <a:rPr lang="en-US" dirty="0" smtClean="0"/>
              <a:t>option</a:t>
            </a:r>
          </a:p>
          <a:p>
            <a:pPr lvl="1"/>
            <a:r>
              <a:rPr lang="en-US" dirty="0" smtClean="0"/>
              <a:t>Can be made up in at community college</a:t>
            </a:r>
            <a:endParaRPr lang="en-US" dirty="0" smtClean="0"/>
          </a:p>
          <a:p>
            <a:r>
              <a:rPr lang="en-US" dirty="0" smtClean="0"/>
              <a:t>Connect/contact possible 4-year institutions</a:t>
            </a:r>
          </a:p>
          <a:p>
            <a:pPr lvl="1"/>
            <a:r>
              <a:rPr lang="en-US" dirty="0" smtClean="0"/>
              <a:t>Get on info list serve, join social media pages, and other communications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5DB9-5DC6-E84C-A0B4-37E5BDBD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at California Community College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520E2-A52C-0B43-9EC2-0FD405C12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5636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Publicize broader admissions information</a:t>
            </a:r>
          </a:p>
          <a:p>
            <a:pPr lvl="1"/>
            <a:r>
              <a:rPr lang="en-US" dirty="0" smtClean="0"/>
              <a:t>Application location (</a:t>
            </a:r>
            <a:r>
              <a:rPr lang="en-US" dirty="0" smtClean="0">
                <a:hlinkClick r:id="rId2"/>
              </a:rPr>
              <a:t>www.calstate.edu/apply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System deadlines</a:t>
            </a:r>
          </a:p>
          <a:p>
            <a:pPr lvl="1"/>
            <a:r>
              <a:rPr lang="en-US" dirty="0" smtClean="0"/>
              <a:t>Transcript request process</a:t>
            </a:r>
          </a:p>
          <a:p>
            <a:r>
              <a:rPr lang="en-US" dirty="0" smtClean="0"/>
              <a:t>Utilize assist.org, transferology.com, and institution course catalogs to ensure accurate </a:t>
            </a:r>
            <a:r>
              <a:rPr lang="en-US" dirty="0" smtClean="0"/>
              <a:t>information</a:t>
            </a:r>
            <a:endParaRPr lang="en-US" dirty="0" smtClean="0"/>
          </a:p>
          <a:p>
            <a:r>
              <a:rPr lang="en-US" dirty="0" smtClean="0"/>
              <a:t>Encourage students to research next steps and plan accordingly</a:t>
            </a:r>
          </a:p>
          <a:p>
            <a:pPr lvl="1"/>
            <a:r>
              <a:rPr lang="en-US" dirty="0" smtClean="0"/>
              <a:t>Make a 4 year plan inclusive of CCC and beyond</a:t>
            </a:r>
          </a:p>
          <a:p>
            <a:r>
              <a:rPr lang="en-US" dirty="0" smtClean="0"/>
              <a:t>Clarify the difference between AA/AS and AA.T/AS.T</a:t>
            </a:r>
          </a:p>
          <a:p>
            <a:r>
              <a:rPr lang="en-US" dirty="0" smtClean="0"/>
              <a:t>If possible, align graduation deadlines with admissions deadlines</a:t>
            </a:r>
          </a:p>
          <a:p>
            <a:r>
              <a:rPr lang="en-US" dirty="0" smtClean="0"/>
              <a:t>Financial Aid </a:t>
            </a:r>
            <a:r>
              <a:rPr lang="en-US" dirty="0" smtClean="0"/>
              <a:t>literacy</a:t>
            </a:r>
          </a:p>
          <a:p>
            <a:r>
              <a:rPr lang="en-US" dirty="0" smtClean="0"/>
              <a:t>Normalize the transition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CSU Transfer Minimum Admission Criteria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0" y="1409989"/>
            <a:ext cx="10515600" cy="41338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Lower Division*</a:t>
            </a:r>
            <a:endParaRPr lang="en-US" b="1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172200" y="1408705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Upper Division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39788" y="1870364"/>
            <a:ext cx="5157787" cy="38744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Meet FTF admission requirements</a:t>
            </a:r>
          </a:p>
          <a:p>
            <a:pPr lvl="1"/>
            <a:r>
              <a:rPr lang="en-US" dirty="0" smtClean="0"/>
              <a:t>Eligibility Index (ACT/SAT and HS GPA)</a:t>
            </a:r>
          </a:p>
          <a:p>
            <a:pPr lvl="1"/>
            <a:r>
              <a:rPr lang="en-US" dirty="0" smtClean="0"/>
              <a:t>A-G CA College Prep</a:t>
            </a:r>
          </a:p>
          <a:p>
            <a:r>
              <a:rPr lang="en-US" dirty="0" smtClean="0"/>
              <a:t>Less than 60 units</a:t>
            </a:r>
          </a:p>
          <a:p>
            <a:r>
              <a:rPr lang="en-US" dirty="0" smtClean="0"/>
              <a:t>Math &amp; English w/ C- or better</a:t>
            </a:r>
          </a:p>
          <a:p>
            <a:endParaRPr lang="en-US" dirty="0" smtClean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172200" y="1870364"/>
            <a:ext cx="5183188" cy="38744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2.00</a:t>
            </a:r>
          </a:p>
          <a:p>
            <a:r>
              <a:rPr lang="en-US" dirty="0" smtClean="0"/>
              <a:t>60+ transferable units</a:t>
            </a:r>
          </a:p>
          <a:p>
            <a:r>
              <a:rPr lang="en-US" dirty="0" smtClean="0"/>
              <a:t>Golden 4 w/ C- or better</a:t>
            </a:r>
          </a:p>
          <a:p>
            <a:pPr lvl="1"/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Speech</a:t>
            </a:r>
          </a:p>
          <a:p>
            <a:pPr lvl="1"/>
            <a:r>
              <a:rPr lang="en-US" dirty="0" smtClean="0"/>
              <a:t>Critical Thinking</a:t>
            </a:r>
          </a:p>
          <a:p>
            <a:pPr lvl="1"/>
            <a:r>
              <a:rPr lang="en-US" dirty="0" smtClean="0"/>
              <a:t>Math</a:t>
            </a:r>
          </a:p>
          <a:p>
            <a:r>
              <a:rPr lang="en-US" dirty="0" smtClean="0"/>
              <a:t>30 units LD general education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6612" y="5097509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*individual CSU campus dependent</a:t>
            </a:r>
          </a:p>
          <a:p>
            <a:r>
              <a:rPr lang="en-US" dirty="0" smtClean="0"/>
              <a:t>**review impaction requirements for each CSU campus</a:t>
            </a:r>
          </a:p>
          <a:p>
            <a:r>
              <a:rPr lang="en-US" dirty="0" smtClean="0"/>
              <a:t>***no more than 70 units from community college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06318" y="5458472"/>
            <a:ext cx="573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****CSU accepts Ds for general education, except Golden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B9D9-EDA1-204D-AE61-2488550A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 Degree for Transfer (AA.T/AS.T)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A0E66-C494-5D44-ABA1-52B3EB716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Guarantees:</a:t>
            </a:r>
          </a:p>
          <a:p>
            <a:pPr lvl="1"/>
            <a:r>
              <a:rPr lang="en-US" dirty="0" smtClean="0"/>
              <a:t>CSU admission – may not be campus of choice</a:t>
            </a:r>
          </a:p>
          <a:p>
            <a:pPr lvl="1"/>
            <a:r>
              <a:rPr lang="en-US" dirty="0" smtClean="0"/>
              <a:t>Extra point bump in admission decisions</a:t>
            </a:r>
          </a:p>
          <a:p>
            <a:pPr lvl="1"/>
            <a:r>
              <a:rPr lang="en-US" dirty="0" smtClean="0"/>
              <a:t>Graduate CSU in no more than 60 </a:t>
            </a:r>
            <a:r>
              <a:rPr lang="en-US" dirty="0" smtClean="0"/>
              <a:t>units in similar program</a:t>
            </a:r>
            <a:endParaRPr lang="en-US" dirty="0"/>
          </a:p>
          <a:p>
            <a:r>
              <a:rPr lang="en-US" dirty="0" smtClean="0"/>
              <a:t>May have to complete lower division units while at CSU</a:t>
            </a:r>
          </a:p>
          <a:p>
            <a:r>
              <a:rPr lang="en-US" dirty="0" smtClean="0"/>
              <a:t>No standard pathway, because is dependent on coursework provided by each individual CCC</a:t>
            </a:r>
          </a:p>
          <a:p>
            <a:r>
              <a:rPr lang="en-US" dirty="0" smtClean="0"/>
              <a:t>Some CSUs (or programs) will only admit transfer students who have earned an ADT</a:t>
            </a:r>
          </a:p>
          <a:p>
            <a:r>
              <a:rPr lang="en-US" dirty="0" smtClean="0"/>
              <a:t>Great option for new students who know their intended bachelor’s degree</a:t>
            </a:r>
          </a:p>
          <a:p>
            <a:r>
              <a:rPr lang="en-US" dirty="0" smtClean="0"/>
              <a:t>Eliminates issues of articulation not matching major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5DB9-5DC6-E84C-A0B4-37E5BDBD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 State Apply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520E2-A52C-0B43-9EC2-0FD405C12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92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Extended Profile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not set correctly, will require unnecessary information or prevent intended major/program</a:t>
            </a:r>
          </a:p>
          <a:p>
            <a:r>
              <a:rPr lang="en-US" dirty="0" smtClean="0"/>
              <a:t>All fields must be complete to move on</a:t>
            </a:r>
          </a:p>
          <a:p>
            <a:pPr lvl="1"/>
            <a:r>
              <a:rPr lang="en-US" dirty="0" smtClean="0"/>
              <a:t>Look for faint/faded boxes if save is not an option </a:t>
            </a:r>
          </a:p>
          <a:p>
            <a:pPr lvl="1"/>
            <a:r>
              <a:rPr lang="en-US" dirty="0" smtClean="0"/>
              <a:t>If need to go to another section, can select in menu to left</a:t>
            </a:r>
          </a:p>
          <a:p>
            <a:pPr lvl="1"/>
            <a:r>
              <a:rPr lang="en-US" dirty="0" smtClean="0"/>
              <a:t>If attempting to leave a section incomplete, will flag you to either agree to not save section or to complete/trash what is already entered</a:t>
            </a:r>
          </a:p>
          <a:p>
            <a:r>
              <a:rPr lang="en-US" dirty="0" smtClean="0"/>
              <a:t>CA ID # not required</a:t>
            </a:r>
          </a:p>
          <a:p>
            <a:r>
              <a:rPr lang="en-US" dirty="0" smtClean="0"/>
              <a:t>If an obvious topic is not listed in “subject” select Special Topics</a:t>
            </a:r>
          </a:p>
          <a:p>
            <a:r>
              <a:rPr lang="en-US" dirty="0" smtClean="0"/>
              <a:t>Fee waiver available, but only known at the end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1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00" y="134237"/>
            <a:ext cx="10644602" cy="576582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944495" y="656705"/>
            <a:ext cx="781396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51572" y="556953"/>
            <a:ext cx="1737360" cy="162929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0191404" y="1604356"/>
            <a:ext cx="706582" cy="8562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1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04" y="66637"/>
            <a:ext cx="6425739" cy="598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5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 State Apply Applicant Help Center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79863" cy="40192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Starting Your Cal State Apply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Filling Out Your Cal State Apply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Sending Your Official Test Scores to Cal State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Submitting and Monitoring Your Cal State Apply Application</a:t>
            </a:r>
          </a:p>
          <a:p>
            <a:r>
              <a:rPr lang="en-US" dirty="0" smtClean="0"/>
              <a:t>Plus PDF Guides</a:t>
            </a:r>
            <a:br>
              <a:rPr lang="en-US" dirty="0" smtClean="0"/>
            </a:br>
            <a:r>
              <a:rPr lang="en-US" dirty="0">
                <a:hlinkClick r:id="rId2" tooltip="Cal State Apply_100119_Freshman Coursework Entry Guide.pdf"/>
              </a:rPr>
              <a:t>Freshman Coursework Entry</a:t>
            </a:r>
            <a:endParaRPr lang="en-US" dirty="0"/>
          </a:p>
          <a:p>
            <a:r>
              <a:rPr lang="en-US" dirty="0">
                <a:hlinkClick r:id="rId3" tooltip="Transfer Credit Entry 2020-2021.pdf"/>
              </a:rPr>
              <a:t>Transfer Coursework Entry</a:t>
            </a:r>
            <a:endParaRPr lang="en-US" dirty="0"/>
          </a:p>
          <a:p>
            <a:r>
              <a:rPr lang="en-US" dirty="0">
                <a:hlinkClick r:id="rId4" tooltip="Cal State Apply - Transfer Academic Update 2020.pdf"/>
              </a:rPr>
              <a:t>Transfer Academic Update Guide</a:t>
            </a:r>
            <a:endParaRPr lang="en-US" dirty="0"/>
          </a:p>
          <a:p>
            <a:r>
              <a:rPr lang="en-US" dirty="0">
                <a:hlinkClick r:id="rId5" tooltip="Transfer Applicant Guide 2020-2021.pdf"/>
              </a:rPr>
              <a:t>Transfer Application Guide</a:t>
            </a:r>
            <a:endParaRPr lang="en-US" dirty="0"/>
          </a:p>
          <a:p>
            <a:r>
              <a:rPr lang="en-US" dirty="0">
                <a:hlinkClick r:id="rId6" tooltip="Cal State Apply International Applicant Guide 20181009.pdf"/>
              </a:rPr>
              <a:t>International Applicant Guide</a:t>
            </a:r>
            <a:endParaRPr lang="en-US" dirty="0"/>
          </a:p>
          <a:p>
            <a:r>
              <a:rPr lang="en-US" dirty="0">
                <a:hlinkClick r:id="rId7" tooltip="Cal State Apply Graduate Applicant Guide 20181009.pdf"/>
              </a:rPr>
              <a:t>Graduate Application Guide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051045" y="1463040"/>
            <a:ext cx="5148921" cy="247745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89767" y="1371600"/>
            <a:ext cx="1047404" cy="117209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9BC5225FBF143B64C9576856502A6" ma:contentTypeVersion="13" ma:contentTypeDescription="Create a new document." ma:contentTypeScope="" ma:versionID="9f8cc5ed399031b04c926d3db6df5209">
  <xsd:schema xmlns:xsd="http://www.w3.org/2001/XMLSchema" xmlns:xs="http://www.w3.org/2001/XMLSchema" xmlns:p="http://schemas.microsoft.com/office/2006/metadata/properties" xmlns:ns3="7cabdb6b-9504-42f1-95da-287b5d4708f8" xmlns:ns4="d67b28a3-bd29-4657-ad47-67ebac881632" targetNamespace="http://schemas.microsoft.com/office/2006/metadata/properties" ma:root="true" ma:fieldsID="20a91af98f6c44ee98e5a6b494902a48" ns3:_="" ns4:_="">
    <xsd:import namespace="7cabdb6b-9504-42f1-95da-287b5d4708f8"/>
    <xsd:import namespace="d67b28a3-bd29-4657-ad47-67ebac8816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bdb6b-9504-42f1-95da-287b5d4708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b28a3-bd29-4657-ad47-67ebac8816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D06A2B-69F5-4DC2-BEBC-68C8BCD14DA6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d67b28a3-bd29-4657-ad47-67ebac881632"/>
    <ds:schemaRef ds:uri="7cabdb6b-9504-42f1-95da-287b5d4708f8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E16143-736E-4A7F-A029-69F4D4D49A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bdb6b-9504-42f1-95da-287b5d4708f8"/>
    <ds:schemaRef ds:uri="d67b28a3-bd29-4657-ad47-67ebac8816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0507C4-C1CD-42A5-A528-DD7566CDF4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709</Words>
  <Application>Microsoft Office PowerPoint</Application>
  <PresentationFormat>Widescreen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Understanding the Transfer Process</vt:lpstr>
      <vt:lpstr>High School</vt:lpstr>
      <vt:lpstr>While at California Community College</vt:lpstr>
      <vt:lpstr>CSU Transfer Minimum Admission Criteria</vt:lpstr>
      <vt:lpstr>Associate Degree for Transfer (AA.T/AS.T)</vt:lpstr>
      <vt:lpstr>Cal State Apply</vt:lpstr>
      <vt:lpstr>PowerPoint Presentation</vt:lpstr>
      <vt:lpstr>PowerPoint Presentation</vt:lpstr>
      <vt:lpstr>Cal State Apply Applicant Help Center</vt:lpstr>
      <vt:lpstr>Cal State Apply Tidbits </vt:lpstr>
      <vt:lpstr>Getting to College</vt:lpstr>
      <vt:lpstr>General Process – steps to enrollment</vt:lpstr>
      <vt:lpstr>How Best to Work w/ CSU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Marvin C Perry</dc:creator>
  <cp:lastModifiedBy>kmd21</cp:lastModifiedBy>
  <cp:revision>55</cp:revision>
  <dcterms:created xsi:type="dcterms:W3CDTF">2019-09-09T16:23:45Z</dcterms:created>
  <dcterms:modified xsi:type="dcterms:W3CDTF">2020-03-10T19:41:34Z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0x0101007079BC5225FBF143B64C9576856502A6</vt:lpwstr>
  </property>
</Properties>
</file>