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8" r:id="rId9"/>
    <p:sldId id="269" r:id="rId10"/>
    <p:sldId id="270" r:id="rId11"/>
    <p:sldId id="260" r:id="rId12"/>
    <p:sldId id="271" r:id="rId13"/>
    <p:sldId id="261" r:id="rId14"/>
    <p:sldId id="262" r:id="rId15"/>
    <p:sldId id="263" r:id="rId16"/>
    <p:sldId id="265" r:id="rId17"/>
    <p:sldId id="266" r:id="rId18"/>
    <p:sldId id="273"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94"/>
  </p:normalViewPr>
  <p:slideViewPr>
    <p:cSldViewPr snapToGrid="0" snapToObjects="1">
      <p:cViewPr varScale="1">
        <p:scale>
          <a:sx n="66" d="100"/>
          <a:sy n="66" d="100"/>
        </p:scale>
        <p:origin x="84"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D42BD0F-CD0C-5C4C-A951-8B16C3260023}"/>
              </a:ext>
            </a:extLst>
          </p:cNvPr>
          <p:cNvPicPr>
            <a:picLocks noChangeAspect="1"/>
          </p:cNvPicPr>
          <p:nvPr userDrawn="1"/>
        </p:nvPicPr>
        <p:blipFill>
          <a:blip r:embed="rId2"/>
          <a:stretch>
            <a:fillRect/>
          </a:stretch>
        </p:blipFill>
        <p:spPr>
          <a:xfrm>
            <a:off x="-1" y="-19708"/>
            <a:ext cx="12192301" cy="6877708"/>
          </a:xfrm>
          <a:prstGeom prst="rect">
            <a:avLst/>
          </a:prstGeom>
        </p:spPr>
      </p:pic>
      <p:sp>
        <p:nvSpPr>
          <p:cNvPr id="2" name="Title 1">
            <a:extLst>
              <a:ext uri="{FF2B5EF4-FFF2-40B4-BE49-F238E27FC236}">
                <a16:creationId xmlns:a16="http://schemas.microsoft.com/office/drawing/2014/main" id="{78FFFE5C-0E7B-404C-9EDF-4886A61C68D9}"/>
              </a:ext>
            </a:extLst>
          </p:cNvPr>
          <p:cNvSpPr>
            <a:spLocks noGrp="1"/>
          </p:cNvSpPr>
          <p:nvPr>
            <p:ph type="ctrTitle" hasCustomPrompt="1"/>
          </p:nvPr>
        </p:nvSpPr>
        <p:spPr>
          <a:xfrm>
            <a:off x="609600" y="406400"/>
            <a:ext cx="8474765" cy="2387600"/>
          </a:xfrm>
        </p:spPr>
        <p:txBody>
          <a:bodyPr anchor="b"/>
          <a:lstStyle>
            <a:lvl1pPr algn="l">
              <a:defRPr sz="60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05E82EAE-8352-7544-AAE8-69A0D4440E88}"/>
              </a:ext>
            </a:extLst>
          </p:cNvPr>
          <p:cNvSpPr>
            <a:spLocks noGrp="1"/>
          </p:cNvSpPr>
          <p:nvPr>
            <p:ph type="subTitle" idx="1"/>
          </p:nvPr>
        </p:nvSpPr>
        <p:spPr>
          <a:xfrm>
            <a:off x="609600" y="2926177"/>
            <a:ext cx="9144000" cy="502823"/>
          </a:xfr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1" name="Picture 10">
            <a:extLst>
              <a:ext uri="{FF2B5EF4-FFF2-40B4-BE49-F238E27FC236}">
                <a16:creationId xmlns:a16="http://schemas.microsoft.com/office/drawing/2014/main" id="{191086FD-8C9E-4742-9ED4-6B58E6B9369F}"/>
              </a:ext>
            </a:extLst>
          </p:cNvPr>
          <p:cNvPicPr>
            <a:picLocks noChangeAspect="1"/>
          </p:cNvPicPr>
          <p:nvPr userDrawn="1"/>
        </p:nvPicPr>
        <p:blipFill>
          <a:blip r:embed="rId3"/>
          <a:stretch>
            <a:fillRect/>
          </a:stretch>
        </p:blipFill>
        <p:spPr>
          <a:xfrm>
            <a:off x="686758" y="4883461"/>
            <a:ext cx="3761383" cy="1388129"/>
          </a:xfrm>
          <a:prstGeom prst="rect">
            <a:avLst/>
          </a:prstGeom>
        </p:spPr>
      </p:pic>
    </p:spTree>
    <p:extLst>
      <p:ext uri="{BB962C8B-B14F-4D97-AF65-F5344CB8AC3E}">
        <p14:creationId xmlns:p14="http://schemas.microsoft.com/office/powerpoint/2010/main" val="127102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A5A1-6EBB-2946-899F-579141E52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475297-9769-6A4A-9876-AEAF4B7385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BADE7D-EFB0-1643-B826-1DE5140B6A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700C7DF-040D-E74F-BE87-4900D814F129}"/>
              </a:ext>
            </a:extLst>
          </p:cNvPr>
          <p:cNvSpPr>
            <a:spLocks noGrp="1"/>
          </p:cNvSpPr>
          <p:nvPr>
            <p:ph type="sldNum" sz="quarter" idx="12"/>
          </p:nvPr>
        </p:nvSpPr>
        <p:spPr/>
        <p:txBody>
          <a:bodyPr/>
          <a:lstStyle/>
          <a:p>
            <a:fld id="{83240E39-DDE4-5440-A022-1D6F64C0B6D9}" type="slidenum">
              <a:rPr lang="en-US" smtClean="0"/>
              <a:t>‹#›</a:t>
            </a:fld>
            <a:endParaRPr lang="en-US"/>
          </a:p>
        </p:txBody>
      </p:sp>
    </p:spTree>
    <p:extLst>
      <p:ext uri="{BB962C8B-B14F-4D97-AF65-F5344CB8AC3E}">
        <p14:creationId xmlns:p14="http://schemas.microsoft.com/office/powerpoint/2010/main" val="173131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582E0C2-AE3F-C443-BED1-0803172C29E0}"/>
              </a:ext>
            </a:extLst>
          </p:cNvPr>
          <p:cNvPicPr>
            <a:picLocks noChangeAspect="1"/>
          </p:cNvPicPr>
          <p:nvPr userDrawn="1"/>
        </p:nvPicPr>
        <p:blipFill>
          <a:blip r:embed="rId2"/>
          <a:stretch>
            <a:fillRect/>
          </a:stretch>
        </p:blipFill>
        <p:spPr>
          <a:xfrm>
            <a:off x="0" y="5964813"/>
            <a:ext cx="12192000" cy="893187"/>
          </a:xfrm>
          <a:prstGeom prst="rect">
            <a:avLst/>
          </a:prstGeom>
        </p:spPr>
      </p:pic>
      <p:sp>
        <p:nvSpPr>
          <p:cNvPr id="9" name="Rectangle 8">
            <a:extLst>
              <a:ext uri="{FF2B5EF4-FFF2-40B4-BE49-F238E27FC236}">
                <a16:creationId xmlns:a16="http://schemas.microsoft.com/office/drawing/2014/main" id="{B4894289-1335-E04A-B8B1-EDE455A37238}"/>
              </a:ext>
            </a:extLst>
          </p:cNvPr>
          <p:cNvSpPr/>
          <p:nvPr userDrawn="1"/>
        </p:nvSpPr>
        <p:spPr>
          <a:xfrm>
            <a:off x="0" y="4810539"/>
            <a:ext cx="12192000" cy="11642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4F6055-9316-A841-8B90-0532B22BC991}"/>
              </a:ext>
            </a:extLst>
          </p:cNvPr>
          <p:cNvSpPr>
            <a:spLocks noGrp="1"/>
          </p:cNvSpPr>
          <p:nvPr>
            <p:ph type="title"/>
          </p:nvPr>
        </p:nvSpPr>
        <p:spPr>
          <a:xfrm>
            <a:off x="838200" y="365125"/>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B7DACA9-ECAA-0343-9E07-7690F98FD8EC}"/>
              </a:ext>
            </a:extLst>
          </p:cNvPr>
          <p:cNvSpPr>
            <a:spLocks noGrp="1"/>
          </p:cNvSpPr>
          <p:nvPr>
            <p:ph idx="1"/>
          </p:nvPr>
        </p:nvSpPr>
        <p:spPr>
          <a:xfrm>
            <a:off x="838200" y="1825625"/>
            <a:ext cx="10515600" cy="37790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2A8F3DAE-7117-B44C-BF2D-611BFBC8E9C1}"/>
              </a:ext>
            </a:extLst>
          </p:cNvPr>
          <p:cNvSpPr>
            <a:spLocks noGrp="1"/>
          </p:cNvSpPr>
          <p:nvPr>
            <p:ph type="sldNum" sz="quarter" idx="12"/>
          </p:nvPr>
        </p:nvSpPr>
        <p:spPr>
          <a:xfrm>
            <a:off x="8779565" y="6187678"/>
            <a:ext cx="2743200" cy="294481"/>
          </a:xfrm>
        </p:spPr>
        <p:txBody>
          <a:bodyPr/>
          <a:lstStyle>
            <a:lvl1pPr>
              <a:defRPr/>
            </a:lvl1pPr>
          </a:lstStyle>
          <a:p>
            <a:r>
              <a:rPr lang="en-US" dirty="0"/>
              <a:t>NAME OF PRESENTATAION  |  </a:t>
            </a:r>
            <a:fld id="{83240E39-DDE4-5440-A022-1D6F64C0B6D9}" type="slidenum">
              <a:rPr lang="en-US" smtClean="0"/>
              <a:pPr/>
              <a:t>‹#›</a:t>
            </a:fld>
            <a:endParaRPr lang="en-US" dirty="0"/>
          </a:p>
        </p:txBody>
      </p:sp>
    </p:spTree>
    <p:extLst>
      <p:ext uri="{BB962C8B-B14F-4D97-AF65-F5344CB8AC3E}">
        <p14:creationId xmlns:p14="http://schemas.microsoft.com/office/powerpoint/2010/main" val="2934746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F6055-9316-A841-8B90-0532B22BC991}"/>
              </a:ext>
            </a:extLst>
          </p:cNvPr>
          <p:cNvSpPr>
            <a:spLocks noGrp="1"/>
          </p:cNvSpPr>
          <p:nvPr>
            <p:ph type="title"/>
          </p:nvPr>
        </p:nvSpPr>
        <p:spPr>
          <a:xfrm>
            <a:off x="838200" y="365125"/>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B7DACA9-ECAA-0343-9E07-7690F98FD8EC}"/>
              </a:ext>
            </a:extLst>
          </p:cNvPr>
          <p:cNvSpPr>
            <a:spLocks noGrp="1"/>
          </p:cNvSpPr>
          <p:nvPr>
            <p:ph idx="1"/>
          </p:nvPr>
        </p:nvSpPr>
        <p:spPr>
          <a:xfrm>
            <a:off x="838200" y="1825625"/>
            <a:ext cx="10515600" cy="37790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a:extLst>
              <a:ext uri="{FF2B5EF4-FFF2-40B4-BE49-F238E27FC236}">
                <a16:creationId xmlns:a16="http://schemas.microsoft.com/office/drawing/2014/main" id="{D862BE30-7F79-204C-9928-6B8A03A6ECA3}"/>
              </a:ext>
            </a:extLst>
          </p:cNvPr>
          <p:cNvSpPr>
            <a:spLocks noGrp="1"/>
          </p:cNvSpPr>
          <p:nvPr>
            <p:ph type="sldNum" sz="quarter" idx="4"/>
          </p:nvPr>
        </p:nvSpPr>
        <p:spPr>
          <a:xfrm>
            <a:off x="7109791" y="6334919"/>
            <a:ext cx="2743200" cy="294481"/>
          </a:xfrm>
          <a:prstGeom prst="rect">
            <a:avLst/>
          </a:prstGeom>
        </p:spPr>
        <p:txBody>
          <a:bodyPr vert="horz" lIns="91440" tIns="45720" rIns="91440" bIns="45720" rtlCol="0" anchor="ctr"/>
          <a:lstStyle>
            <a:lvl1pPr algn="r">
              <a:defRPr sz="900">
                <a:solidFill>
                  <a:schemeClr val="bg1"/>
                </a:solidFill>
                <a:latin typeface="Arial" panose="020B0604020202020204" pitchFamily="34" charset="0"/>
                <a:cs typeface="Arial" panose="020B0604020202020204" pitchFamily="34" charset="0"/>
              </a:defRPr>
            </a:lvl1pPr>
          </a:lstStyle>
          <a:p>
            <a:r>
              <a:rPr lang="en-US" dirty="0"/>
              <a:t>NAME OF PRESENTATAION  |  </a:t>
            </a:r>
            <a:fld id="{83240E39-DDE4-5440-A022-1D6F64C0B6D9}" type="slidenum">
              <a:rPr lang="en-US" smtClean="0"/>
              <a:pPr/>
              <a:t>‹#›</a:t>
            </a:fld>
            <a:endParaRPr lang="en-US" dirty="0"/>
          </a:p>
        </p:txBody>
      </p:sp>
    </p:spTree>
    <p:extLst>
      <p:ext uri="{BB962C8B-B14F-4D97-AF65-F5344CB8AC3E}">
        <p14:creationId xmlns:p14="http://schemas.microsoft.com/office/powerpoint/2010/main" val="400939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DC29F-CC23-3B49-B520-85C7751C20CA}"/>
              </a:ext>
            </a:extLst>
          </p:cNvPr>
          <p:cNvSpPr>
            <a:spLocks noGrp="1"/>
          </p:cNvSpPr>
          <p:nvPr>
            <p:ph type="title"/>
          </p:nvPr>
        </p:nvSpPr>
        <p:spPr>
          <a:xfrm>
            <a:off x="613189" y="825155"/>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2A5E108-897F-8D41-A9E4-58B8232A8F94}"/>
              </a:ext>
            </a:extLst>
          </p:cNvPr>
          <p:cNvSpPr>
            <a:spLocks noGrp="1"/>
          </p:cNvSpPr>
          <p:nvPr>
            <p:ph type="body" idx="1"/>
          </p:nvPr>
        </p:nvSpPr>
        <p:spPr>
          <a:xfrm>
            <a:off x="613189" y="3704880"/>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375316E9-A56D-D94D-955C-C653906589CA}"/>
              </a:ext>
            </a:extLst>
          </p:cNvPr>
          <p:cNvSpPr>
            <a:spLocks noGrp="1"/>
          </p:cNvSpPr>
          <p:nvPr>
            <p:ph type="sldNum" sz="quarter" idx="12"/>
          </p:nvPr>
        </p:nvSpPr>
        <p:spPr/>
        <p:txBody>
          <a:bodyPr/>
          <a:lstStyle/>
          <a:p>
            <a:fld id="{83240E39-DDE4-5440-A022-1D6F64C0B6D9}" type="slidenum">
              <a:rPr lang="en-US" smtClean="0"/>
              <a:t>‹#›</a:t>
            </a:fld>
            <a:endParaRPr lang="en-US"/>
          </a:p>
        </p:txBody>
      </p:sp>
    </p:spTree>
    <p:extLst>
      <p:ext uri="{BB962C8B-B14F-4D97-AF65-F5344CB8AC3E}">
        <p14:creationId xmlns:p14="http://schemas.microsoft.com/office/powerpoint/2010/main" val="1666983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DD27-998E-584A-930B-E685317527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6B699-2339-594E-B10D-7FCF0182A06E}"/>
              </a:ext>
            </a:extLst>
          </p:cNvPr>
          <p:cNvSpPr>
            <a:spLocks noGrp="1"/>
          </p:cNvSpPr>
          <p:nvPr>
            <p:ph sz="half" idx="1"/>
          </p:nvPr>
        </p:nvSpPr>
        <p:spPr>
          <a:xfrm>
            <a:off x="838200" y="1825625"/>
            <a:ext cx="5181600" cy="38297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EF2E65-F4D8-0B4C-9F63-E2289138D7A9}"/>
              </a:ext>
            </a:extLst>
          </p:cNvPr>
          <p:cNvSpPr>
            <a:spLocks noGrp="1"/>
          </p:cNvSpPr>
          <p:nvPr>
            <p:ph sz="half" idx="2"/>
          </p:nvPr>
        </p:nvSpPr>
        <p:spPr>
          <a:xfrm>
            <a:off x="6172200" y="1825625"/>
            <a:ext cx="5181600" cy="38297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FB97558-8575-8849-9A7C-6F0DD57E2868}"/>
              </a:ext>
            </a:extLst>
          </p:cNvPr>
          <p:cNvSpPr>
            <a:spLocks noGrp="1"/>
          </p:cNvSpPr>
          <p:nvPr>
            <p:ph type="sldNum" sz="quarter" idx="12"/>
          </p:nvPr>
        </p:nvSpPr>
        <p:spPr/>
        <p:txBody>
          <a:bodyPr/>
          <a:lstStyle/>
          <a:p>
            <a:fld id="{83240E39-DDE4-5440-A022-1D6F64C0B6D9}" type="slidenum">
              <a:rPr lang="en-US" smtClean="0"/>
              <a:t>‹#›</a:t>
            </a:fld>
            <a:endParaRPr lang="en-US"/>
          </a:p>
        </p:txBody>
      </p:sp>
    </p:spTree>
    <p:extLst>
      <p:ext uri="{BB962C8B-B14F-4D97-AF65-F5344CB8AC3E}">
        <p14:creationId xmlns:p14="http://schemas.microsoft.com/office/powerpoint/2010/main" val="922628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1F853-8477-794E-B52E-B496439192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2C9614-8942-AF47-94F6-DF94325020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B4B6F7-4425-D441-82C1-DC246349915E}"/>
              </a:ext>
            </a:extLst>
          </p:cNvPr>
          <p:cNvSpPr>
            <a:spLocks noGrp="1"/>
          </p:cNvSpPr>
          <p:nvPr>
            <p:ph sz="half" idx="2"/>
          </p:nvPr>
        </p:nvSpPr>
        <p:spPr>
          <a:xfrm>
            <a:off x="839788" y="2505075"/>
            <a:ext cx="5157787" cy="32397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971FE11-560F-7B49-9199-CD0D29F28F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12AA62-56AE-B947-8CC3-ED5172C073D1}"/>
              </a:ext>
            </a:extLst>
          </p:cNvPr>
          <p:cNvSpPr>
            <a:spLocks noGrp="1"/>
          </p:cNvSpPr>
          <p:nvPr>
            <p:ph sz="quarter" idx="4"/>
          </p:nvPr>
        </p:nvSpPr>
        <p:spPr>
          <a:xfrm>
            <a:off x="6172200" y="2505075"/>
            <a:ext cx="5183188" cy="323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3CA68F98-465E-E94D-A75E-A8A041EF7C21}"/>
              </a:ext>
            </a:extLst>
          </p:cNvPr>
          <p:cNvSpPr>
            <a:spLocks noGrp="1"/>
          </p:cNvSpPr>
          <p:nvPr>
            <p:ph type="sldNum" sz="quarter" idx="12"/>
          </p:nvPr>
        </p:nvSpPr>
        <p:spPr/>
        <p:txBody>
          <a:bodyPr/>
          <a:lstStyle/>
          <a:p>
            <a:fld id="{83240E39-DDE4-5440-A022-1D6F64C0B6D9}" type="slidenum">
              <a:rPr lang="en-US" smtClean="0"/>
              <a:t>‹#›</a:t>
            </a:fld>
            <a:endParaRPr lang="en-US"/>
          </a:p>
        </p:txBody>
      </p:sp>
    </p:spTree>
    <p:extLst>
      <p:ext uri="{BB962C8B-B14F-4D97-AF65-F5344CB8AC3E}">
        <p14:creationId xmlns:p14="http://schemas.microsoft.com/office/powerpoint/2010/main" val="1133458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7B9D-CB83-764C-9E01-7490264BFA59}"/>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34305585-C022-9D48-80B4-887F8C84B69A}"/>
              </a:ext>
            </a:extLst>
          </p:cNvPr>
          <p:cNvSpPr>
            <a:spLocks noGrp="1"/>
          </p:cNvSpPr>
          <p:nvPr>
            <p:ph type="sldNum" sz="quarter" idx="12"/>
          </p:nvPr>
        </p:nvSpPr>
        <p:spPr/>
        <p:txBody>
          <a:bodyPr/>
          <a:lstStyle/>
          <a:p>
            <a:fld id="{83240E39-DDE4-5440-A022-1D6F64C0B6D9}" type="slidenum">
              <a:rPr lang="en-US" smtClean="0"/>
              <a:t>‹#›</a:t>
            </a:fld>
            <a:endParaRPr lang="en-US"/>
          </a:p>
        </p:txBody>
      </p:sp>
    </p:spTree>
    <p:extLst>
      <p:ext uri="{BB962C8B-B14F-4D97-AF65-F5344CB8AC3E}">
        <p14:creationId xmlns:p14="http://schemas.microsoft.com/office/powerpoint/2010/main" val="3792986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8CCB6E7-9D62-3D40-99B1-4680045CB974}"/>
              </a:ext>
            </a:extLst>
          </p:cNvPr>
          <p:cNvSpPr>
            <a:spLocks noGrp="1"/>
          </p:cNvSpPr>
          <p:nvPr>
            <p:ph type="sldNum" sz="quarter" idx="12"/>
          </p:nvPr>
        </p:nvSpPr>
        <p:spPr/>
        <p:txBody>
          <a:bodyPr/>
          <a:lstStyle/>
          <a:p>
            <a:fld id="{83240E39-DDE4-5440-A022-1D6F64C0B6D9}" type="slidenum">
              <a:rPr lang="en-US" smtClean="0"/>
              <a:t>‹#›</a:t>
            </a:fld>
            <a:endParaRPr lang="en-US"/>
          </a:p>
        </p:txBody>
      </p:sp>
    </p:spTree>
    <p:extLst>
      <p:ext uri="{BB962C8B-B14F-4D97-AF65-F5344CB8AC3E}">
        <p14:creationId xmlns:p14="http://schemas.microsoft.com/office/powerpoint/2010/main" val="305336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11939-C2B2-D44A-9E25-07E1E53341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1A55B2-75E8-DE40-B41A-93F82F4486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B2DBF6-A946-B248-AF1B-CFE130C610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57F819F2-B96F-E249-83B9-366786D862AE}"/>
              </a:ext>
            </a:extLst>
          </p:cNvPr>
          <p:cNvSpPr>
            <a:spLocks noGrp="1"/>
          </p:cNvSpPr>
          <p:nvPr>
            <p:ph type="sldNum" sz="quarter" idx="12"/>
          </p:nvPr>
        </p:nvSpPr>
        <p:spPr/>
        <p:txBody>
          <a:bodyPr/>
          <a:lstStyle/>
          <a:p>
            <a:fld id="{83240E39-DDE4-5440-A022-1D6F64C0B6D9}" type="slidenum">
              <a:rPr lang="en-US" smtClean="0"/>
              <a:t>‹#›</a:t>
            </a:fld>
            <a:endParaRPr lang="en-US"/>
          </a:p>
        </p:txBody>
      </p:sp>
    </p:spTree>
    <p:extLst>
      <p:ext uri="{BB962C8B-B14F-4D97-AF65-F5344CB8AC3E}">
        <p14:creationId xmlns:p14="http://schemas.microsoft.com/office/powerpoint/2010/main" val="416633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1EC65D2-C2BA-084F-B850-6C17C5FF6217}"/>
              </a:ext>
            </a:extLst>
          </p:cNvPr>
          <p:cNvPicPr>
            <a:picLocks noChangeAspect="1"/>
          </p:cNvPicPr>
          <p:nvPr userDrawn="1"/>
        </p:nvPicPr>
        <p:blipFill>
          <a:blip r:embed="rId12"/>
          <a:stretch>
            <a:fillRect/>
          </a:stretch>
        </p:blipFill>
        <p:spPr>
          <a:xfrm>
            <a:off x="0" y="4794738"/>
            <a:ext cx="12192000" cy="2063262"/>
          </a:xfrm>
          <a:prstGeom prst="rect">
            <a:avLst/>
          </a:prstGeom>
        </p:spPr>
      </p:pic>
      <p:sp>
        <p:nvSpPr>
          <p:cNvPr id="2" name="Title Placeholder 1">
            <a:extLst>
              <a:ext uri="{FF2B5EF4-FFF2-40B4-BE49-F238E27FC236}">
                <a16:creationId xmlns:a16="http://schemas.microsoft.com/office/drawing/2014/main" id="{56140C80-8A7C-1347-AB77-578CB6779A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0ADEE0-250B-4B41-A307-EDBF39EDC9AC}"/>
              </a:ext>
            </a:extLst>
          </p:cNvPr>
          <p:cNvSpPr>
            <a:spLocks noGrp="1"/>
          </p:cNvSpPr>
          <p:nvPr>
            <p:ph type="body" idx="1"/>
          </p:nvPr>
        </p:nvSpPr>
        <p:spPr>
          <a:xfrm>
            <a:off x="838200" y="1825625"/>
            <a:ext cx="10515600" cy="390925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CF9FA1A9-C528-0F40-A759-A90F82DC434C}"/>
              </a:ext>
            </a:extLst>
          </p:cNvPr>
          <p:cNvSpPr>
            <a:spLocks noGrp="1"/>
          </p:cNvSpPr>
          <p:nvPr>
            <p:ph type="sldNum" sz="quarter" idx="4"/>
          </p:nvPr>
        </p:nvSpPr>
        <p:spPr>
          <a:xfrm>
            <a:off x="7109791" y="6334919"/>
            <a:ext cx="2743200" cy="294481"/>
          </a:xfrm>
          <a:prstGeom prst="rect">
            <a:avLst/>
          </a:prstGeom>
        </p:spPr>
        <p:txBody>
          <a:bodyPr vert="horz" lIns="91440" tIns="45720" rIns="91440" bIns="45720" rtlCol="0" anchor="ctr"/>
          <a:lstStyle>
            <a:lvl1pPr algn="r">
              <a:defRPr sz="900">
                <a:solidFill>
                  <a:schemeClr val="bg1"/>
                </a:solidFill>
                <a:latin typeface="Arial" panose="020B0604020202020204" pitchFamily="34" charset="0"/>
                <a:cs typeface="Arial" panose="020B0604020202020204" pitchFamily="34" charset="0"/>
              </a:defRPr>
            </a:lvl1pPr>
          </a:lstStyle>
          <a:p>
            <a:r>
              <a:rPr lang="en-US" dirty="0"/>
              <a:t>NAME OF PRESENTATAION  |  </a:t>
            </a:r>
            <a:fld id="{83240E39-DDE4-5440-A022-1D6F64C0B6D9}" type="slidenum">
              <a:rPr lang="en-US" smtClean="0"/>
              <a:pPr/>
              <a:t>‹#›</a:t>
            </a:fld>
            <a:endParaRPr lang="en-US" dirty="0"/>
          </a:p>
        </p:txBody>
      </p:sp>
    </p:spTree>
    <p:extLst>
      <p:ext uri="{BB962C8B-B14F-4D97-AF65-F5344CB8AC3E}">
        <p14:creationId xmlns:p14="http://schemas.microsoft.com/office/powerpoint/2010/main" val="1739836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1" r:id="rId4"/>
    <p:sldLayoutId id="2147483652" r:id="rId5"/>
    <p:sldLayoutId id="2147483653" r:id="rId6"/>
    <p:sldLayoutId id="2147483654" r:id="rId7"/>
    <p:sldLayoutId id="2147483655" r:id="rId8"/>
    <p:sldLayoutId id="2147483656" r:id="rId9"/>
    <p:sldLayoutId id="2147483657"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americanimmigrationcouncil.org/research/dream-act-daca-and-other-policies-designed-protect-dreamers" TargetMode="External"/><Relationship Id="rId2" Type="http://schemas.openxmlformats.org/officeDocument/2006/relationships/hyperlink" Target="https://www.nilc.org/issues/daca/daca-heads-to-scotus-scenarios/" TargetMode="External"/><Relationship Id="rId1" Type="http://schemas.openxmlformats.org/officeDocument/2006/relationships/slideLayout" Target="../slideLayouts/slideLayout3.xml"/><Relationship Id="rId4" Type="http://schemas.openxmlformats.org/officeDocument/2006/relationships/hyperlink" Target="https://www.csac.ca.gov/post/california-nonresident-tuition-exemptio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blog.prepscholar.com/test-optional-colleges-list" TargetMode="External"/><Relationship Id="rId2" Type="http://schemas.openxmlformats.org/officeDocument/2006/relationships/hyperlink" Target="https://immigrantsrising.org/" TargetMode="External"/><Relationship Id="rId1" Type="http://schemas.openxmlformats.org/officeDocument/2006/relationships/slideLayout" Target="../slideLayouts/slideLayout3.xml"/><Relationship Id="rId5" Type="http://schemas.openxmlformats.org/officeDocument/2006/relationships/hyperlink" Target="https://admission.universityofcalifornia.edu/tuition-financial-aid/types-of-aid/blue-and-gold-opportunity-plan.html" TargetMode="External"/><Relationship Id="rId4" Type="http://schemas.openxmlformats.org/officeDocument/2006/relationships/hyperlink" Target="https://lulac.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4EF86-28FE-D94E-8B54-20CAE0F7577D}"/>
              </a:ext>
            </a:extLst>
          </p:cNvPr>
          <p:cNvSpPr>
            <a:spLocks noGrp="1"/>
          </p:cNvSpPr>
          <p:nvPr>
            <p:ph type="ctrTitle"/>
          </p:nvPr>
        </p:nvSpPr>
        <p:spPr/>
        <p:txBody>
          <a:bodyPr/>
          <a:lstStyle/>
          <a:p>
            <a:r>
              <a:rPr lang="en-US" dirty="0"/>
              <a:t>DACA STUDENTS: A DISCUSSION</a:t>
            </a:r>
          </a:p>
        </p:txBody>
      </p:sp>
      <p:sp>
        <p:nvSpPr>
          <p:cNvPr id="3" name="Subtitle 2">
            <a:extLst>
              <a:ext uri="{FF2B5EF4-FFF2-40B4-BE49-F238E27FC236}">
                <a16:creationId xmlns:a16="http://schemas.microsoft.com/office/drawing/2014/main" id="{90CFEE9C-96DD-134D-B559-4682D5D44250}"/>
              </a:ext>
            </a:extLst>
          </p:cNvPr>
          <p:cNvSpPr>
            <a:spLocks noGrp="1"/>
          </p:cNvSpPr>
          <p:nvPr>
            <p:ph type="subTitle" idx="1"/>
          </p:nvPr>
        </p:nvSpPr>
        <p:spPr/>
        <p:txBody>
          <a:bodyPr>
            <a:normAutofit fontScale="77500" lnSpcReduction="20000"/>
          </a:bodyPr>
          <a:lstStyle/>
          <a:p>
            <a:r>
              <a:rPr lang="en-US" dirty="0"/>
              <a:t>Presenters:  Kathleen Crisp and Ernesto Espinoza, University of the Pacific admission counselors for DACA students</a:t>
            </a:r>
          </a:p>
        </p:txBody>
      </p:sp>
    </p:spTree>
    <p:extLst>
      <p:ext uri="{BB962C8B-B14F-4D97-AF65-F5344CB8AC3E}">
        <p14:creationId xmlns:p14="http://schemas.microsoft.com/office/powerpoint/2010/main" val="676575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California DREAM Act, cont. </a:t>
            </a:r>
          </a:p>
        </p:txBody>
      </p:sp>
      <p:sp>
        <p:nvSpPr>
          <p:cNvPr id="3" name="Content Placeholder 2"/>
          <p:cNvSpPr>
            <a:spLocks noGrp="1"/>
          </p:cNvSpPr>
          <p:nvPr>
            <p:ph idx="1"/>
          </p:nvPr>
        </p:nvSpPr>
        <p:spPr/>
        <p:txBody>
          <a:bodyPr>
            <a:normAutofit lnSpcReduction="10000"/>
          </a:bodyPr>
          <a:lstStyle/>
          <a:p>
            <a:pPr marL="0" indent="0">
              <a:buNone/>
            </a:pPr>
            <a:r>
              <a:rPr lang="en-US" dirty="0"/>
              <a:t>And…</a:t>
            </a:r>
          </a:p>
          <a:p>
            <a:pPr lvl="0"/>
            <a:r>
              <a:rPr lang="en-US" dirty="0"/>
              <a:t>Graduated or will graduate from a California high school, or</a:t>
            </a:r>
          </a:p>
          <a:p>
            <a:pPr lvl="0"/>
            <a:r>
              <a:rPr lang="en-US" dirty="0"/>
              <a:t>Attained an associate’s degree at a California community college, or</a:t>
            </a:r>
          </a:p>
          <a:p>
            <a:pPr lvl="0"/>
            <a:r>
              <a:rPr lang="en-US" dirty="0"/>
              <a:t>Fulfilled the minimum transfer requirements from a community college to a California State University or University of California</a:t>
            </a:r>
          </a:p>
          <a:p>
            <a:pPr lvl="0"/>
            <a:r>
              <a:rPr lang="en-US" dirty="0"/>
              <a:t>Will register or enroll in an accredited and qualifying California college or university, and complete an affidavit stating that the student will legalize their immigration status as soon as they are eligible, and do not hold a valid visa. </a:t>
            </a:r>
          </a:p>
          <a:p>
            <a:endParaRPr lang="en-US" dirty="0"/>
          </a:p>
        </p:txBody>
      </p:sp>
    </p:spTree>
    <p:extLst>
      <p:ext uri="{BB962C8B-B14F-4D97-AF65-F5344CB8AC3E}">
        <p14:creationId xmlns:p14="http://schemas.microsoft.com/office/powerpoint/2010/main" val="886308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Source material</a:t>
            </a:r>
          </a:p>
        </p:txBody>
      </p:sp>
      <p:sp>
        <p:nvSpPr>
          <p:cNvPr id="3" name="Content Placeholder 2"/>
          <p:cNvSpPr>
            <a:spLocks noGrp="1"/>
          </p:cNvSpPr>
          <p:nvPr>
            <p:ph idx="1"/>
          </p:nvPr>
        </p:nvSpPr>
        <p:spPr/>
        <p:txBody>
          <a:bodyPr/>
          <a:lstStyle/>
          <a:p>
            <a:r>
              <a:rPr lang="en-US" dirty="0"/>
              <a:t>National Immigration Law Center </a:t>
            </a:r>
            <a:r>
              <a:rPr lang="en-US" u="sng" dirty="0">
                <a:hlinkClick r:id="rId2"/>
              </a:rPr>
              <a:t>https://www.nilc.org/issues/daca/daca-heads-to-scotus-scenarios/</a:t>
            </a:r>
            <a:endParaRPr lang="en-US" dirty="0"/>
          </a:p>
          <a:p>
            <a:r>
              <a:rPr lang="en-US" dirty="0"/>
              <a:t>American Immigration Council </a:t>
            </a:r>
            <a:r>
              <a:rPr lang="en-US" u="sng" dirty="0">
                <a:hlinkClick r:id="rId3"/>
              </a:rPr>
              <a:t>https://www.americanimmigrationcouncil.org/research/dream-act-daca-and-other-policies-designed-protect-dreamers</a:t>
            </a:r>
            <a:endParaRPr lang="en-US" dirty="0"/>
          </a:p>
          <a:p>
            <a:r>
              <a:rPr lang="en-US" dirty="0"/>
              <a:t>California Student Aid Commission </a:t>
            </a:r>
            <a:r>
              <a:rPr lang="en-US" u="sng" dirty="0">
                <a:hlinkClick r:id="rId4"/>
              </a:rPr>
              <a:t>https://www.csac.ca.gov/post/california-nonresident-tuition-exemption</a:t>
            </a:r>
            <a:endParaRPr lang="en-US" dirty="0"/>
          </a:p>
          <a:p>
            <a:endParaRPr lang="en-US" dirty="0"/>
          </a:p>
        </p:txBody>
      </p:sp>
    </p:spTree>
    <p:extLst>
      <p:ext uri="{BB962C8B-B14F-4D97-AF65-F5344CB8AC3E}">
        <p14:creationId xmlns:p14="http://schemas.microsoft.com/office/powerpoint/2010/main" val="1669754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Undocumented Students and </a:t>
            </a:r>
            <a:br>
              <a:rPr lang="en-US" b="1" dirty="0"/>
            </a:br>
            <a:r>
              <a:rPr lang="en-US" b="1" dirty="0"/>
              <a:t>Admission to College</a:t>
            </a:r>
          </a:p>
        </p:txBody>
      </p:sp>
      <p:sp>
        <p:nvSpPr>
          <p:cNvPr id="3" name="Content Placeholder 2"/>
          <p:cNvSpPr>
            <a:spLocks noGrp="1"/>
          </p:cNvSpPr>
          <p:nvPr>
            <p:ph idx="1"/>
          </p:nvPr>
        </p:nvSpPr>
        <p:spPr/>
        <p:txBody>
          <a:bodyPr>
            <a:normAutofit fontScale="92500" lnSpcReduction="10000"/>
          </a:bodyPr>
          <a:lstStyle/>
          <a:p>
            <a:r>
              <a:rPr lang="en-US" dirty="0"/>
              <a:t>Test Optional: When a student has the ability to choose whether or not they may submit their SAT or ACT score. Not submitting will mean they will be evaluated through other components of their application.</a:t>
            </a:r>
          </a:p>
          <a:p>
            <a:r>
              <a:rPr lang="en-US" dirty="0"/>
              <a:t>Test optional is different from test flexible, test blind, etc. </a:t>
            </a:r>
          </a:p>
          <a:p>
            <a:r>
              <a:rPr lang="en-US" dirty="0"/>
              <a:t>Some schools require a GPA minimum to allow a student to go test optional.</a:t>
            </a:r>
          </a:p>
          <a:p>
            <a:r>
              <a:rPr lang="en-US" dirty="0"/>
              <a:t>Consider test optional colleges and universities (as of 2019, there are 84 test optional schools in CA). </a:t>
            </a:r>
          </a:p>
          <a:p>
            <a:r>
              <a:rPr lang="en-US" dirty="0"/>
              <a:t>All CSU are now test optional, but test scores may be required as a supplement for impacted majors/programs. </a:t>
            </a:r>
          </a:p>
          <a:p>
            <a:endParaRPr lang="en-US" dirty="0"/>
          </a:p>
        </p:txBody>
      </p:sp>
    </p:spTree>
    <p:extLst>
      <p:ext uri="{BB962C8B-B14F-4D97-AF65-F5344CB8AC3E}">
        <p14:creationId xmlns:p14="http://schemas.microsoft.com/office/powerpoint/2010/main" val="2425656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Financial Support for DACA/ DREAM Act/Undocumented Students </a:t>
            </a:r>
          </a:p>
        </p:txBody>
      </p:sp>
      <p:sp>
        <p:nvSpPr>
          <p:cNvPr id="3" name="Content Placeholder 2"/>
          <p:cNvSpPr>
            <a:spLocks noGrp="1"/>
          </p:cNvSpPr>
          <p:nvPr>
            <p:ph idx="1"/>
          </p:nvPr>
        </p:nvSpPr>
        <p:spPr>
          <a:xfrm>
            <a:off x="838200" y="1825625"/>
            <a:ext cx="10515600" cy="4242666"/>
          </a:xfrm>
        </p:spPr>
        <p:txBody>
          <a:bodyPr>
            <a:normAutofit/>
          </a:bodyPr>
          <a:lstStyle/>
          <a:p>
            <a:r>
              <a:rPr lang="en-US" dirty="0"/>
              <a:t>League of United Latin American Citizens (LULAC) Scholarship: Awards between $250 to $2000 worth of scholarship every year regardless of status.</a:t>
            </a:r>
          </a:p>
          <a:p>
            <a:r>
              <a:rPr lang="en-US" dirty="0"/>
              <a:t>UC Blue and Gold Opportunity Plan (DREAM Act only). Pays remainder of tuition if eligible. UC’s only.</a:t>
            </a:r>
          </a:p>
          <a:p>
            <a:r>
              <a:rPr lang="en-US" dirty="0"/>
              <a:t>UC DREAM Loan Program (DREAM Act only). Maximum loan amount of $4000 per year for a maximum of $20,000</a:t>
            </a:r>
          </a:p>
          <a:p>
            <a:r>
              <a:rPr lang="en-US" dirty="0"/>
              <a:t>CSU/UC Middle Class Scholarship (DREAM Act only). Amount varies per student and institution. </a:t>
            </a:r>
          </a:p>
          <a:p>
            <a:pPr marL="0" indent="0">
              <a:buNone/>
            </a:pPr>
            <a:endParaRPr lang="en-US" dirty="0"/>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8298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prstClr val="black"/>
                </a:solidFill>
              </a:rPr>
              <a:t>Private Organizational Support for DACA/ DREAM Act/Undocumented Students </a:t>
            </a:r>
            <a:endParaRPr lang="en-US" b="1" dirty="0"/>
          </a:p>
        </p:txBody>
      </p:sp>
      <p:sp>
        <p:nvSpPr>
          <p:cNvPr id="3" name="Content Placeholder 2"/>
          <p:cNvSpPr>
            <a:spLocks noGrp="1"/>
          </p:cNvSpPr>
          <p:nvPr>
            <p:ph idx="1"/>
          </p:nvPr>
        </p:nvSpPr>
        <p:spPr/>
        <p:txBody>
          <a:bodyPr/>
          <a:lstStyle/>
          <a:p>
            <a:r>
              <a:rPr lang="en-US" dirty="0">
                <a:solidFill>
                  <a:srgbClr val="FF0000"/>
                </a:solidFill>
              </a:rPr>
              <a:t>Immigrants Rising</a:t>
            </a:r>
            <a:r>
              <a:rPr lang="en-US" dirty="0"/>
              <a:t>: A San Francisco based organization that offers </a:t>
            </a:r>
            <a:r>
              <a:rPr lang="en-US" u="sng" dirty="0"/>
              <a:t>free</a:t>
            </a:r>
            <a:r>
              <a:rPr lang="en-US" dirty="0"/>
              <a:t> professional mental health services, legal in-take service, and financial support through partnerships for undocumented students. </a:t>
            </a:r>
          </a:p>
          <a:p>
            <a:r>
              <a:rPr lang="en-US" dirty="0"/>
              <a:t>They create a PDF file every year containing a long list of scholarships that do not require proof of citizenship. </a:t>
            </a:r>
          </a:p>
          <a:p>
            <a:r>
              <a:rPr lang="en-US" dirty="0"/>
              <a:t>Offer additional support services to 32 different public colleges and universities through the California Campus Catalyst Fund. </a:t>
            </a:r>
          </a:p>
          <a:p>
            <a:endParaRPr lang="en-US" dirty="0"/>
          </a:p>
          <a:p>
            <a:endParaRPr lang="en-US" dirty="0"/>
          </a:p>
          <a:p>
            <a:endParaRPr lang="en-US" dirty="0"/>
          </a:p>
        </p:txBody>
      </p:sp>
    </p:spTree>
    <p:extLst>
      <p:ext uri="{BB962C8B-B14F-4D97-AF65-F5344CB8AC3E}">
        <p14:creationId xmlns:p14="http://schemas.microsoft.com/office/powerpoint/2010/main" val="1144376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493"/>
            <a:ext cx="10515600" cy="507711"/>
          </a:xfrm>
        </p:spPr>
        <p:txBody>
          <a:bodyPr>
            <a:normAutofit fontScale="90000"/>
          </a:bodyPr>
          <a:lstStyle/>
          <a:p>
            <a:pPr algn="ctr"/>
            <a:r>
              <a:rPr lang="en-US" dirty="0"/>
              <a:t>CA Campus Catalyst Fund Schools</a:t>
            </a:r>
          </a:p>
        </p:txBody>
      </p:sp>
      <p:pic>
        <p:nvPicPr>
          <p:cNvPr id="5" name="Content Placeholder 4"/>
          <p:cNvPicPr>
            <a:picLocks noGrp="1" noChangeAspect="1"/>
          </p:cNvPicPr>
          <p:nvPr>
            <p:ph idx="1"/>
          </p:nvPr>
        </p:nvPicPr>
        <p:blipFill>
          <a:blip r:embed="rId2"/>
          <a:stretch>
            <a:fillRect/>
          </a:stretch>
        </p:blipFill>
        <p:spPr>
          <a:xfrm>
            <a:off x="2028305" y="681644"/>
            <a:ext cx="6991003" cy="5419899"/>
          </a:xfrm>
          <a:prstGeom prst="rect">
            <a:avLst/>
          </a:prstGeom>
        </p:spPr>
      </p:pic>
    </p:spTree>
    <p:extLst>
      <p:ext uri="{BB962C8B-B14F-4D97-AF65-F5344CB8AC3E}">
        <p14:creationId xmlns:p14="http://schemas.microsoft.com/office/powerpoint/2010/main" val="399284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Source Materials</a:t>
            </a:r>
          </a:p>
        </p:txBody>
      </p:sp>
      <p:sp>
        <p:nvSpPr>
          <p:cNvPr id="3" name="Content Placeholder 2"/>
          <p:cNvSpPr>
            <a:spLocks noGrp="1"/>
          </p:cNvSpPr>
          <p:nvPr>
            <p:ph idx="1"/>
          </p:nvPr>
        </p:nvSpPr>
        <p:spPr>
          <a:xfrm>
            <a:off x="838200" y="1459865"/>
            <a:ext cx="10515600" cy="4591800"/>
          </a:xfrm>
        </p:spPr>
        <p:txBody>
          <a:bodyPr>
            <a:normAutofit lnSpcReduction="10000"/>
          </a:bodyPr>
          <a:lstStyle/>
          <a:p>
            <a:r>
              <a:rPr lang="en-US" dirty="0"/>
              <a:t>Immigrants Rising </a:t>
            </a:r>
          </a:p>
          <a:p>
            <a:pPr marL="0" indent="0">
              <a:buNone/>
            </a:pPr>
            <a:r>
              <a:rPr lang="en-US" dirty="0">
                <a:hlinkClick r:id="rId2"/>
              </a:rPr>
              <a:t>https://immigrantsrising.org/</a:t>
            </a:r>
            <a:endParaRPr lang="en-US" dirty="0"/>
          </a:p>
          <a:p>
            <a:r>
              <a:rPr lang="en-US" dirty="0"/>
              <a:t>Test Optional Colleges</a:t>
            </a:r>
          </a:p>
          <a:p>
            <a:pPr marL="0" indent="0">
              <a:buNone/>
            </a:pPr>
            <a:r>
              <a:rPr lang="en-US" dirty="0">
                <a:hlinkClick r:id="rId3"/>
              </a:rPr>
              <a:t>https://blog.prepscholar.com/test-optional-colleges-list</a:t>
            </a:r>
            <a:endParaRPr lang="en-US" dirty="0"/>
          </a:p>
          <a:p>
            <a:r>
              <a:rPr lang="en-US" dirty="0"/>
              <a:t>League of Latin American Citizens</a:t>
            </a:r>
          </a:p>
          <a:p>
            <a:pPr marL="0" indent="0">
              <a:buNone/>
            </a:pPr>
            <a:r>
              <a:rPr lang="en-US" dirty="0">
                <a:hlinkClick r:id="rId4"/>
              </a:rPr>
              <a:t>https://lulac.org/</a:t>
            </a:r>
            <a:endParaRPr lang="en-US" dirty="0"/>
          </a:p>
          <a:p>
            <a:r>
              <a:rPr lang="en-US" dirty="0"/>
              <a:t>Blue and Gold Opportunity Program, DREAM Loan, Middle Class Scholarship</a:t>
            </a:r>
          </a:p>
          <a:p>
            <a:pPr marL="0" indent="0">
              <a:buNone/>
            </a:pPr>
            <a:r>
              <a:rPr lang="en-US" dirty="0">
                <a:hlinkClick r:id="rId5"/>
              </a:rPr>
              <a:t>https://admission.universityofcalifornia.edu/tuition-financial-aid/types-of-aid/blue-and-gold-opportunity-plan.html</a:t>
            </a:r>
            <a:endParaRPr lang="en-US" dirty="0"/>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713824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0B9D9-EDA1-204D-AE61-2488550A320B}"/>
              </a:ext>
            </a:extLst>
          </p:cNvPr>
          <p:cNvSpPr>
            <a:spLocks noGrp="1"/>
          </p:cNvSpPr>
          <p:nvPr>
            <p:ph type="title"/>
          </p:nvPr>
        </p:nvSpPr>
        <p:spPr/>
        <p:txBody>
          <a:bodyPr>
            <a:normAutofit/>
          </a:bodyPr>
          <a:lstStyle/>
          <a:p>
            <a:pPr algn="ctr"/>
            <a:r>
              <a:rPr lang="en-US" b="1" dirty="0"/>
              <a:t>Dreamers, DACA, Undocumented: </a:t>
            </a:r>
            <a:br>
              <a:rPr lang="en-US" b="1" dirty="0"/>
            </a:br>
            <a:r>
              <a:rPr lang="en-US" b="1" dirty="0"/>
              <a:t>	history, terminology, legislation</a:t>
            </a:r>
          </a:p>
        </p:txBody>
      </p:sp>
      <p:sp>
        <p:nvSpPr>
          <p:cNvPr id="3" name="Content Placeholder 2">
            <a:extLst>
              <a:ext uri="{FF2B5EF4-FFF2-40B4-BE49-F238E27FC236}">
                <a16:creationId xmlns:a16="http://schemas.microsoft.com/office/drawing/2014/main" id="{D3CA0E66-C494-5D44-ABA1-52B3EB71617E}"/>
              </a:ext>
            </a:extLst>
          </p:cNvPr>
          <p:cNvSpPr>
            <a:spLocks noGrp="1"/>
          </p:cNvSpPr>
          <p:nvPr>
            <p:ph idx="1"/>
          </p:nvPr>
        </p:nvSpPr>
        <p:spPr/>
        <p:txBody>
          <a:bodyPr/>
          <a:lstStyle/>
          <a:p>
            <a:r>
              <a:rPr lang="en-US" dirty="0"/>
              <a:t>There have been many attempts by U.S. Congress and other government agencies to find a legal pathway for youth brought to the U.S. as children.   These children, known as “undocumented” youth, do not have legal residency in any country.    </a:t>
            </a:r>
          </a:p>
          <a:p>
            <a:r>
              <a:rPr lang="en-US" dirty="0"/>
              <a:t>The first attempt to find a pathway to legal citizenship status was the Development, Relief and Education for Alien Minors (DREAM) Act introduced by Congress in 2001.   At least ten versions of the Act have been introduced since then, and none of them have passed.  Qualifying students, in this Act, are called “Dreamers.”</a:t>
            </a:r>
          </a:p>
        </p:txBody>
      </p:sp>
    </p:spTree>
    <p:extLst>
      <p:ext uri="{BB962C8B-B14F-4D97-AF65-F5344CB8AC3E}">
        <p14:creationId xmlns:p14="http://schemas.microsoft.com/office/powerpoint/2010/main" val="1388826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E5DB9-5DC6-E84C-A0B4-37E5BDBDDF52}"/>
              </a:ext>
            </a:extLst>
          </p:cNvPr>
          <p:cNvSpPr>
            <a:spLocks noGrp="1"/>
          </p:cNvSpPr>
          <p:nvPr>
            <p:ph type="title"/>
          </p:nvPr>
        </p:nvSpPr>
        <p:spPr/>
        <p:txBody>
          <a:bodyPr/>
          <a:lstStyle/>
          <a:p>
            <a:pPr algn="ctr"/>
            <a:r>
              <a:rPr lang="en-US" b="1" dirty="0"/>
              <a:t>DREAM Act, cont. </a:t>
            </a:r>
          </a:p>
        </p:txBody>
      </p:sp>
      <p:sp>
        <p:nvSpPr>
          <p:cNvPr id="3" name="Content Placeholder 2">
            <a:extLst>
              <a:ext uri="{FF2B5EF4-FFF2-40B4-BE49-F238E27FC236}">
                <a16:creationId xmlns:a16="http://schemas.microsoft.com/office/drawing/2014/main" id="{DD2520E2-A52C-0B43-9EC2-0FD405C12391}"/>
              </a:ext>
            </a:extLst>
          </p:cNvPr>
          <p:cNvSpPr>
            <a:spLocks noGrp="1"/>
          </p:cNvSpPr>
          <p:nvPr>
            <p:ph idx="1"/>
          </p:nvPr>
        </p:nvSpPr>
        <p:spPr/>
        <p:txBody>
          <a:bodyPr>
            <a:normAutofit lnSpcReduction="10000"/>
          </a:bodyPr>
          <a:lstStyle/>
          <a:p>
            <a:r>
              <a:rPr lang="en-US" dirty="0"/>
              <a:t>Most recent version (2019) had the following qualifications, which eventually would lead to permanent residency after two years:</a:t>
            </a:r>
          </a:p>
          <a:p>
            <a:r>
              <a:rPr lang="en-US" dirty="0"/>
              <a:t>Entered the U.S. under the age of 18</a:t>
            </a:r>
          </a:p>
          <a:p>
            <a:pPr lvl="0"/>
            <a:r>
              <a:rPr lang="en-US" dirty="0"/>
              <a:t>Entered four years prior to the Act and never left the U.S.</a:t>
            </a:r>
          </a:p>
          <a:p>
            <a:pPr lvl="0"/>
            <a:r>
              <a:rPr lang="en-US" dirty="0"/>
              <a:t>Enrolled in high school or admitted to an institution of higher education or technical education school</a:t>
            </a:r>
          </a:p>
          <a:p>
            <a:pPr lvl="0"/>
            <a:r>
              <a:rPr lang="en-US" dirty="0"/>
              <a:t>Has never been convicted of any “crime involving moral turpitude” 	</a:t>
            </a:r>
          </a:p>
          <a:p>
            <a:pPr lvl="0"/>
            <a:r>
              <a:rPr lang="en-US" dirty="0"/>
              <a:t>Has not been convicted of a crime of domestic violence</a:t>
            </a:r>
          </a:p>
          <a:p>
            <a:endParaRPr lang="en-US" dirty="0"/>
          </a:p>
        </p:txBody>
      </p:sp>
    </p:spTree>
    <p:extLst>
      <p:ext uri="{BB962C8B-B14F-4D97-AF65-F5344CB8AC3E}">
        <p14:creationId xmlns:p14="http://schemas.microsoft.com/office/powerpoint/2010/main" val="427068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Deferred Action for Childhood Arrivals (DACA)</a:t>
            </a:r>
          </a:p>
        </p:txBody>
      </p:sp>
      <p:sp>
        <p:nvSpPr>
          <p:cNvPr id="3" name="Content Placeholder 2"/>
          <p:cNvSpPr>
            <a:spLocks noGrp="1"/>
          </p:cNvSpPr>
          <p:nvPr>
            <p:ph idx="1"/>
          </p:nvPr>
        </p:nvSpPr>
        <p:spPr/>
        <p:txBody>
          <a:bodyPr>
            <a:normAutofit lnSpcReduction="10000"/>
          </a:bodyPr>
          <a:lstStyle/>
          <a:p>
            <a:r>
              <a:rPr lang="en-US" dirty="0"/>
              <a:t>DACA, created by former Secretary of Homeland Security Janet Napolitano in 2012, provides temporary relief from deportation and work authorization to undocumented students brought to the U.S. as children.  It was implemented via executive decision by former President Barack Obama.  </a:t>
            </a:r>
          </a:p>
          <a:p>
            <a:r>
              <a:rPr lang="en-US" dirty="0"/>
              <a:t>The program stopped taking applications in 2017, and the Trump Administration introduced plans to rescind the program.   A federal judge blocked the plan in 2018 and students can still apply for it.   The ruling was appealed, and the case is now before the U.S. Supreme Court.  A decision is expected Summer 2020. </a:t>
            </a:r>
          </a:p>
        </p:txBody>
      </p:sp>
    </p:spTree>
    <p:extLst>
      <p:ext uri="{BB962C8B-B14F-4D97-AF65-F5344CB8AC3E}">
        <p14:creationId xmlns:p14="http://schemas.microsoft.com/office/powerpoint/2010/main" val="1093030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DACA Qualification</a:t>
            </a:r>
          </a:p>
        </p:txBody>
      </p:sp>
      <p:sp>
        <p:nvSpPr>
          <p:cNvPr id="3" name="Content Placeholder 2"/>
          <p:cNvSpPr>
            <a:spLocks noGrp="1"/>
          </p:cNvSpPr>
          <p:nvPr>
            <p:ph idx="1"/>
          </p:nvPr>
        </p:nvSpPr>
        <p:spPr>
          <a:xfrm>
            <a:off x="838200" y="1825625"/>
            <a:ext cx="10515600" cy="4109662"/>
          </a:xfrm>
        </p:spPr>
        <p:txBody>
          <a:bodyPr>
            <a:normAutofit lnSpcReduction="10000"/>
          </a:bodyPr>
          <a:lstStyle/>
          <a:p>
            <a:r>
              <a:rPr lang="en-US" dirty="0"/>
              <a:t>Have come to the United States under the age of sixteen;</a:t>
            </a:r>
          </a:p>
          <a:p>
            <a:r>
              <a:rPr lang="en-US" dirty="0"/>
              <a:t>Have continuously resided in the United States for a least five years; </a:t>
            </a:r>
          </a:p>
          <a:p>
            <a:r>
              <a:rPr lang="en-US" dirty="0"/>
              <a:t>Are currently in school, have graduated from high school, have obtained a general education development certificate, or are honorably discharged veterans of the Coast Guard or Armed Forces of the United States;</a:t>
            </a:r>
          </a:p>
          <a:p>
            <a:r>
              <a:rPr lang="en-US" dirty="0"/>
              <a:t>Have not been convicted of a felony offense, a significant misdemeanor offense, multiple misdemeanor offenses, or otherwise pose a threat to national security or public safety;</a:t>
            </a:r>
          </a:p>
          <a:p>
            <a:r>
              <a:rPr lang="en-US" dirty="0"/>
              <a:t>Are not above the age of thirty.</a:t>
            </a:r>
          </a:p>
          <a:p>
            <a:endParaRPr lang="en-US" dirty="0"/>
          </a:p>
        </p:txBody>
      </p:sp>
    </p:spTree>
    <p:extLst>
      <p:ext uri="{BB962C8B-B14F-4D97-AF65-F5344CB8AC3E}">
        <p14:creationId xmlns:p14="http://schemas.microsoft.com/office/powerpoint/2010/main" val="3514316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DACA Qualification (cont.)</a:t>
            </a:r>
          </a:p>
        </p:txBody>
      </p:sp>
      <p:sp>
        <p:nvSpPr>
          <p:cNvPr id="3" name="Content Placeholder 2"/>
          <p:cNvSpPr>
            <a:spLocks noGrp="1"/>
          </p:cNvSpPr>
          <p:nvPr>
            <p:ph idx="1"/>
          </p:nvPr>
        </p:nvSpPr>
        <p:spPr>
          <a:xfrm>
            <a:off x="662247" y="1825624"/>
            <a:ext cx="10515600" cy="4209415"/>
          </a:xfrm>
        </p:spPr>
        <p:txBody>
          <a:bodyPr>
            <a:normAutofit fontScale="92500" lnSpcReduction="10000"/>
          </a:bodyPr>
          <a:lstStyle/>
          <a:p>
            <a:r>
              <a:rPr lang="en-US" sz="3100" dirty="0"/>
              <a:t>Individuals must also complete a background check and, for the process to be developed by U.S. Citizenship and Immigration Services (USCIS), must be 15 years or older unless they are subject to a final order of removal. Only those individuals who can prove through verifiable documentation that they meet these criteria will be eligible for deferred action.</a:t>
            </a:r>
          </a:p>
          <a:p>
            <a:r>
              <a:rPr lang="en-US" sz="3100" dirty="0"/>
              <a:t>DHS and its components will implement a process by August 15, 2012 to allow eligible young people to request deferred action and employment authorization. In the meantime, individuals who believe they are eligible should not submit a deferred action request.</a:t>
            </a:r>
          </a:p>
          <a:p>
            <a:endParaRPr lang="en-US" dirty="0"/>
          </a:p>
        </p:txBody>
      </p:sp>
    </p:spTree>
    <p:extLst>
      <p:ext uri="{BB962C8B-B14F-4D97-AF65-F5344CB8AC3E}">
        <p14:creationId xmlns:p14="http://schemas.microsoft.com/office/powerpoint/2010/main" val="1135078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DACA Qualification (cont.)</a:t>
            </a:r>
          </a:p>
        </p:txBody>
      </p:sp>
      <p:sp>
        <p:nvSpPr>
          <p:cNvPr id="3" name="Content Placeholder 2"/>
          <p:cNvSpPr>
            <a:spLocks noGrp="1"/>
          </p:cNvSpPr>
          <p:nvPr>
            <p:ph idx="1"/>
          </p:nvPr>
        </p:nvSpPr>
        <p:spPr/>
        <p:txBody>
          <a:bodyPr/>
          <a:lstStyle/>
          <a:p>
            <a:r>
              <a:rPr lang="en-US" dirty="0"/>
              <a:t>Individuals who are not in removal proceedings or who are subject to a final order of removal will need to submit a request for a review of their case and supporting evidence to USCIS. Individuals with questions or seeking more information on the new process may call the USCIS hotline or visit the USCIS website.</a:t>
            </a:r>
          </a:p>
          <a:p>
            <a:r>
              <a:rPr lang="en-US" dirty="0"/>
              <a:t>Additional information is available from the Immigration and Customs Enforcement (ICE) Office of the Public Advocate.</a:t>
            </a:r>
          </a:p>
          <a:p>
            <a:endParaRPr lang="en-US" dirty="0"/>
          </a:p>
        </p:txBody>
      </p:sp>
    </p:spTree>
    <p:extLst>
      <p:ext uri="{BB962C8B-B14F-4D97-AF65-F5344CB8AC3E}">
        <p14:creationId xmlns:p14="http://schemas.microsoft.com/office/powerpoint/2010/main" val="1422896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California DREAM Act</a:t>
            </a:r>
          </a:p>
        </p:txBody>
      </p:sp>
      <p:sp>
        <p:nvSpPr>
          <p:cNvPr id="3" name="Content Placeholder 2"/>
          <p:cNvSpPr>
            <a:spLocks noGrp="1"/>
          </p:cNvSpPr>
          <p:nvPr>
            <p:ph idx="1"/>
          </p:nvPr>
        </p:nvSpPr>
        <p:spPr>
          <a:xfrm>
            <a:off x="838200" y="1825625"/>
            <a:ext cx="10515600" cy="4226040"/>
          </a:xfrm>
        </p:spPr>
        <p:txBody>
          <a:bodyPr>
            <a:normAutofit/>
          </a:bodyPr>
          <a:lstStyle/>
          <a:p>
            <a:pPr marL="0" indent="0">
              <a:buNone/>
            </a:pPr>
            <a:r>
              <a:rPr lang="en-US" dirty="0"/>
              <a:t>The California DREAM Act Application allows undocumented students to apply for state financial aid.  They do not need to be DACA qualified to apply.   </a:t>
            </a:r>
          </a:p>
          <a:p>
            <a:r>
              <a:rPr lang="en-US" dirty="0"/>
              <a:t>The California Nonresident Tuition Exemption Education Code, also known as AB 540, allows certain students to be exempt from paying nonresident tuition and allows them to apply for financial aid.  </a:t>
            </a:r>
          </a:p>
          <a:p>
            <a:r>
              <a:rPr lang="en-US" dirty="0"/>
              <a:t>AB 540 applies to the following groups:</a:t>
            </a:r>
          </a:p>
          <a:p>
            <a:pPr lvl="0"/>
            <a:r>
              <a:rPr lang="en-US" dirty="0"/>
              <a:t>High school attendance in California for three or more years</a:t>
            </a:r>
          </a:p>
          <a:p>
            <a:endParaRPr lang="en-US" dirty="0"/>
          </a:p>
        </p:txBody>
      </p:sp>
    </p:spTree>
    <p:extLst>
      <p:ext uri="{BB962C8B-B14F-4D97-AF65-F5344CB8AC3E}">
        <p14:creationId xmlns:p14="http://schemas.microsoft.com/office/powerpoint/2010/main" val="1905153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California DREAM Act, cont. </a:t>
            </a:r>
            <a:endParaRPr lang="en-US" dirty="0"/>
          </a:p>
        </p:txBody>
      </p:sp>
      <p:sp>
        <p:nvSpPr>
          <p:cNvPr id="3" name="Content Placeholder 2"/>
          <p:cNvSpPr>
            <a:spLocks noGrp="1"/>
          </p:cNvSpPr>
          <p:nvPr>
            <p:ph idx="1"/>
          </p:nvPr>
        </p:nvSpPr>
        <p:spPr/>
        <p:txBody>
          <a:bodyPr/>
          <a:lstStyle/>
          <a:p>
            <a:pPr lvl="0"/>
            <a:r>
              <a:rPr lang="en-US" dirty="0"/>
              <a:t>Earned credit that is the equivalent of three or more years of full-time, high school course work and attended a combination of elementary, middle, and high school for a total of three years</a:t>
            </a:r>
          </a:p>
          <a:p>
            <a:pPr lvl="0"/>
            <a:r>
              <a:rPr lang="en-US" dirty="0"/>
              <a:t>Attained credits earned at a California adult school</a:t>
            </a:r>
          </a:p>
          <a:p>
            <a:pPr lvl="0"/>
            <a:r>
              <a:rPr lang="en-US" dirty="0"/>
              <a:t>Attained credits at a California community college</a:t>
            </a:r>
          </a:p>
          <a:p>
            <a:pPr lvl="0"/>
            <a:r>
              <a:rPr lang="en-US" dirty="0"/>
              <a:t>Any combination of these.</a:t>
            </a:r>
          </a:p>
          <a:p>
            <a:endParaRPr lang="en-US" dirty="0"/>
          </a:p>
        </p:txBody>
      </p:sp>
    </p:spTree>
    <p:extLst>
      <p:ext uri="{BB962C8B-B14F-4D97-AF65-F5344CB8AC3E}">
        <p14:creationId xmlns:p14="http://schemas.microsoft.com/office/powerpoint/2010/main" val="30829926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79BC5225FBF143B64C9576856502A6" ma:contentTypeVersion="13" ma:contentTypeDescription="Create a new document." ma:contentTypeScope="" ma:versionID="9f8cc5ed399031b04c926d3db6df5209">
  <xsd:schema xmlns:xsd="http://www.w3.org/2001/XMLSchema" xmlns:xs="http://www.w3.org/2001/XMLSchema" xmlns:p="http://schemas.microsoft.com/office/2006/metadata/properties" xmlns:ns3="7cabdb6b-9504-42f1-95da-287b5d4708f8" xmlns:ns4="d67b28a3-bd29-4657-ad47-67ebac881632" targetNamespace="http://schemas.microsoft.com/office/2006/metadata/properties" ma:root="true" ma:fieldsID="20a91af98f6c44ee98e5a6b494902a48" ns3:_="" ns4:_="">
    <xsd:import namespace="7cabdb6b-9504-42f1-95da-287b5d4708f8"/>
    <xsd:import namespace="d67b28a3-bd29-4657-ad47-67ebac88163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abdb6b-9504-42f1-95da-287b5d4708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7b28a3-bd29-4657-ad47-67ebac88163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D06A2B-69F5-4DC2-BEBC-68C8BCD14DA6}">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d67b28a3-bd29-4657-ad47-67ebac881632"/>
    <ds:schemaRef ds:uri="7cabdb6b-9504-42f1-95da-287b5d4708f8"/>
    <ds:schemaRef ds:uri="http://www.w3.org/XML/1998/namespace"/>
    <ds:schemaRef ds:uri="http://purl.org/dc/dcmitype/"/>
  </ds:schemaRefs>
</ds:datastoreItem>
</file>

<file path=customXml/itemProps2.xml><?xml version="1.0" encoding="utf-8"?>
<ds:datastoreItem xmlns:ds="http://schemas.openxmlformats.org/officeDocument/2006/customXml" ds:itemID="{540507C4-C1CD-42A5-A528-DD7566CDF436}">
  <ds:schemaRefs>
    <ds:schemaRef ds:uri="http://schemas.microsoft.com/sharepoint/v3/contenttype/forms"/>
  </ds:schemaRefs>
</ds:datastoreItem>
</file>

<file path=customXml/itemProps3.xml><?xml version="1.0" encoding="utf-8"?>
<ds:datastoreItem xmlns:ds="http://schemas.openxmlformats.org/officeDocument/2006/customXml" ds:itemID="{C3E16143-736E-4A7F-A029-69F4D4D49A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abdb6b-9504-42f1-95da-287b5d4708f8"/>
    <ds:schemaRef ds:uri="d67b28a3-bd29-4657-ad47-67ebac8816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584</TotalTime>
  <Words>1294</Words>
  <Application>Microsoft Office PowerPoint</Application>
  <PresentationFormat>Widescreen</PresentationFormat>
  <Paragraphs>79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DACA STUDENTS: A DISCUSSION</vt:lpstr>
      <vt:lpstr>Dreamers, DACA, Undocumented:   history, terminology, legislation</vt:lpstr>
      <vt:lpstr>DREAM Act, cont. </vt:lpstr>
      <vt:lpstr>Deferred Action for Childhood Arrivals (DACA)</vt:lpstr>
      <vt:lpstr>DACA Qualification</vt:lpstr>
      <vt:lpstr>DACA Qualification (cont.)</vt:lpstr>
      <vt:lpstr>DACA Qualification (cont.)</vt:lpstr>
      <vt:lpstr>California DREAM Act</vt:lpstr>
      <vt:lpstr>California DREAM Act, cont. </vt:lpstr>
      <vt:lpstr>California DREAM Act, cont. </vt:lpstr>
      <vt:lpstr>Source material</vt:lpstr>
      <vt:lpstr>Undocumented Students and  Admission to College</vt:lpstr>
      <vt:lpstr>Financial Support for DACA/ DREAM Act/Undocumented Students </vt:lpstr>
      <vt:lpstr>Private Organizational Support for DACA/ DREAM Act/Undocumented Students </vt:lpstr>
      <vt:lpstr>CA Campus Catalyst Fund Schools</vt:lpstr>
      <vt:lpstr>Source Materials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Marvin C Perry</dc:creator>
  <cp:lastModifiedBy>Vanessa Ea</cp:lastModifiedBy>
  <cp:revision>35</cp:revision>
  <dcterms:created xsi:type="dcterms:W3CDTF">2019-09-09T16:23:45Z</dcterms:created>
  <dcterms:modified xsi:type="dcterms:W3CDTF">2020-03-24T17:38:26Z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0x0101007079BC5225FBF143B64C9576856502A6</vt:lpwstr>
  </property>
</Properties>
</file>