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258" r:id="rId7"/>
    <p:sldId id="260" r:id="rId8"/>
    <p:sldId id="261" r:id="rId9"/>
    <p:sldId id="274" r:id="rId10"/>
    <p:sldId id="262" r:id="rId11"/>
    <p:sldId id="263" r:id="rId12"/>
    <p:sldId id="264" r:id="rId13"/>
    <p:sldId id="265" r:id="rId14"/>
    <p:sldId id="266" r:id="rId15"/>
    <p:sldId id="275" r:id="rId16"/>
    <p:sldId id="267"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66" d="100"/>
          <a:sy n="66" d="100"/>
        </p:scale>
        <p:origin x="8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Comparable Private &amp; CSU Institution Graduation Rate</a:t>
            </a:r>
          </a:p>
        </c:rich>
      </c:tx>
      <c:layout>
        <c:manualLayout>
          <c:xMode val="edge"/>
          <c:yMode val="edge"/>
          <c:x val="0.13143199503342018"/>
          <c:y val="2.990969783354873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AICCU</c:v>
                </c:pt>
              </c:strCache>
            </c:strRef>
          </c:tx>
          <c:spPr>
            <a:gradFill rotWithShape="1">
              <a:gsLst>
                <a:gs pos="0">
                  <a:schemeClr val="accent1">
                    <a:tint val="85000"/>
                    <a:shade val="98000"/>
                    <a:satMod val="110000"/>
                    <a:lumMod val="103000"/>
                  </a:schemeClr>
                </a:gs>
                <a:gs pos="50000">
                  <a:schemeClr val="accent1">
                    <a:shade val="85000"/>
                    <a:satMod val="105000"/>
                    <a:lumMod val="100000"/>
                  </a:schemeClr>
                </a:gs>
                <a:gs pos="100000">
                  <a:schemeClr val="accent1">
                    <a:shade val="60000"/>
                    <a:satMod val="120000"/>
                    <a:lumMod val="100000"/>
                  </a:schemeClr>
                </a:gs>
              </a:gsLst>
              <a:lin ang="5400000" scaled="0"/>
            </a:gradFill>
            <a:ln>
              <a:noFill/>
            </a:ln>
            <a:effectLst>
              <a:outerShdw blurRad="88900" dist="2794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4 Year</c:v>
                </c:pt>
                <c:pt idx="1">
                  <c:v>6 Year</c:v>
                </c:pt>
              </c:strCache>
            </c:strRef>
          </c:cat>
          <c:val>
            <c:numRef>
              <c:f>Sheet1!$B$2:$B$3</c:f>
              <c:numCache>
                <c:formatCode>0%</c:formatCode>
                <c:ptCount val="2"/>
                <c:pt idx="0">
                  <c:v>0.46</c:v>
                </c:pt>
                <c:pt idx="1">
                  <c:v>0.57999999999999996</c:v>
                </c:pt>
              </c:numCache>
            </c:numRef>
          </c:val>
          <c:extLst>
            <c:ext xmlns:c16="http://schemas.microsoft.com/office/drawing/2014/chart" uri="{C3380CC4-5D6E-409C-BE32-E72D297353CC}">
              <c16:uniqueId val="{00000000-6599-4542-9A1E-3896456BC1CB}"/>
            </c:ext>
          </c:extLst>
        </c:ser>
        <c:ser>
          <c:idx val="1"/>
          <c:order val="1"/>
          <c:tx>
            <c:strRef>
              <c:f>Sheet1!$C$1</c:f>
              <c:strCache>
                <c:ptCount val="1"/>
                <c:pt idx="0">
                  <c:v>CSU</c:v>
                </c:pt>
              </c:strCache>
            </c:strRef>
          </c:tx>
          <c:spPr>
            <a:gradFill rotWithShape="1">
              <a:gsLst>
                <a:gs pos="0">
                  <a:schemeClr val="accent2">
                    <a:tint val="85000"/>
                    <a:shade val="98000"/>
                    <a:satMod val="110000"/>
                    <a:lumMod val="103000"/>
                  </a:schemeClr>
                </a:gs>
                <a:gs pos="50000">
                  <a:schemeClr val="accent2">
                    <a:shade val="85000"/>
                    <a:satMod val="105000"/>
                    <a:lumMod val="100000"/>
                  </a:schemeClr>
                </a:gs>
                <a:gs pos="100000">
                  <a:schemeClr val="accent2">
                    <a:shade val="60000"/>
                    <a:satMod val="120000"/>
                    <a:lumMod val="100000"/>
                  </a:schemeClr>
                </a:gs>
              </a:gsLst>
              <a:lin ang="5400000" scaled="0"/>
            </a:gradFill>
            <a:ln>
              <a:noFill/>
            </a:ln>
            <a:effectLst>
              <a:outerShdw blurRad="88900" dist="2794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4 Year</c:v>
                </c:pt>
                <c:pt idx="1">
                  <c:v>6 Year</c:v>
                </c:pt>
              </c:strCache>
            </c:strRef>
          </c:cat>
          <c:val>
            <c:numRef>
              <c:f>Sheet1!$C$2:$C$3</c:f>
              <c:numCache>
                <c:formatCode>0%</c:formatCode>
                <c:ptCount val="2"/>
                <c:pt idx="0">
                  <c:v>0.16</c:v>
                </c:pt>
                <c:pt idx="1">
                  <c:v>0.48</c:v>
                </c:pt>
              </c:numCache>
            </c:numRef>
          </c:val>
          <c:extLst>
            <c:ext xmlns:c16="http://schemas.microsoft.com/office/drawing/2014/chart" uri="{C3380CC4-5D6E-409C-BE32-E72D297353CC}">
              <c16:uniqueId val="{00000001-6599-4542-9A1E-3896456BC1CB}"/>
            </c:ext>
          </c:extLst>
        </c:ser>
        <c:dLbls>
          <c:dLblPos val="outEnd"/>
          <c:showLegendKey val="0"/>
          <c:showVal val="1"/>
          <c:showCatName val="0"/>
          <c:showSerName val="0"/>
          <c:showPercent val="0"/>
          <c:showBubbleSize val="0"/>
        </c:dLbls>
        <c:gapWidth val="100"/>
        <c:overlap val="-24"/>
        <c:axId val="217273624"/>
        <c:axId val="217270880"/>
      </c:barChart>
      <c:catAx>
        <c:axId val="2172736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7270880"/>
        <c:crosses val="autoZero"/>
        <c:auto val="1"/>
        <c:lblAlgn val="ctr"/>
        <c:lblOffset val="100"/>
        <c:noMultiLvlLbl val="0"/>
      </c:catAx>
      <c:valAx>
        <c:axId val="21727088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7273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Comparable Private &amp; UC Institution Graduation Rate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AICCU</c:v>
                </c:pt>
              </c:strCache>
            </c:strRef>
          </c:tx>
          <c:spPr>
            <a:gradFill rotWithShape="1">
              <a:gsLst>
                <a:gs pos="0">
                  <a:schemeClr val="accent1">
                    <a:tint val="85000"/>
                    <a:shade val="98000"/>
                    <a:satMod val="110000"/>
                    <a:lumMod val="103000"/>
                  </a:schemeClr>
                </a:gs>
                <a:gs pos="50000">
                  <a:schemeClr val="accent1">
                    <a:shade val="85000"/>
                    <a:satMod val="105000"/>
                    <a:lumMod val="100000"/>
                  </a:schemeClr>
                </a:gs>
                <a:gs pos="100000">
                  <a:schemeClr val="accent1">
                    <a:shade val="60000"/>
                    <a:satMod val="120000"/>
                    <a:lumMod val="100000"/>
                  </a:schemeClr>
                </a:gs>
              </a:gsLst>
              <a:lin ang="5400000" scaled="0"/>
            </a:gradFill>
            <a:ln>
              <a:noFill/>
            </a:ln>
            <a:effectLst>
              <a:outerShdw blurRad="88900" dist="2794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4 Year</c:v>
                </c:pt>
                <c:pt idx="1">
                  <c:v>6 Year</c:v>
                </c:pt>
              </c:strCache>
            </c:strRef>
          </c:cat>
          <c:val>
            <c:numRef>
              <c:f>Sheet1!$B$2:$B$3</c:f>
              <c:numCache>
                <c:formatCode>0%</c:formatCode>
                <c:ptCount val="2"/>
                <c:pt idx="0">
                  <c:v>0.74</c:v>
                </c:pt>
                <c:pt idx="1">
                  <c:v>0.85</c:v>
                </c:pt>
              </c:numCache>
            </c:numRef>
          </c:val>
          <c:extLst>
            <c:ext xmlns:c16="http://schemas.microsoft.com/office/drawing/2014/chart" uri="{C3380CC4-5D6E-409C-BE32-E72D297353CC}">
              <c16:uniqueId val="{00000000-3E09-406F-ACA2-C633BE396ECA}"/>
            </c:ext>
          </c:extLst>
        </c:ser>
        <c:ser>
          <c:idx val="1"/>
          <c:order val="1"/>
          <c:tx>
            <c:strRef>
              <c:f>Sheet1!$C$1</c:f>
              <c:strCache>
                <c:ptCount val="1"/>
                <c:pt idx="0">
                  <c:v>UC</c:v>
                </c:pt>
              </c:strCache>
            </c:strRef>
          </c:tx>
          <c:spPr>
            <a:gradFill rotWithShape="1">
              <a:gsLst>
                <a:gs pos="0">
                  <a:schemeClr val="accent2">
                    <a:tint val="85000"/>
                    <a:shade val="98000"/>
                    <a:satMod val="110000"/>
                    <a:lumMod val="103000"/>
                  </a:schemeClr>
                </a:gs>
                <a:gs pos="50000">
                  <a:schemeClr val="accent2">
                    <a:shade val="85000"/>
                    <a:satMod val="105000"/>
                    <a:lumMod val="100000"/>
                  </a:schemeClr>
                </a:gs>
                <a:gs pos="100000">
                  <a:schemeClr val="accent2">
                    <a:shade val="60000"/>
                    <a:satMod val="120000"/>
                    <a:lumMod val="100000"/>
                  </a:schemeClr>
                </a:gs>
              </a:gsLst>
              <a:lin ang="5400000" scaled="0"/>
            </a:gradFill>
            <a:ln>
              <a:noFill/>
            </a:ln>
            <a:effectLst>
              <a:outerShdw blurRad="88900" dist="2794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4 Year</c:v>
                </c:pt>
                <c:pt idx="1">
                  <c:v>6 Year</c:v>
                </c:pt>
              </c:strCache>
            </c:strRef>
          </c:cat>
          <c:val>
            <c:numRef>
              <c:f>Sheet1!$C$2:$C$3</c:f>
              <c:numCache>
                <c:formatCode>0%</c:formatCode>
                <c:ptCount val="2"/>
                <c:pt idx="0">
                  <c:v>0.56000000000000005</c:v>
                </c:pt>
                <c:pt idx="1">
                  <c:v>0.79</c:v>
                </c:pt>
              </c:numCache>
            </c:numRef>
          </c:val>
          <c:extLst>
            <c:ext xmlns:c16="http://schemas.microsoft.com/office/drawing/2014/chart" uri="{C3380CC4-5D6E-409C-BE32-E72D297353CC}">
              <c16:uniqueId val="{00000001-3E09-406F-ACA2-C633BE396ECA}"/>
            </c:ext>
          </c:extLst>
        </c:ser>
        <c:dLbls>
          <c:dLblPos val="outEnd"/>
          <c:showLegendKey val="0"/>
          <c:showVal val="1"/>
          <c:showCatName val="0"/>
          <c:showSerName val="0"/>
          <c:showPercent val="0"/>
          <c:showBubbleSize val="0"/>
        </c:dLbls>
        <c:gapWidth val="100"/>
        <c:overlap val="-24"/>
        <c:axId val="217268136"/>
        <c:axId val="217268528"/>
      </c:barChart>
      <c:catAx>
        <c:axId val="2172681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7268528"/>
        <c:crosses val="autoZero"/>
        <c:auto val="1"/>
        <c:lblAlgn val="ctr"/>
        <c:lblOffset val="100"/>
        <c:noMultiLvlLbl val="0"/>
      </c:catAx>
      <c:valAx>
        <c:axId val="21726852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7268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AA29C-546F-4F0C-8F08-8016B2B6D79C}"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3B1FD-041A-47CB-AB83-77E373EE7579}" type="slidenum">
              <a:rPr lang="en-US" smtClean="0"/>
              <a:t>‹#›</a:t>
            </a:fld>
            <a:endParaRPr lang="en-US"/>
          </a:p>
        </p:txBody>
      </p:sp>
    </p:spTree>
    <p:extLst>
      <p:ext uri="{BB962C8B-B14F-4D97-AF65-F5344CB8AC3E}">
        <p14:creationId xmlns:p14="http://schemas.microsoft.com/office/powerpoint/2010/main" val="305974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$18,865 was the average amount of institutional grant aid provided to Cal Grant</a:t>
            </a:r>
            <a:r>
              <a:rPr lang="en-US" baseline="0" dirty="0"/>
              <a:t> Students.</a:t>
            </a:r>
          </a:p>
          <a:p>
            <a:r>
              <a:rPr lang="en-US" baseline="0" dirty="0"/>
              <a:t>63% of students, on average, are receiving institutional aid from AICCU colleges (at or above 90%)</a:t>
            </a:r>
            <a:endParaRPr lang="en-US" dirty="0"/>
          </a:p>
        </p:txBody>
      </p:sp>
      <p:sp>
        <p:nvSpPr>
          <p:cNvPr id="4" name="Slide Number Placeholder 3"/>
          <p:cNvSpPr>
            <a:spLocks noGrp="1"/>
          </p:cNvSpPr>
          <p:nvPr>
            <p:ph type="sldNum" sz="quarter" idx="10"/>
          </p:nvPr>
        </p:nvSpPr>
        <p:spPr/>
        <p:txBody>
          <a:bodyPr/>
          <a:lstStyle/>
          <a:p>
            <a:fld id="{EB93B1FD-041A-47CB-AB83-77E373EE7579}" type="slidenum">
              <a:rPr lang="en-US" smtClean="0"/>
              <a:t>7</a:t>
            </a:fld>
            <a:endParaRPr lang="en-US"/>
          </a:p>
        </p:txBody>
      </p:sp>
    </p:spTree>
    <p:extLst>
      <p:ext uri="{BB962C8B-B14F-4D97-AF65-F5344CB8AC3E}">
        <p14:creationId xmlns:p14="http://schemas.microsoft.com/office/powerpoint/2010/main" val="142823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B1FD-041A-47CB-AB83-77E373EE7579}" type="slidenum">
              <a:rPr lang="en-US" smtClean="0"/>
              <a:t>8</a:t>
            </a:fld>
            <a:endParaRPr lang="en-US"/>
          </a:p>
        </p:txBody>
      </p:sp>
    </p:spTree>
    <p:extLst>
      <p:ext uri="{BB962C8B-B14F-4D97-AF65-F5344CB8AC3E}">
        <p14:creationId xmlns:p14="http://schemas.microsoft.com/office/powerpoint/2010/main" val="24803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Optional </a:t>
            </a:r>
          </a:p>
        </p:txBody>
      </p:sp>
      <p:sp>
        <p:nvSpPr>
          <p:cNvPr id="4" name="Slide Number Placeholder 3"/>
          <p:cNvSpPr>
            <a:spLocks noGrp="1"/>
          </p:cNvSpPr>
          <p:nvPr>
            <p:ph type="sldNum" sz="quarter" idx="10"/>
          </p:nvPr>
        </p:nvSpPr>
        <p:spPr/>
        <p:txBody>
          <a:bodyPr/>
          <a:lstStyle/>
          <a:p>
            <a:fld id="{EB93B1FD-041A-47CB-AB83-77E373EE7579}" type="slidenum">
              <a:rPr lang="en-US" smtClean="0"/>
              <a:t>9</a:t>
            </a:fld>
            <a:endParaRPr lang="en-US"/>
          </a:p>
        </p:txBody>
      </p:sp>
    </p:spTree>
    <p:extLst>
      <p:ext uri="{BB962C8B-B14F-4D97-AF65-F5344CB8AC3E}">
        <p14:creationId xmlns:p14="http://schemas.microsoft.com/office/powerpoint/2010/main" val="214967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Prominent in the college’s mission</a:t>
            </a:r>
          </a:p>
          <a:p>
            <a:r>
              <a:rPr lang="en-US" dirty="0"/>
              <a:t>40%</a:t>
            </a:r>
            <a:r>
              <a:rPr lang="en-US" baseline="0" dirty="0"/>
              <a:t> HSI, 49% first gen, </a:t>
            </a:r>
            <a:endParaRPr lang="en-US" dirty="0"/>
          </a:p>
          <a:p>
            <a:endParaRPr lang="en-US" dirty="0"/>
          </a:p>
        </p:txBody>
      </p:sp>
      <p:sp>
        <p:nvSpPr>
          <p:cNvPr id="4" name="Slide Number Placeholder 3"/>
          <p:cNvSpPr>
            <a:spLocks noGrp="1"/>
          </p:cNvSpPr>
          <p:nvPr>
            <p:ph type="sldNum" sz="quarter" idx="10"/>
          </p:nvPr>
        </p:nvSpPr>
        <p:spPr/>
        <p:txBody>
          <a:bodyPr/>
          <a:lstStyle/>
          <a:p>
            <a:fld id="{EB93B1FD-041A-47CB-AB83-77E373EE7579}" type="slidenum">
              <a:rPr lang="en-US" smtClean="0"/>
              <a:t>10</a:t>
            </a:fld>
            <a:endParaRPr lang="en-US"/>
          </a:p>
        </p:txBody>
      </p:sp>
    </p:spTree>
    <p:extLst>
      <p:ext uri="{BB962C8B-B14F-4D97-AF65-F5344CB8AC3E}">
        <p14:creationId xmlns:p14="http://schemas.microsoft.com/office/powerpoint/2010/main" val="66383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Coursework: what, if any, religion courses are mandatory as a part of the curriculum. Do they teach a specific dogma/religion or are they more broad brush, or give the option for that</a:t>
            </a:r>
            <a:endParaRPr lang="en-US" b="0" dirty="0">
              <a:effectLst/>
            </a:endParaRPr>
          </a:p>
          <a:p>
            <a:pPr rtl="0"/>
            <a:r>
              <a:rPr lang="en-US" sz="1200" b="0" i="0" u="none" strike="noStrike" kern="1200" dirty="0">
                <a:solidFill>
                  <a:schemeClr val="tx1"/>
                </a:solidFill>
                <a:effectLst/>
                <a:latin typeface="+mn-lt"/>
                <a:ea typeface="+mn-ea"/>
                <a:cs typeface="+mn-cs"/>
              </a:rPr>
              <a:t>Dress code: it’s highly unusual for colleges to have a dress code, the presence of one is a good indicator that religion is a significant part of the campus culture. </a:t>
            </a:r>
            <a:endParaRPr lang="en-US" b="0" dirty="0">
              <a:effectLst/>
            </a:endParaRPr>
          </a:p>
          <a:p>
            <a:pPr rtl="0"/>
            <a:r>
              <a:rPr lang="en-US" sz="1200" b="0" i="0" u="none" strike="noStrike" kern="1200" dirty="0">
                <a:solidFill>
                  <a:schemeClr val="tx1"/>
                </a:solidFill>
                <a:effectLst/>
                <a:latin typeface="+mn-lt"/>
                <a:ea typeface="+mn-ea"/>
                <a:cs typeface="+mn-cs"/>
              </a:rPr>
              <a:t>Honor code: these are common, but look to see if it focuses on academic integrity/student rights or if it is about limiting/controlling student behavior w/regards to religious practice. </a:t>
            </a:r>
            <a:endParaRPr lang="en-US" b="0" dirty="0">
              <a:effectLst/>
            </a:endParaRPr>
          </a:p>
          <a:p>
            <a:pPr rtl="0"/>
            <a:r>
              <a:rPr lang="en-US" sz="1200" b="0" i="0" u="none" strike="noStrike" kern="1200" dirty="0">
                <a:solidFill>
                  <a:schemeClr val="tx1"/>
                </a:solidFill>
                <a:effectLst/>
                <a:latin typeface="+mn-lt"/>
                <a:ea typeface="+mn-ea"/>
                <a:cs typeface="+mn-cs"/>
              </a:rPr>
              <a:t>Mandatory services: this is pretty straightforward, is it mandatory, minimum number to attend, fines for not attending or do they leave it to the discretion of the individual student</a:t>
            </a:r>
            <a:endParaRPr lang="en-US" b="0" dirty="0">
              <a:effectLst/>
            </a:endParaRPr>
          </a:p>
          <a:p>
            <a:pPr rtl="0"/>
            <a:r>
              <a:rPr lang="en-US" sz="1200" b="0" i="0" u="none" strike="noStrike" kern="1200" dirty="0">
                <a:solidFill>
                  <a:schemeClr val="tx1"/>
                </a:solidFill>
                <a:effectLst/>
                <a:latin typeface="+mn-lt"/>
                <a:ea typeface="+mn-ea"/>
                <a:cs typeface="+mn-cs"/>
              </a:rPr>
              <a:t>Student organizations: are they diverse, (ex: </a:t>
            </a:r>
            <a:r>
              <a:rPr lang="en-US" sz="1200" b="0" i="0" u="none" strike="noStrike" kern="1200" dirty="0" err="1">
                <a:solidFill>
                  <a:schemeClr val="tx1"/>
                </a:solidFill>
                <a:effectLst/>
                <a:latin typeface="+mn-lt"/>
                <a:ea typeface="+mn-ea"/>
                <a:cs typeface="+mn-cs"/>
              </a:rPr>
              <a:t>muslim</a:t>
            </a:r>
            <a:r>
              <a:rPr lang="en-US" sz="1200" b="0" i="0" u="none" strike="noStrike" kern="1200" dirty="0">
                <a:solidFill>
                  <a:schemeClr val="tx1"/>
                </a:solidFill>
                <a:effectLst/>
                <a:latin typeface="+mn-lt"/>
                <a:ea typeface="+mn-ea"/>
                <a:cs typeface="+mn-cs"/>
              </a:rPr>
              <a:t> student </a:t>
            </a:r>
            <a:r>
              <a:rPr lang="en-US" sz="1200" b="0" i="0" u="none" strike="noStrike" kern="1200" dirty="0" err="1">
                <a:solidFill>
                  <a:schemeClr val="tx1"/>
                </a:solidFill>
                <a:effectLst/>
                <a:latin typeface="+mn-lt"/>
                <a:ea typeface="+mn-ea"/>
                <a:cs typeface="+mn-cs"/>
              </a:rPr>
              <a:t>assc</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jewish</a:t>
            </a:r>
            <a:r>
              <a:rPr lang="en-US" sz="1200" b="0" i="0" u="none" strike="noStrike" kern="1200" dirty="0">
                <a:solidFill>
                  <a:schemeClr val="tx1"/>
                </a:solidFill>
                <a:effectLst/>
                <a:latin typeface="+mn-lt"/>
                <a:ea typeface="+mn-ea"/>
                <a:cs typeface="+mn-cs"/>
              </a:rPr>
              <a:t> student </a:t>
            </a:r>
            <a:r>
              <a:rPr lang="en-US" sz="1200" b="0" i="0" u="none" strike="noStrike" kern="1200" dirty="0" err="1">
                <a:solidFill>
                  <a:schemeClr val="tx1"/>
                </a:solidFill>
                <a:effectLst/>
                <a:latin typeface="+mn-lt"/>
                <a:ea typeface="+mn-ea"/>
                <a:cs typeface="+mn-cs"/>
              </a:rPr>
              <a:t>assc</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lgbtq</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assc</a:t>
            </a:r>
            <a:r>
              <a:rPr lang="en-US" sz="1200" b="0" i="0" u="none" strike="noStrike" kern="1200" dirty="0">
                <a:solidFill>
                  <a:schemeClr val="tx1"/>
                </a:solidFill>
                <a:effectLst/>
                <a:latin typeface="+mn-lt"/>
                <a:ea typeface="+mn-ea"/>
                <a:cs typeface="+mn-cs"/>
              </a:rPr>
              <a:t>., pro-choice?)</a:t>
            </a:r>
            <a:endParaRPr lang="en-US" b="0" dirty="0">
              <a:effectLst/>
            </a:endParaRPr>
          </a:p>
          <a:p>
            <a:pPr rtl="0"/>
            <a:r>
              <a:rPr lang="en-US" sz="1200" b="0" i="0" u="none" strike="noStrike" kern="1200" dirty="0">
                <a:solidFill>
                  <a:schemeClr val="tx1"/>
                </a:solidFill>
                <a:effectLst/>
                <a:latin typeface="+mn-lt"/>
                <a:ea typeface="+mn-ea"/>
                <a:cs typeface="+mn-cs"/>
              </a:rPr>
              <a:t>Religious history: many universities/colleges’ religious affiliation function as more of an homage to their history and founding by a religious group, and don’t play a big part in the day-to-day life of the campus culture and student body. Others do not, their affiliation is at the core of the institution and how it governs and operates. It’s best to decipher this in your college search process.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EB93B1FD-041A-47CB-AB83-77E373EE7579}" type="slidenum">
              <a:rPr lang="en-US" smtClean="0"/>
              <a:t>11</a:t>
            </a:fld>
            <a:endParaRPr lang="en-US"/>
          </a:p>
        </p:txBody>
      </p:sp>
    </p:spTree>
    <p:extLst>
      <p:ext uri="{BB962C8B-B14F-4D97-AF65-F5344CB8AC3E}">
        <p14:creationId xmlns:p14="http://schemas.microsoft.com/office/powerpoint/2010/main" val="406781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3B1FD-041A-47CB-AB83-77E373EE7579}" type="slidenum">
              <a:rPr lang="en-US" smtClean="0"/>
              <a:t>14</a:t>
            </a:fld>
            <a:endParaRPr lang="en-US"/>
          </a:p>
        </p:txBody>
      </p:sp>
    </p:spTree>
    <p:extLst>
      <p:ext uri="{BB962C8B-B14F-4D97-AF65-F5344CB8AC3E}">
        <p14:creationId xmlns:p14="http://schemas.microsoft.com/office/powerpoint/2010/main" val="350486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Point #1: </a:t>
            </a:r>
            <a:r>
              <a:rPr lang="en-US" sz="1200" dirty="0">
                <a:solidFill>
                  <a:srgbClr val="FF0000"/>
                </a:solidFill>
              </a:rPr>
              <a:t>- Congresswoman Barbara Lee (Mills College)</a:t>
            </a:r>
          </a:p>
          <a:p>
            <a:r>
              <a:rPr lang="en-US" sz="1200" dirty="0">
                <a:solidFill>
                  <a:srgbClr val="FF0000"/>
                </a:solidFill>
              </a:rPr>
              <a:t>- TV Executive Joan Ganz Cooney (Dominican University of California)</a:t>
            </a:r>
          </a:p>
          <a:p>
            <a:pPr marL="171450" indent="-171450">
              <a:buFontTx/>
              <a:buChar char="-"/>
            </a:pPr>
            <a:r>
              <a:rPr lang="en-US" sz="1200" dirty="0">
                <a:solidFill>
                  <a:srgbClr val="FF0000"/>
                </a:solidFill>
              </a:rPr>
              <a:t>Real Estate Developer Alex </a:t>
            </a:r>
            <a:r>
              <a:rPr lang="en-US" sz="1200" dirty="0" err="1">
                <a:solidFill>
                  <a:srgbClr val="FF0000"/>
                </a:solidFill>
              </a:rPr>
              <a:t>Spanos</a:t>
            </a:r>
            <a:r>
              <a:rPr lang="en-US" sz="1200" dirty="0">
                <a:solidFill>
                  <a:srgbClr val="FF0000"/>
                </a:solidFill>
              </a:rPr>
              <a:t> (University of the Pacific)</a:t>
            </a:r>
          </a:p>
          <a:p>
            <a:pPr marL="0" indent="0">
              <a:buFontTx/>
              <a:buNone/>
            </a:pPr>
            <a:endParaRPr lang="en-US" sz="1200" dirty="0">
              <a:solidFill>
                <a:srgbClr val="FF0000"/>
              </a:solidFill>
            </a:endParaRPr>
          </a:p>
          <a:p>
            <a:pPr marL="0" indent="0">
              <a:buFontTx/>
              <a:buNone/>
            </a:pPr>
            <a:r>
              <a:rPr lang="en-US" sz="1200" dirty="0">
                <a:solidFill>
                  <a:srgbClr val="FF0000"/>
                </a:solidFill>
              </a:rPr>
              <a:t>Bullet Point #2: Sacramento Kings, Cisco, Google, FDIC</a:t>
            </a:r>
          </a:p>
          <a:p>
            <a:pPr marL="0" indent="0">
              <a:buFontTx/>
              <a:buNone/>
            </a:pPr>
            <a:r>
              <a:rPr lang="en-US" sz="1200" dirty="0">
                <a:solidFill>
                  <a:srgbClr val="FF0000"/>
                </a:solidFill>
              </a:rPr>
              <a:t>Bullet</a:t>
            </a:r>
            <a:r>
              <a:rPr lang="en-US" sz="1200" baseline="0" dirty="0">
                <a:solidFill>
                  <a:srgbClr val="FF0000"/>
                </a:solidFill>
              </a:rPr>
              <a:t> Point #3: </a:t>
            </a:r>
            <a:r>
              <a:rPr lang="en-US" dirty="0">
                <a:solidFill>
                  <a:srgbClr val="FF0000"/>
                </a:solidFill>
              </a:rPr>
              <a:t>UOP – 3</a:t>
            </a:r>
            <a:r>
              <a:rPr lang="en-US" baseline="30000" dirty="0">
                <a:solidFill>
                  <a:srgbClr val="FF0000"/>
                </a:solidFill>
              </a:rPr>
              <a:t>rd</a:t>
            </a:r>
            <a:r>
              <a:rPr lang="en-US" dirty="0">
                <a:solidFill>
                  <a:srgbClr val="FF0000"/>
                </a:solidFill>
              </a:rPr>
              <a:t> highest alumni salaries in CA, 90%+ employed full-time within 6 months of graduation, 89% employed</a:t>
            </a:r>
            <a:r>
              <a:rPr lang="en-US" baseline="0" dirty="0">
                <a:solidFill>
                  <a:srgbClr val="FF0000"/>
                </a:solidFill>
              </a:rPr>
              <a:t> or seeking higher </a:t>
            </a:r>
            <a:r>
              <a:rPr lang="en-US" baseline="0" dirty="0" err="1">
                <a:solidFill>
                  <a:srgbClr val="FF0000"/>
                </a:solidFill>
              </a:rPr>
              <a:t>edu</a:t>
            </a:r>
            <a:r>
              <a:rPr lang="en-US" baseline="0" dirty="0">
                <a:solidFill>
                  <a:srgbClr val="FF0000"/>
                </a:solidFill>
              </a:rPr>
              <a:t> within 6 mos. (Mills)</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B93B1FD-041A-47CB-AB83-77E373EE7579}" type="slidenum">
              <a:rPr lang="en-US" smtClean="0"/>
              <a:t>15</a:t>
            </a:fld>
            <a:endParaRPr lang="en-US"/>
          </a:p>
        </p:txBody>
      </p:sp>
    </p:spTree>
    <p:extLst>
      <p:ext uri="{BB962C8B-B14F-4D97-AF65-F5344CB8AC3E}">
        <p14:creationId xmlns:p14="http://schemas.microsoft.com/office/powerpoint/2010/main" val="2547094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42BD0F-CD0C-5C4C-A951-8B16C3260023}"/>
              </a:ext>
            </a:extLst>
          </p:cNvPr>
          <p:cNvPicPr>
            <a:picLocks noChangeAspect="1"/>
          </p:cNvPicPr>
          <p:nvPr userDrawn="1"/>
        </p:nvPicPr>
        <p:blipFill>
          <a:blip r:embed="rId2"/>
          <a:stretch>
            <a:fillRect/>
          </a:stretch>
        </p:blipFill>
        <p:spPr>
          <a:xfrm>
            <a:off x="-1" y="-19708"/>
            <a:ext cx="12192301" cy="6877708"/>
          </a:xfrm>
          <a:prstGeom prst="rect">
            <a:avLst/>
          </a:prstGeom>
        </p:spPr>
      </p:pic>
      <p:sp>
        <p:nvSpPr>
          <p:cNvPr id="2" name="Title 1">
            <a:extLst>
              <a:ext uri="{FF2B5EF4-FFF2-40B4-BE49-F238E27FC236}">
                <a16:creationId xmlns:a16="http://schemas.microsoft.com/office/drawing/2014/main" id="{78FFFE5C-0E7B-404C-9EDF-4886A61C68D9}"/>
              </a:ext>
            </a:extLst>
          </p:cNvPr>
          <p:cNvSpPr>
            <a:spLocks noGrp="1"/>
          </p:cNvSpPr>
          <p:nvPr>
            <p:ph type="ctrTitle" hasCustomPrompt="1"/>
          </p:nvPr>
        </p:nvSpPr>
        <p:spPr>
          <a:xfrm>
            <a:off x="609600" y="406400"/>
            <a:ext cx="8474765" cy="2387600"/>
          </a:xfrm>
        </p:spPr>
        <p:txBody>
          <a:bodyPr anchor="b"/>
          <a:lstStyle>
            <a:lvl1pPr algn="l">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5E82EAE-8352-7544-AAE8-69A0D4440E88}"/>
              </a:ext>
            </a:extLst>
          </p:cNvPr>
          <p:cNvSpPr>
            <a:spLocks noGrp="1"/>
          </p:cNvSpPr>
          <p:nvPr>
            <p:ph type="subTitle" idx="1"/>
          </p:nvPr>
        </p:nvSpPr>
        <p:spPr>
          <a:xfrm>
            <a:off x="609600" y="2926177"/>
            <a:ext cx="9144000" cy="50282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191086FD-8C9E-4742-9ED4-6B58E6B9369F}"/>
              </a:ext>
            </a:extLst>
          </p:cNvPr>
          <p:cNvPicPr>
            <a:picLocks noChangeAspect="1"/>
          </p:cNvPicPr>
          <p:nvPr userDrawn="1"/>
        </p:nvPicPr>
        <p:blipFill>
          <a:blip r:embed="rId3"/>
          <a:stretch>
            <a:fillRect/>
          </a:stretch>
        </p:blipFill>
        <p:spPr>
          <a:xfrm>
            <a:off x="686758" y="4883461"/>
            <a:ext cx="3761383" cy="1388129"/>
          </a:xfrm>
          <a:prstGeom prst="rect">
            <a:avLst/>
          </a:prstGeom>
        </p:spPr>
      </p:pic>
    </p:spTree>
    <p:extLst>
      <p:ext uri="{BB962C8B-B14F-4D97-AF65-F5344CB8AC3E}">
        <p14:creationId xmlns:p14="http://schemas.microsoft.com/office/powerpoint/2010/main" val="127102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A5A1-6EBB-2946-899F-579141E52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75297-9769-6A4A-9876-AEAF4B738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BADE7D-EFB0-1643-B826-1DE5140B6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700C7DF-040D-E74F-BE87-4900D814F129}"/>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173131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82E0C2-AE3F-C443-BED1-0803172C29E0}"/>
              </a:ext>
            </a:extLst>
          </p:cNvPr>
          <p:cNvPicPr>
            <a:picLocks noChangeAspect="1"/>
          </p:cNvPicPr>
          <p:nvPr userDrawn="1"/>
        </p:nvPicPr>
        <p:blipFill>
          <a:blip r:embed="rId2"/>
          <a:stretch>
            <a:fillRect/>
          </a:stretch>
        </p:blipFill>
        <p:spPr>
          <a:xfrm>
            <a:off x="0" y="5964813"/>
            <a:ext cx="12192000" cy="893187"/>
          </a:xfrm>
          <a:prstGeom prst="rect">
            <a:avLst/>
          </a:prstGeom>
        </p:spPr>
      </p:pic>
      <p:sp>
        <p:nvSpPr>
          <p:cNvPr id="9" name="Rectangle 8">
            <a:extLst>
              <a:ext uri="{FF2B5EF4-FFF2-40B4-BE49-F238E27FC236}">
                <a16:creationId xmlns:a16="http://schemas.microsoft.com/office/drawing/2014/main" id="{B4894289-1335-E04A-B8B1-EDE455A37238}"/>
              </a:ext>
            </a:extLst>
          </p:cNvPr>
          <p:cNvSpPr/>
          <p:nvPr userDrawn="1"/>
        </p:nvSpPr>
        <p:spPr>
          <a:xfrm>
            <a:off x="0" y="4810539"/>
            <a:ext cx="12192000" cy="1164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F6055-9316-A841-8B90-0532B22BC991}"/>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DACA9-ECAA-0343-9E07-7690F98FD8EC}"/>
              </a:ext>
            </a:extLst>
          </p:cNvPr>
          <p:cNvSpPr>
            <a:spLocks noGrp="1"/>
          </p:cNvSpPr>
          <p:nvPr>
            <p:ph idx="1"/>
          </p:nvPr>
        </p:nvSpPr>
        <p:spPr>
          <a:xfrm>
            <a:off x="838200" y="1825625"/>
            <a:ext cx="10515600" cy="37790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A8F3DAE-7117-B44C-BF2D-611BFBC8E9C1}"/>
              </a:ext>
            </a:extLst>
          </p:cNvPr>
          <p:cNvSpPr>
            <a:spLocks noGrp="1"/>
          </p:cNvSpPr>
          <p:nvPr>
            <p:ph type="sldNum" sz="quarter" idx="12"/>
          </p:nvPr>
        </p:nvSpPr>
        <p:spPr>
          <a:xfrm>
            <a:off x="8779565" y="6187678"/>
            <a:ext cx="2743200" cy="294481"/>
          </a:xfrm>
        </p:spPr>
        <p:txBody>
          <a:bodyPr/>
          <a:lstStyle>
            <a:lvl1pPr>
              <a:defRPr/>
            </a:lvl1pPr>
          </a:lstStyle>
          <a:p>
            <a:r>
              <a:rPr lang="en-US" dirty="0"/>
              <a:t>NAME OF PRESENTATAION  |  </a:t>
            </a:r>
            <a:fld id="{83240E39-DDE4-5440-A022-1D6F64C0B6D9}" type="slidenum">
              <a:rPr lang="en-US" smtClean="0"/>
              <a:pPr/>
              <a:t>‹#›</a:t>
            </a:fld>
            <a:endParaRPr lang="en-US" dirty="0"/>
          </a:p>
        </p:txBody>
      </p:sp>
    </p:spTree>
    <p:extLst>
      <p:ext uri="{BB962C8B-B14F-4D97-AF65-F5344CB8AC3E}">
        <p14:creationId xmlns:p14="http://schemas.microsoft.com/office/powerpoint/2010/main" val="293474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6055-9316-A841-8B90-0532B22BC991}"/>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DACA9-ECAA-0343-9E07-7690F98FD8EC}"/>
              </a:ext>
            </a:extLst>
          </p:cNvPr>
          <p:cNvSpPr>
            <a:spLocks noGrp="1"/>
          </p:cNvSpPr>
          <p:nvPr>
            <p:ph idx="1"/>
          </p:nvPr>
        </p:nvSpPr>
        <p:spPr>
          <a:xfrm>
            <a:off x="838200" y="1825625"/>
            <a:ext cx="10515600" cy="37790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D862BE30-7F79-204C-9928-6B8A03A6ECA3}"/>
              </a:ext>
            </a:extLst>
          </p:cNvPr>
          <p:cNvSpPr>
            <a:spLocks noGrp="1"/>
          </p:cNvSpPr>
          <p:nvPr>
            <p:ph type="sldNum" sz="quarter" idx="4"/>
          </p:nvPr>
        </p:nvSpPr>
        <p:spPr>
          <a:xfrm>
            <a:off x="7109791" y="6334919"/>
            <a:ext cx="2743200" cy="29448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NAME OF PRESENTATAION  |  </a:t>
            </a:r>
            <a:fld id="{83240E39-DDE4-5440-A022-1D6F64C0B6D9}" type="slidenum">
              <a:rPr lang="en-US" smtClean="0"/>
              <a:pPr/>
              <a:t>‹#›</a:t>
            </a:fld>
            <a:endParaRPr lang="en-US" dirty="0"/>
          </a:p>
        </p:txBody>
      </p:sp>
    </p:spTree>
    <p:extLst>
      <p:ext uri="{BB962C8B-B14F-4D97-AF65-F5344CB8AC3E}">
        <p14:creationId xmlns:p14="http://schemas.microsoft.com/office/powerpoint/2010/main" val="400939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C29F-CC23-3B49-B520-85C7751C20CA}"/>
              </a:ext>
            </a:extLst>
          </p:cNvPr>
          <p:cNvSpPr>
            <a:spLocks noGrp="1"/>
          </p:cNvSpPr>
          <p:nvPr>
            <p:ph type="title"/>
          </p:nvPr>
        </p:nvSpPr>
        <p:spPr>
          <a:xfrm>
            <a:off x="613189" y="825155"/>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2A5E108-897F-8D41-A9E4-58B8232A8F94}"/>
              </a:ext>
            </a:extLst>
          </p:cNvPr>
          <p:cNvSpPr>
            <a:spLocks noGrp="1"/>
          </p:cNvSpPr>
          <p:nvPr>
            <p:ph type="body" idx="1"/>
          </p:nvPr>
        </p:nvSpPr>
        <p:spPr>
          <a:xfrm>
            <a:off x="613189" y="3704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75316E9-A56D-D94D-955C-C653906589CA}"/>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166698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DD27-998E-584A-930B-E68531752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6B699-2339-594E-B10D-7FCF0182A06E}"/>
              </a:ext>
            </a:extLst>
          </p:cNvPr>
          <p:cNvSpPr>
            <a:spLocks noGrp="1"/>
          </p:cNvSpPr>
          <p:nvPr>
            <p:ph sz="half" idx="1"/>
          </p:nvPr>
        </p:nvSpPr>
        <p:spPr>
          <a:xfrm>
            <a:off x="838200" y="1825625"/>
            <a:ext cx="5181600" cy="3829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EF2E65-F4D8-0B4C-9F63-E2289138D7A9}"/>
              </a:ext>
            </a:extLst>
          </p:cNvPr>
          <p:cNvSpPr>
            <a:spLocks noGrp="1"/>
          </p:cNvSpPr>
          <p:nvPr>
            <p:ph sz="half" idx="2"/>
          </p:nvPr>
        </p:nvSpPr>
        <p:spPr>
          <a:xfrm>
            <a:off x="6172200" y="1825625"/>
            <a:ext cx="5181600" cy="3829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B97558-8575-8849-9A7C-6F0DD57E2868}"/>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92262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F853-8477-794E-B52E-B496439192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2C9614-8942-AF47-94F6-DF9432502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4B6F7-4425-D441-82C1-DC246349915E}"/>
              </a:ext>
            </a:extLst>
          </p:cNvPr>
          <p:cNvSpPr>
            <a:spLocks noGrp="1"/>
          </p:cNvSpPr>
          <p:nvPr>
            <p:ph sz="half" idx="2"/>
          </p:nvPr>
        </p:nvSpPr>
        <p:spPr>
          <a:xfrm>
            <a:off x="839788" y="2505075"/>
            <a:ext cx="5157787" cy="32397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971FE11-560F-7B49-9199-CD0D29F28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2AA62-56AE-B947-8CC3-ED5172C073D1}"/>
              </a:ext>
            </a:extLst>
          </p:cNvPr>
          <p:cNvSpPr>
            <a:spLocks noGrp="1"/>
          </p:cNvSpPr>
          <p:nvPr>
            <p:ph sz="quarter" idx="4"/>
          </p:nvPr>
        </p:nvSpPr>
        <p:spPr>
          <a:xfrm>
            <a:off x="6172200" y="2505075"/>
            <a:ext cx="5183188" cy="323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CA68F98-465E-E94D-A75E-A8A041EF7C21}"/>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113345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7B9D-CB83-764C-9E01-7490264BFA5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4305585-C022-9D48-80B4-887F8C84B69A}"/>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379298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CCB6E7-9D62-3D40-99B1-4680045CB974}"/>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305336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1939-C2B2-D44A-9E25-07E1E5334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A55B2-75E8-DE40-B41A-93F82F4486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B2DBF6-A946-B248-AF1B-CFE130C61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7F819F2-B96F-E249-83B9-366786D862AE}"/>
              </a:ext>
            </a:extLst>
          </p:cNvPr>
          <p:cNvSpPr>
            <a:spLocks noGrp="1"/>
          </p:cNvSpPr>
          <p:nvPr>
            <p:ph type="sldNum" sz="quarter" idx="12"/>
          </p:nvPr>
        </p:nvSpPr>
        <p:spPr/>
        <p:txBody>
          <a:bodyPr/>
          <a:lstStyle/>
          <a:p>
            <a:fld id="{83240E39-DDE4-5440-A022-1D6F64C0B6D9}" type="slidenum">
              <a:rPr lang="en-US" smtClean="0"/>
              <a:t>‹#›</a:t>
            </a:fld>
            <a:endParaRPr lang="en-US"/>
          </a:p>
        </p:txBody>
      </p:sp>
    </p:spTree>
    <p:extLst>
      <p:ext uri="{BB962C8B-B14F-4D97-AF65-F5344CB8AC3E}">
        <p14:creationId xmlns:p14="http://schemas.microsoft.com/office/powerpoint/2010/main" val="416633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C65D2-C2BA-084F-B850-6C17C5FF6217}"/>
              </a:ext>
            </a:extLst>
          </p:cNvPr>
          <p:cNvPicPr>
            <a:picLocks noChangeAspect="1"/>
          </p:cNvPicPr>
          <p:nvPr userDrawn="1"/>
        </p:nvPicPr>
        <p:blipFill>
          <a:blip r:embed="rId12"/>
          <a:stretch>
            <a:fillRect/>
          </a:stretch>
        </p:blipFill>
        <p:spPr>
          <a:xfrm>
            <a:off x="0" y="4794738"/>
            <a:ext cx="12192000" cy="2063262"/>
          </a:xfrm>
          <a:prstGeom prst="rect">
            <a:avLst/>
          </a:prstGeom>
        </p:spPr>
      </p:pic>
      <p:sp>
        <p:nvSpPr>
          <p:cNvPr id="2" name="Title Placeholder 1">
            <a:extLst>
              <a:ext uri="{FF2B5EF4-FFF2-40B4-BE49-F238E27FC236}">
                <a16:creationId xmlns:a16="http://schemas.microsoft.com/office/drawing/2014/main" id="{56140C80-8A7C-1347-AB77-578CB6779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0ADEE0-250B-4B41-A307-EDBF39EDC9AC}"/>
              </a:ext>
            </a:extLst>
          </p:cNvPr>
          <p:cNvSpPr>
            <a:spLocks noGrp="1"/>
          </p:cNvSpPr>
          <p:nvPr>
            <p:ph type="body" idx="1"/>
          </p:nvPr>
        </p:nvSpPr>
        <p:spPr>
          <a:xfrm>
            <a:off x="838200" y="1825625"/>
            <a:ext cx="10515600" cy="39092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F9FA1A9-C528-0F40-A759-A90F82DC434C}"/>
              </a:ext>
            </a:extLst>
          </p:cNvPr>
          <p:cNvSpPr>
            <a:spLocks noGrp="1"/>
          </p:cNvSpPr>
          <p:nvPr>
            <p:ph type="sldNum" sz="quarter" idx="4"/>
          </p:nvPr>
        </p:nvSpPr>
        <p:spPr>
          <a:xfrm>
            <a:off x="7109791" y="6334919"/>
            <a:ext cx="2743200" cy="29448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NAME OF PRESENTATAION  |  </a:t>
            </a:r>
            <a:fld id="{83240E39-DDE4-5440-A022-1D6F64C0B6D9}" type="slidenum">
              <a:rPr lang="en-US" smtClean="0"/>
              <a:pPr/>
              <a:t>‹#›</a:t>
            </a:fld>
            <a:endParaRPr lang="en-US" dirty="0"/>
          </a:p>
        </p:txBody>
      </p:sp>
    </p:spTree>
    <p:extLst>
      <p:ext uri="{BB962C8B-B14F-4D97-AF65-F5344CB8AC3E}">
        <p14:creationId xmlns:p14="http://schemas.microsoft.com/office/powerpoint/2010/main" val="173983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maloneii@pacific.edu" TargetMode="External"/><Relationship Id="rId2" Type="http://schemas.openxmlformats.org/officeDocument/2006/relationships/hyperlink" Target="mailto:mdaly@pacific.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ites.google.com/view/privatecollegesofcalifornia/hom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EF86-28FE-D94E-8B54-20CAE0F757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0CFEE9C-96DD-134D-B559-4682D5D44250}"/>
              </a:ext>
            </a:extLst>
          </p:cNvPr>
          <p:cNvSpPr>
            <a:spLocks noGrp="1"/>
          </p:cNvSpPr>
          <p:nvPr>
            <p:ph type="subTitle" idx="1"/>
          </p:nvPr>
        </p:nvSpPr>
        <p:spPr>
          <a:xfrm>
            <a:off x="609599" y="2926177"/>
            <a:ext cx="11225349" cy="1084120"/>
          </a:xfrm>
        </p:spPr>
        <p:txBody>
          <a:bodyPr>
            <a:noAutofit/>
          </a:bodyPr>
          <a:lstStyle/>
          <a:p>
            <a:r>
              <a:rPr lang="en-US" sz="3600" i="1" dirty="0"/>
              <a:t>Access and Opportunities at </a:t>
            </a:r>
          </a:p>
          <a:p>
            <a:r>
              <a:rPr lang="en-US" sz="3600" i="1" dirty="0"/>
              <a:t>California's Private Colleges and Universities</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38" y="406400"/>
            <a:ext cx="8875836" cy="2387600"/>
          </a:xfrm>
          <a:prstGeom prst="rect">
            <a:avLst/>
          </a:prstGeom>
          <a:solidFill>
            <a:schemeClr val="bg1"/>
          </a:solidFill>
        </p:spPr>
      </p:pic>
    </p:spTree>
    <p:extLst>
      <p:ext uri="{BB962C8B-B14F-4D97-AF65-F5344CB8AC3E}">
        <p14:creationId xmlns:p14="http://schemas.microsoft.com/office/powerpoint/2010/main" val="67657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397" y="365125"/>
            <a:ext cx="7454097" cy="1347928"/>
          </a:xfrm>
          <a:ln>
            <a:solidFill>
              <a:schemeClr val="tx1"/>
            </a:solidFill>
          </a:ln>
        </p:spPr>
        <p:txBody>
          <a:bodyPr>
            <a:normAutofit fontScale="90000"/>
          </a:bodyPr>
          <a:lstStyle/>
          <a:p>
            <a:pPr algn="ctr"/>
            <a:r>
              <a:rPr lang="en-US" sz="4000" dirty="0">
                <a:solidFill>
                  <a:srgbClr val="FF0000"/>
                </a:solidFill>
                <a:latin typeface="Arial" panose="020B0604020202020204" pitchFamily="34" charset="0"/>
                <a:cs typeface="Arial" panose="020B0604020202020204" pitchFamily="34" charset="0"/>
              </a:rPr>
              <a:t>“They lack diversity.”</a:t>
            </a:r>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California Private Colleges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Are </a:t>
            </a:r>
            <a:r>
              <a:rPr lang="en-US" sz="3100" u="sng" dirty="0">
                <a:latin typeface="Arial" panose="020B0604020202020204" pitchFamily="34" charset="0"/>
                <a:cs typeface="Arial" panose="020B0604020202020204" pitchFamily="34" charset="0"/>
              </a:rPr>
              <a:t>VERY</a:t>
            </a:r>
            <a:r>
              <a:rPr lang="en-US" sz="3100" dirty="0">
                <a:latin typeface="Arial" panose="020B0604020202020204" pitchFamily="34" charset="0"/>
                <a:cs typeface="Arial" panose="020B0604020202020204" pitchFamily="34" charset="0"/>
              </a:rPr>
              <a:t> Ethnically-Diverse</a:t>
            </a:r>
          </a:p>
        </p:txBody>
      </p:sp>
      <p:sp>
        <p:nvSpPr>
          <p:cNvPr id="3" name="Content Placeholder 2"/>
          <p:cNvSpPr>
            <a:spLocks noGrp="1"/>
          </p:cNvSpPr>
          <p:nvPr>
            <p:ph idx="1"/>
          </p:nvPr>
        </p:nvSpPr>
        <p:spPr>
          <a:xfrm>
            <a:off x="1635034" y="1982379"/>
            <a:ext cx="3376804" cy="3703429"/>
          </a:xfrm>
          <a:ln>
            <a:solidFill>
              <a:schemeClr val="tx1"/>
            </a:solidFill>
          </a:ln>
        </p:spPr>
        <p:txBody>
          <a:bodyPr/>
          <a:lstStyle/>
          <a:p>
            <a:pPr marL="0" indent="0">
              <a:buNone/>
            </a:pPr>
            <a:r>
              <a:rPr lang="en-US" dirty="0"/>
              <a:t>In 2016-17, over 60% of students enrolled in California Private Schools were of an ethnic background other than Caucasian.</a:t>
            </a:r>
          </a:p>
        </p:txBody>
      </p:sp>
      <p:pic>
        <p:nvPicPr>
          <p:cNvPr id="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748" y="1883577"/>
            <a:ext cx="3828493" cy="3802231"/>
          </a:xfrm>
          <a:prstGeom prst="rect">
            <a:avLst/>
          </a:prstGeom>
          <a:ln>
            <a:solidFill>
              <a:schemeClr val="tx1"/>
            </a:solidFill>
          </a:ln>
        </p:spPr>
      </p:pic>
    </p:spTree>
    <p:extLst>
      <p:ext uri="{BB962C8B-B14F-4D97-AF65-F5344CB8AC3E}">
        <p14:creationId xmlns:p14="http://schemas.microsoft.com/office/powerpoint/2010/main" val="78801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Autofit/>
          </a:bodyPr>
          <a:lstStyle/>
          <a:p>
            <a:pPr algn="ctr"/>
            <a:r>
              <a:rPr lang="en-US" sz="2400" dirty="0">
                <a:solidFill>
                  <a:srgbClr val="FF0000"/>
                </a:solidFill>
                <a:latin typeface="Arial" panose="020B0604020202020204" pitchFamily="34" charset="0"/>
                <a:cs typeface="Arial" panose="020B0604020202020204" pitchFamily="34" charset="0"/>
              </a:rPr>
              <a:t>“If I go to a religiously-affiliated private school, </a:t>
            </a:r>
            <a:br>
              <a:rPr lang="en-US" sz="2400" dirty="0">
                <a:solidFill>
                  <a:srgbClr val="FF0000"/>
                </a:solidFill>
                <a:latin typeface="Arial" panose="020B0604020202020204" pitchFamily="34" charset="0"/>
                <a:cs typeface="Arial" panose="020B0604020202020204" pitchFamily="34" charset="0"/>
              </a:rPr>
            </a:br>
            <a:r>
              <a:rPr lang="en-US" sz="2400" dirty="0">
                <a:solidFill>
                  <a:srgbClr val="FF0000"/>
                </a:solidFill>
                <a:latin typeface="Arial" panose="020B0604020202020204" pitchFamily="34" charset="0"/>
                <a:cs typeface="Arial" panose="020B0604020202020204" pitchFamily="34" charset="0"/>
              </a:rPr>
              <a:t>I’ll feel like an outsider if I don’t practice that faith.”</a:t>
            </a:r>
            <a:br>
              <a:rPr lang="en-US" sz="2400" dirty="0">
                <a:solidFill>
                  <a:srgbClr val="FF0000"/>
                </a:solidFill>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Most religiously-affiliated schools have very inclusive campus environments and celebrate the diversity of faiths represented by their students</a:t>
            </a:r>
          </a:p>
        </p:txBody>
      </p:sp>
      <p:sp>
        <p:nvSpPr>
          <p:cNvPr id="3" name="Content Placeholder 2"/>
          <p:cNvSpPr>
            <a:spLocks noGrp="1"/>
          </p:cNvSpPr>
          <p:nvPr>
            <p:ph idx="1"/>
          </p:nvPr>
        </p:nvSpPr>
        <p:spPr>
          <a:xfrm>
            <a:off x="838200" y="1825625"/>
            <a:ext cx="10515600" cy="3779021"/>
          </a:xfrm>
          <a:ln w="44450">
            <a:solidFill>
              <a:schemeClr val="accent1"/>
            </a:solidFill>
          </a:ln>
        </p:spPr>
        <p:txBody>
          <a:bodyPr/>
          <a:lstStyle/>
          <a:p>
            <a:pPr marL="0" indent="0" algn="ctr">
              <a:buNone/>
            </a:pPr>
            <a:r>
              <a:rPr lang="en-US" dirty="0"/>
              <a:t>Researching a ‘best fit’ religiously-affiliated campus:</a:t>
            </a:r>
          </a:p>
          <a:p>
            <a:r>
              <a:rPr lang="en-US" dirty="0"/>
              <a:t>Coursework</a:t>
            </a:r>
          </a:p>
          <a:p>
            <a:r>
              <a:rPr lang="en-US" dirty="0"/>
              <a:t>Dress Code/Honor Code</a:t>
            </a:r>
          </a:p>
          <a:p>
            <a:r>
              <a:rPr lang="en-US" dirty="0"/>
              <a:t>Mandatory Services</a:t>
            </a:r>
          </a:p>
          <a:p>
            <a:r>
              <a:rPr lang="en-US" dirty="0"/>
              <a:t>Student Organizations</a:t>
            </a:r>
          </a:p>
          <a:p>
            <a:r>
              <a:rPr lang="en-US" dirty="0"/>
              <a:t>Religious History</a:t>
            </a:r>
          </a:p>
        </p:txBody>
      </p:sp>
    </p:spTree>
    <p:extLst>
      <p:ext uri="{BB962C8B-B14F-4D97-AF65-F5344CB8AC3E}">
        <p14:creationId xmlns:p14="http://schemas.microsoft.com/office/powerpoint/2010/main" val="197459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1649"/>
            <a:ext cx="10515600" cy="2210797"/>
          </a:xfrm>
          <a:ln>
            <a:solidFill>
              <a:schemeClr val="tx1"/>
            </a:solidFill>
          </a:ln>
        </p:spPr>
        <p:txBody>
          <a:bodyPr/>
          <a:lstStyle/>
          <a:p>
            <a:pPr marL="0" indent="0" algn="ctr">
              <a:buNone/>
            </a:pPr>
            <a:r>
              <a:rPr lang="en-US" b="1" u="sng" dirty="0">
                <a:latin typeface="Arial" panose="020B0604020202020204" pitchFamily="34" charset="0"/>
                <a:cs typeface="Arial" panose="020B0604020202020204" pitchFamily="34" charset="0"/>
              </a:rPr>
              <a:t>OPPORTUNITIES AT CALIFORNIA PRIVATE COLLEGES AND UNIVERSITIES:</a:t>
            </a:r>
          </a:p>
          <a:p>
            <a:pPr marL="0" indent="0" algn="ctr">
              <a:buNone/>
            </a:pPr>
            <a:endParaRPr lang="en-US" b="1" u="sng" dirty="0">
              <a:latin typeface="Arial" panose="020B0604020202020204" pitchFamily="34" charset="0"/>
              <a:cs typeface="Arial" panose="020B0604020202020204" pitchFamily="34" charset="0"/>
            </a:endParaRPr>
          </a:p>
          <a:p>
            <a:pPr marL="0" indent="0" algn="ctr">
              <a:buNone/>
            </a:pPr>
            <a:r>
              <a:rPr lang="en-US" b="1" u="sng" dirty="0">
                <a:latin typeface="Arial" panose="020B0604020202020204" pitchFamily="34" charset="0"/>
                <a:cs typeface="Arial" panose="020B0604020202020204" pitchFamily="34" charset="0"/>
              </a:rPr>
              <a:t>MYTHS AND MISCONCEPTIONS</a:t>
            </a:r>
          </a:p>
          <a:p>
            <a:pPr marL="0" indent="0">
              <a:buNone/>
            </a:pP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8847" y="365125"/>
            <a:ext cx="6114306" cy="1529616"/>
          </a:xfrm>
          <a:prstGeom prst="rect">
            <a:avLst/>
          </a:prstGeom>
          <a:solidFill>
            <a:schemeClr val="bg1"/>
          </a:solidFill>
          <a:ln>
            <a:solidFill>
              <a:schemeClr val="tx1"/>
            </a:solidFill>
          </a:ln>
        </p:spPr>
      </p:pic>
    </p:spTree>
    <p:extLst>
      <p:ext uri="{BB962C8B-B14F-4D97-AF65-F5344CB8AC3E}">
        <p14:creationId xmlns:p14="http://schemas.microsoft.com/office/powerpoint/2010/main" val="285522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Autofit/>
          </a:bodyPr>
          <a:lstStyle/>
          <a:p>
            <a:pPr algn="ctr"/>
            <a:r>
              <a:rPr lang="en-US" sz="3600" dirty="0">
                <a:solidFill>
                  <a:srgbClr val="FF0000"/>
                </a:solidFill>
                <a:latin typeface="Arial" panose="020B0604020202020204" pitchFamily="34" charset="0"/>
                <a:cs typeface="Arial" panose="020B0604020202020204" pitchFamily="34" charset="0"/>
              </a:rPr>
              <a:t>“They’re very small.”</a:t>
            </a:r>
            <a:br>
              <a:rPr lang="en-US" sz="36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CA Private Colleges and Universities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Educate Large Numbers Of Students </a:t>
            </a:r>
          </a:p>
        </p:txBody>
      </p:sp>
      <p:sp>
        <p:nvSpPr>
          <p:cNvPr id="3" name="Content Placeholder 2"/>
          <p:cNvSpPr>
            <a:spLocks noGrp="1"/>
          </p:cNvSpPr>
          <p:nvPr>
            <p:ph idx="1"/>
          </p:nvPr>
        </p:nvSpPr>
        <p:spPr>
          <a:xfrm>
            <a:off x="838200" y="1825626"/>
            <a:ext cx="10515600" cy="1009014"/>
          </a:xfrm>
          <a:ln>
            <a:solidFill>
              <a:schemeClr val="tx1"/>
            </a:solidFill>
          </a:ln>
        </p:spPr>
        <p:txBody>
          <a:bodyPr>
            <a:normAutofit lnSpcReduction="10000"/>
          </a:bodyPr>
          <a:lstStyle/>
          <a:p>
            <a:pPr marL="0" indent="0" algn="ctr">
              <a:buNone/>
            </a:pPr>
            <a:r>
              <a:rPr lang="en-US" sz="2400" dirty="0">
                <a:latin typeface="Arial" panose="020B0604020202020204" pitchFamily="34" charset="0"/>
                <a:cs typeface="Arial" panose="020B0604020202020204" pitchFamily="34" charset="0"/>
              </a:rPr>
              <a:t>22% of California’s 4-year undergraduate population &amp; 56% of its graduate students are enrolled at Private Schools. Enrollment at some CA private schools can be as high as 20,000 students.</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748" y="2969578"/>
            <a:ext cx="5788280" cy="2900144"/>
          </a:xfrm>
          <a:prstGeom prst="rect">
            <a:avLst/>
          </a:prstGeom>
          <a:ln>
            <a:solidFill>
              <a:schemeClr val="tx1"/>
            </a:solidFill>
          </a:ln>
        </p:spPr>
      </p:pic>
      <p:sp>
        <p:nvSpPr>
          <p:cNvPr id="5" name="Rectangle 4"/>
          <p:cNvSpPr/>
          <p:nvPr/>
        </p:nvSpPr>
        <p:spPr>
          <a:xfrm>
            <a:off x="9077028" y="5500390"/>
            <a:ext cx="1936556" cy="369332"/>
          </a:xfrm>
          <a:prstGeom prst="rect">
            <a:avLst/>
          </a:prstGeom>
          <a:ln>
            <a:solidFill>
              <a:schemeClr val="tx1"/>
            </a:solidFill>
          </a:ln>
        </p:spPr>
        <p:txBody>
          <a:bodyPr wrap="none">
            <a:spAutoFit/>
          </a:bodyPr>
          <a:lstStyle/>
          <a:p>
            <a:r>
              <a:rPr lang="en-US" dirty="0"/>
              <a:t>*source: aiccu.edu</a:t>
            </a:r>
          </a:p>
        </p:txBody>
      </p:sp>
    </p:spTree>
    <p:extLst>
      <p:ext uri="{BB962C8B-B14F-4D97-AF65-F5344CB8AC3E}">
        <p14:creationId xmlns:p14="http://schemas.microsoft.com/office/powerpoint/2010/main" val="266163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Autofit/>
          </a:bodyPr>
          <a:lstStyle/>
          <a:p>
            <a:pPr algn="ctr"/>
            <a:r>
              <a:rPr lang="en-US" sz="3200" dirty="0">
                <a:solidFill>
                  <a:srgbClr val="FF0000"/>
                </a:solidFill>
                <a:latin typeface="Arial" panose="020B0604020202020204" pitchFamily="34" charset="0"/>
                <a:cs typeface="Arial" panose="020B0604020202020204" pitchFamily="34" charset="0"/>
              </a:rPr>
              <a:t>“Not enough opportunities for research and internships at private universities.”</a:t>
            </a:r>
            <a:br>
              <a:rPr lang="en-US" sz="3200"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The </a:t>
            </a:r>
            <a:r>
              <a:rPr lang="en-US" sz="3200" i="1" u="sng" dirty="0">
                <a:latin typeface="Arial" panose="020B0604020202020204" pitchFamily="34" charset="0"/>
                <a:cs typeface="Arial" panose="020B0604020202020204" pitchFamily="34" charset="0"/>
              </a:rPr>
              <a:t>opposite</a:t>
            </a:r>
            <a:r>
              <a:rPr lang="en-US" sz="3200" i="1" dirty="0">
                <a:latin typeface="Arial" panose="020B0604020202020204" pitchFamily="34" charset="0"/>
                <a:cs typeface="Arial" panose="020B0604020202020204" pitchFamily="34" charset="0"/>
              </a:rPr>
              <a:t> is actually true!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907177"/>
            <a:ext cx="10515600" cy="3931920"/>
          </a:xfrm>
          <a:ln>
            <a:solidFill>
              <a:schemeClr val="tx1"/>
            </a:solidFill>
          </a:ln>
        </p:spPr>
        <p:txBody>
          <a:bodyPr>
            <a:normAutofit lnSpcReduction="10000"/>
          </a:bodyPr>
          <a:lstStyle/>
          <a:p>
            <a:pPr>
              <a:lnSpc>
                <a:spcPct val="100000"/>
              </a:lnSpc>
            </a:pPr>
            <a:r>
              <a:rPr lang="en-US" dirty="0"/>
              <a:t> Private colleges and universities have fewer students which many consider relates to fewer opportunities for learning exploration. </a:t>
            </a:r>
            <a:br>
              <a:rPr lang="en-US" dirty="0"/>
            </a:br>
            <a:endParaRPr lang="en-US" dirty="0"/>
          </a:p>
          <a:p>
            <a:pPr>
              <a:lnSpc>
                <a:spcPct val="100000"/>
              </a:lnSpc>
            </a:pPr>
            <a:r>
              <a:rPr lang="en-US" dirty="0"/>
              <a:t>Larger schools serve larger student populations in which prime internship opportunities are harder to obtain or are not easily accessible. </a:t>
            </a:r>
          </a:p>
          <a:p>
            <a:pPr>
              <a:lnSpc>
                <a:spcPct val="100000"/>
              </a:lnSpc>
            </a:pPr>
            <a:r>
              <a:rPr lang="en-US" dirty="0"/>
              <a:t>11:1 Student to Faculty Ratio for AICCU – more individualized attention, chance for student to create strong connections with faculty and staff.</a:t>
            </a:r>
            <a:r>
              <a:rPr lang="en-US" dirty="0">
                <a:solidFill>
                  <a:schemeClr val="bg1"/>
                </a:solidFill>
              </a:rPr>
              <a:t> faculty and staff</a:t>
            </a:r>
          </a:p>
          <a:p>
            <a:pPr marL="0" indent="0">
              <a:buNone/>
            </a:pPr>
            <a:endParaRPr lang="en-US" dirty="0"/>
          </a:p>
        </p:txBody>
      </p:sp>
    </p:spTree>
    <p:extLst>
      <p:ext uri="{BB962C8B-B14F-4D97-AF65-F5344CB8AC3E}">
        <p14:creationId xmlns:p14="http://schemas.microsoft.com/office/powerpoint/2010/main" val="3788053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Autofit/>
          </a:bodyPr>
          <a:lstStyle/>
          <a:p>
            <a:pPr algn="ctr"/>
            <a:r>
              <a:rPr lang="en-US" sz="2400" dirty="0">
                <a:solidFill>
                  <a:srgbClr val="FF0000"/>
                </a:solidFill>
                <a:latin typeface="Arial" panose="020B0604020202020204" pitchFamily="34" charset="0"/>
                <a:cs typeface="Arial" panose="020B0604020202020204" pitchFamily="34" charset="0"/>
              </a:rPr>
              <a:t>“It’s harder to get a good job if you go to a private college - many big companies don’t know much about them.” </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Employment Rates and Starting Salaries For California Private College Graduates are generally higher than those at most CSU and UC schools</a:t>
            </a:r>
          </a:p>
        </p:txBody>
      </p:sp>
      <p:sp>
        <p:nvSpPr>
          <p:cNvPr id="3" name="Content Placeholder 2"/>
          <p:cNvSpPr>
            <a:spLocks noGrp="1"/>
          </p:cNvSpPr>
          <p:nvPr>
            <p:ph idx="1"/>
          </p:nvPr>
        </p:nvSpPr>
        <p:spPr>
          <a:xfrm>
            <a:off x="838200" y="1825625"/>
            <a:ext cx="10515600" cy="3961221"/>
          </a:xfrm>
          <a:ln>
            <a:solidFill>
              <a:schemeClr val="tx1"/>
            </a:solidFill>
          </a:ln>
        </p:spPr>
        <p:txBody>
          <a:bodyPr>
            <a:normAutofit/>
          </a:bodyPr>
          <a:lstStyle/>
          <a:p>
            <a:r>
              <a:rPr lang="en-US" dirty="0"/>
              <a:t>Owners and managers of many top organizations are graduates of California private colleges and universities:</a:t>
            </a:r>
            <a:endParaRPr lang="en-US" dirty="0">
              <a:solidFill>
                <a:srgbClr val="FF0000"/>
              </a:solidFill>
            </a:endParaRPr>
          </a:p>
          <a:p>
            <a:r>
              <a:rPr lang="en-US" dirty="0"/>
              <a:t>Most California private colleges and universities have close partnerships with top organizations in many different fields and are located in close proximity to them </a:t>
            </a:r>
          </a:p>
          <a:p>
            <a:r>
              <a:rPr lang="en-US" dirty="0"/>
              <a:t>On average, graduates of California private colleges and universities enjoy a higher post-graduation employment rate and starting salary than their public university counterparts</a:t>
            </a:r>
          </a:p>
        </p:txBody>
      </p:sp>
    </p:spTree>
    <p:extLst>
      <p:ext uri="{BB962C8B-B14F-4D97-AF65-F5344CB8AC3E}">
        <p14:creationId xmlns:p14="http://schemas.microsoft.com/office/powerpoint/2010/main" val="355705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171" y="272527"/>
            <a:ext cx="4062548" cy="1325563"/>
          </a:xfrm>
          <a:ln>
            <a:solidFill>
              <a:schemeClr val="tx1"/>
            </a:solidFill>
          </a:ln>
        </p:spPr>
        <p:txBody>
          <a:bodyPr/>
          <a:lstStyle/>
          <a:p>
            <a:pPr algn="ctr"/>
            <a:r>
              <a:rPr lang="en-US" b="1" dirty="0">
                <a:latin typeface="Constantia" panose="02030602050306030303" pitchFamily="18" charset="0"/>
              </a:rPr>
              <a:t>In Conclusion</a:t>
            </a:r>
            <a:endParaRPr lang="en-US" dirty="0"/>
          </a:p>
        </p:txBody>
      </p:sp>
      <p:sp>
        <p:nvSpPr>
          <p:cNvPr id="3" name="Content Placeholder 2"/>
          <p:cNvSpPr>
            <a:spLocks noGrp="1"/>
          </p:cNvSpPr>
          <p:nvPr>
            <p:ph idx="1"/>
          </p:nvPr>
        </p:nvSpPr>
        <p:spPr>
          <a:xfrm>
            <a:off x="838200" y="1747777"/>
            <a:ext cx="10515600" cy="4052132"/>
          </a:xfrm>
          <a:ln>
            <a:solidFill>
              <a:schemeClr val="tx1"/>
            </a:solidFill>
          </a:ln>
        </p:spPr>
        <p:txBody>
          <a:bodyPr>
            <a:normAutofit fontScale="77500" lnSpcReduction="20000"/>
          </a:bodyPr>
          <a:lstStyle/>
          <a:p>
            <a:pPr marL="0" indent="0" algn="ctr">
              <a:buNone/>
            </a:pPr>
            <a:endParaRPr lang="en-US" sz="3500" b="1" dirty="0">
              <a:ln w="10160">
                <a:solidFill>
                  <a:schemeClr val="bg1"/>
                </a:solidFill>
                <a:prstDash val="solid"/>
              </a:ln>
              <a:latin typeface="Arial" panose="020B0604020202020204" pitchFamily="34" charset="0"/>
              <a:cs typeface="Arial" panose="020B0604020202020204" pitchFamily="34" charset="0"/>
            </a:endParaRPr>
          </a:p>
          <a:p>
            <a:pPr marL="0" indent="0" algn="ctr">
              <a:buNone/>
            </a:pPr>
            <a:r>
              <a:rPr lang="en-US" sz="3500" b="1" dirty="0">
                <a:ln w="10160">
                  <a:solidFill>
                    <a:schemeClr val="bg1"/>
                  </a:solidFill>
                  <a:prstDash val="solid"/>
                </a:ln>
                <a:latin typeface="Arial" panose="020B0604020202020204" pitchFamily="34" charset="0"/>
                <a:cs typeface="Arial" panose="020B0604020202020204" pitchFamily="34" charset="0"/>
              </a:rPr>
              <a:t>California’s Private Colleges and Universities:</a:t>
            </a:r>
          </a:p>
          <a:p>
            <a:pPr>
              <a:buFontTx/>
              <a:buChar char="-"/>
            </a:pPr>
            <a:r>
              <a:rPr lang="en-US" b="1" dirty="0">
                <a:ln w="10160">
                  <a:solidFill>
                    <a:schemeClr val="bg1"/>
                  </a:solidFill>
                  <a:prstDash val="solid"/>
                </a:ln>
                <a:latin typeface="Arial" panose="020B0604020202020204" pitchFamily="34" charset="0"/>
                <a:cs typeface="Arial" panose="020B0604020202020204" pitchFamily="34" charset="0"/>
              </a:rPr>
              <a:t>Are affordable to a wide range of students.</a:t>
            </a:r>
          </a:p>
          <a:p>
            <a:pPr>
              <a:buFontTx/>
              <a:buChar char="-"/>
            </a:pPr>
            <a:r>
              <a:rPr lang="en-US" b="1" dirty="0">
                <a:ln w="10160">
                  <a:solidFill>
                    <a:schemeClr val="bg1"/>
                  </a:solidFill>
                  <a:prstDash val="solid"/>
                </a:ln>
                <a:latin typeface="Arial" panose="020B0604020202020204" pitchFamily="34" charset="0"/>
                <a:cs typeface="Arial" panose="020B0604020202020204" pitchFamily="34" charset="0"/>
              </a:rPr>
              <a:t>May be easier to get accepted to than many public universities.</a:t>
            </a:r>
          </a:p>
          <a:p>
            <a:pPr>
              <a:buFontTx/>
              <a:buChar char="-"/>
            </a:pPr>
            <a:r>
              <a:rPr lang="en-US" b="1" dirty="0">
                <a:ln w="10160">
                  <a:solidFill>
                    <a:schemeClr val="bg1"/>
                  </a:solidFill>
                  <a:prstDash val="solid"/>
                </a:ln>
                <a:latin typeface="Arial" panose="020B0604020202020204" pitchFamily="34" charset="0"/>
                <a:cs typeface="Arial" panose="020B0604020202020204" pitchFamily="34" charset="0"/>
              </a:rPr>
              <a:t>Offer highly diverse and inclusive learning environments.</a:t>
            </a:r>
          </a:p>
          <a:p>
            <a:pPr>
              <a:buFontTx/>
              <a:buChar char="-"/>
            </a:pPr>
            <a:r>
              <a:rPr lang="en-US" b="1" dirty="0">
                <a:ln w="10160">
                  <a:solidFill>
                    <a:schemeClr val="bg1"/>
                  </a:solidFill>
                  <a:prstDash val="solid"/>
                </a:ln>
                <a:latin typeface="Arial" panose="020B0604020202020204" pitchFamily="34" charset="0"/>
                <a:cs typeface="Arial" panose="020B0604020202020204" pitchFamily="34" charset="0"/>
              </a:rPr>
              <a:t>Provide access to more research and internship opportunities for more students.</a:t>
            </a:r>
          </a:p>
          <a:p>
            <a:pPr>
              <a:buFontTx/>
              <a:buChar char="-"/>
            </a:pPr>
            <a:r>
              <a:rPr lang="en-US" b="1" dirty="0">
                <a:ln w="10160">
                  <a:solidFill>
                    <a:schemeClr val="bg1"/>
                  </a:solidFill>
                  <a:prstDash val="solid"/>
                </a:ln>
                <a:latin typeface="Arial" panose="020B0604020202020204" pitchFamily="34" charset="0"/>
                <a:cs typeface="Arial" panose="020B0604020202020204" pitchFamily="34" charset="0"/>
              </a:rPr>
              <a:t>Come in all sizes – small and large</a:t>
            </a:r>
          </a:p>
          <a:p>
            <a:pPr>
              <a:buFontTx/>
              <a:buChar char="-"/>
            </a:pPr>
            <a:r>
              <a:rPr lang="en-US" b="1" dirty="0">
                <a:ln w="10160">
                  <a:solidFill>
                    <a:schemeClr val="bg1"/>
                  </a:solidFill>
                  <a:prstDash val="solid"/>
                </a:ln>
                <a:latin typeface="Arial" panose="020B0604020202020204" pitchFamily="34" charset="0"/>
                <a:cs typeface="Arial" panose="020B0604020202020204" pitchFamily="34" charset="0"/>
              </a:rPr>
              <a:t>Offer a wide diversity of study  programs  and research opportunities.</a:t>
            </a:r>
          </a:p>
          <a:p>
            <a:pPr>
              <a:buFontTx/>
              <a:buChar char="-"/>
            </a:pPr>
            <a:r>
              <a:rPr lang="en-US" b="1" dirty="0">
                <a:ln w="10160">
                  <a:solidFill>
                    <a:schemeClr val="bg1"/>
                  </a:solidFill>
                  <a:prstDash val="solid"/>
                </a:ln>
                <a:latin typeface="Arial" panose="020B0604020202020204" pitchFamily="34" charset="0"/>
                <a:cs typeface="Arial" panose="020B0604020202020204" pitchFamily="34" charset="0"/>
              </a:rPr>
              <a:t>Help students graduate sooner and get rewarding good-paying jobs faster.</a:t>
            </a:r>
          </a:p>
          <a:p>
            <a:pPr marL="0" indent="0">
              <a:buNone/>
            </a:pPr>
            <a:endParaRPr lang="en-US" dirty="0"/>
          </a:p>
        </p:txBody>
      </p:sp>
    </p:spTree>
    <p:extLst>
      <p:ext uri="{BB962C8B-B14F-4D97-AF65-F5344CB8AC3E}">
        <p14:creationId xmlns:p14="http://schemas.microsoft.com/office/powerpoint/2010/main" val="23447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18" y="1427991"/>
            <a:ext cx="10515600" cy="1040889"/>
          </a:xfrm>
          <a:ln>
            <a:noFill/>
          </a:ln>
        </p:spPr>
        <p:txBody>
          <a:bodyPr/>
          <a:lstStyle/>
          <a:p>
            <a:pPr algn="ctr"/>
            <a:r>
              <a:rPr lang="en-US" dirty="0">
                <a:latin typeface="Arial" panose="020B0604020202020204" pitchFamily="34" charset="0"/>
                <a:cs typeface="Arial" panose="020B0604020202020204" pitchFamily="34" charset="0"/>
              </a:rPr>
              <a:t>What Can </a:t>
            </a:r>
            <a:r>
              <a:rPr lang="en-US" dirty="0" err="1">
                <a:latin typeface="Arial" panose="020B0604020202020204" pitchFamily="34" charset="0"/>
                <a:cs typeface="Arial" panose="020B0604020202020204" pitchFamily="34" charset="0"/>
              </a:rPr>
              <a:t>PCoC</a:t>
            </a:r>
            <a:r>
              <a:rPr lang="en-US" dirty="0">
                <a:latin typeface="Arial" panose="020B0604020202020204" pitchFamily="34" charset="0"/>
                <a:cs typeface="Arial" panose="020B0604020202020204" pitchFamily="34" charset="0"/>
              </a:rPr>
              <a:t> Do For Counselors?</a:t>
            </a:r>
          </a:p>
        </p:txBody>
      </p:sp>
      <p:sp>
        <p:nvSpPr>
          <p:cNvPr id="3" name="Content Placeholder 2"/>
          <p:cNvSpPr>
            <a:spLocks noGrp="1"/>
          </p:cNvSpPr>
          <p:nvPr>
            <p:ph idx="1"/>
          </p:nvPr>
        </p:nvSpPr>
        <p:spPr>
          <a:xfrm>
            <a:off x="838200" y="2690950"/>
            <a:ext cx="10515600" cy="3030582"/>
          </a:xfrm>
          <a:ln>
            <a:solidFill>
              <a:schemeClr val="tx1"/>
            </a:solidFill>
          </a:ln>
        </p:spPr>
        <p:txBody>
          <a:bodyPr>
            <a:normAutofit fontScale="55000" lnSpcReduction="20000"/>
          </a:bodyPr>
          <a:lstStyle/>
          <a:p>
            <a:endParaRPr lang="en-US" b="1" dirty="0">
              <a:ln w="10160">
                <a:solidFill>
                  <a:schemeClr val="bg1"/>
                </a:solidFill>
                <a:prstDash val="solid"/>
              </a:ln>
              <a:latin typeface="Constantia" panose="02030602050306030303" pitchFamily="18" charset="0"/>
            </a:endParaRPr>
          </a:p>
          <a:p>
            <a:r>
              <a:rPr lang="en-US" sz="3400" b="1" dirty="0">
                <a:ln w="10160">
                  <a:solidFill>
                    <a:schemeClr val="bg1"/>
                  </a:solidFill>
                  <a:prstDash val="solid"/>
                </a:ln>
                <a:latin typeface="Arial" panose="020B0604020202020204" pitchFamily="34" charset="0"/>
                <a:cs typeface="Arial" panose="020B0604020202020204" pitchFamily="34" charset="0"/>
              </a:rPr>
              <a:t>Support your efforts to educate students and about the viability and accessibility of a CA private college/ university education.</a:t>
            </a:r>
          </a:p>
          <a:p>
            <a:r>
              <a:rPr lang="en-US" sz="3400" b="1" dirty="0">
                <a:ln w="10160">
                  <a:solidFill>
                    <a:schemeClr val="bg1"/>
                  </a:solidFill>
                  <a:prstDash val="solid"/>
                </a:ln>
                <a:latin typeface="Arial" panose="020B0604020202020204" pitchFamily="34" charset="0"/>
                <a:cs typeface="Arial" panose="020B0604020202020204" pitchFamily="34" charset="0"/>
              </a:rPr>
              <a:t>Education activities including: mini-college fairs (day or evening), </a:t>
            </a:r>
            <a:r>
              <a:rPr lang="en-US" sz="3400" b="1" dirty="0" err="1">
                <a:ln w="10160">
                  <a:solidFill>
                    <a:schemeClr val="bg1"/>
                  </a:solidFill>
                  <a:prstDash val="solid"/>
                </a:ln>
                <a:latin typeface="Arial" panose="020B0604020202020204" pitchFamily="34" charset="0"/>
                <a:cs typeface="Arial" panose="020B0604020202020204" pitchFamily="34" charset="0"/>
              </a:rPr>
              <a:t>PCoC</a:t>
            </a:r>
            <a:r>
              <a:rPr lang="en-US" sz="3400" b="1" dirty="0">
                <a:ln w="10160">
                  <a:solidFill>
                    <a:schemeClr val="bg1"/>
                  </a:solidFill>
                  <a:prstDash val="solid"/>
                </a:ln>
                <a:latin typeface="Arial" panose="020B0604020202020204" pitchFamily="34" charset="0"/>
                <a:cs typeface="Arial" panose="020B0604020202020204" pitchFamily="34" charset="0"/>
              </a:rPr>
              <a:t> member school guest speakers for classes and college workshops throughout the school year.</a:t>
            </a:r>
            <a:r>
              <a:rPr lang="en-US" sz="3400" b="1" u="sng" dirty="0">
                <a:latin typeface="Arial" panose="020B0604020202020204" pitchFamily="34" charset="0"/>
                <a:cs typeface="Arial" panose="020B0604020202020204" pitchFamily="34" charset="0"/>
              </a:rPr>
              <a:t> </a:t>
            </a:r>
            <a:endParaRPr lang="en-US" sz="3400" b="1" dirty="0">
              <a:ln w="10160">
                <a:solidFill>
                  <a:schemeClr val="bg1"/>
                </a:solidFill>
                <a:prstDash val="solid"/>
              </a:ln>
              <a:latin typeface="Arial" panose="020B0604020202020204" pitchFamily="34" charset="0"/>
              <a:cs typeface="Arial" panose="020B0604020202020204" pitchFamily="34" charset="0"/>
            </a:endParaRPr>
          </a:p>
          <a:p>
            <a:r>
              <a:rPr lang="en-US" sz="3400" b="1" dirty="0">
                <a:ln w="10160">
                  <a:solidFill>
                    <a:schemeClr val="bg1"/>
                  </a:solidFill>
                  <a:prstDash val="solid"/>
                </a:ln>
                <a:latin typeface="Arial" panose="020B0604020202020204" pitchFamily="34" charset="0"/>
                <a:cs typeface="Arial" panose="020B0604020202020204" pitchFamily="34" charset="0"/>
              </a:rPr>
              <a:t>To request a </a:t>
            </a:r>
            <a:r>
              <a:rPr lang="en-US" sz="3400" b="1" dirty="0" err="1">
                <a:ln w="10160">
                  <a:solidFill>
                    <a:schemeClr val="bg1"/>
                  </a:solidFill>
                  <a:prstDash val="solid"/>
                </a:ln>
                <a:latin typeface="Arial" panose="020B0604020202020204" pitchFamily="34" charset="0"/>
                <a:cs typeface="Arial" panose="020B0604020202020204" pitchFamily="34" charset="0"/>
              </a:rPr>
              <a:t>PCoC</a:t>
            </a:r>
            <a:r>
              <a:rPr lang="en-US" sz="3400" b="1" dirty="0">
                <a:ln w="10160">
                  <a:solidFill>
                    <a:schemeClr val="bg1"/>
                  </a:solidFill>
                  <a:prstDash val="solid"/>
                </a:ln>
                <a:latin typeface="Arial" panose="020B0604020202020204" pitchFamily="34" charset="0"/>
                <a:cs typeface="Arial" panose="020B0604020202020204" pitchFamily="34" charset="0"/>
              </a:rPr>
              <a:t> event at your school, contact our Regional Outreach Coordinators:</a:t>
            </a:r>
          </a:p>
          <a:p>
            <a:pPr marL="0" indent="0">
              <a:buNone/>
            </a:pPr>
            <a:endParaRPr lang="en-US" sz="3200" b="1" dirty="0">
              <a:ln w="10160">
                <a:solidFill>
                  <a:schemeClr val="bg1"/>
                </a:solidFill>
                <a:prstDash val="solid"/>
              </a:ln>
              <a:latin typeface="Arial" panose="020B0604020202020204" pitchFamily="34" charset="0"/>
              <a:cs typeface="Arial" panose="020B0604020202020204" pitchFamily="34" charset="0"/>
            </a:endParaRPr>
          </a:p>
          <a:p>
            <a:pPr marL="0" indent="0" algn="ctr">
              <a:buNone/>
            </a:pPr>
            <a:r>
              <a:rPr lang="en-US" sz="3200" b="1" u="sng" dirty="0">
                <a:ln w="10160">
                  <a:solidFill>
                    <a:schemeClr val="bg1"/>
                  </a:solidFill>
                  <a:prstDash val="solid"/>
                </a:ln>
                <a:latin typeface="Arial" panose="020B0604020202020204" pitchFamily="34" charset="0"/>
                <a:cs typeface="Arial" panose="020B0604020202020204" pitchFamily="34" charset="0"/>
              </a:rPr>
              <a:t>Northern California </a:t>
            </a:r>
            <a:r>
              <a:rPr lang="en-US" sz="3200" b="1" dirty="0">
                <a:ln w="10160">
                  <a:solidFill>
                    <a:schemeClr val="bg1"/>
                  </a:solidFill>
                  <a:prstDash val="solid"/>
                </a:ln>
                <a:latin typeface="Arial" panose="020B0604020202020204" pitchFamily="34" charset="0"/>
                <a:cs typeface="Arial" panose="020B0604020202020204" pitchFamily="34" charset="0"/>
              </a:rPr>
              <a:t>– Michael Daly – </a:t>
            </a:r>
            <a:r>
              <a:rPr lang="en-US" sz="3200" b="1" dirty="0">
                <a:ln w="10160">
                  <a:solidFill>
                    <a:schemeClr val="bg1"/>
                  </a:solidFill>
                  <a:prstDash val="solid"/>
                </a:ln>
                <a:latin typeface="Arial" panose="020B0604020202020204" pitchFamily="34" charset="0"/>
                <a:cs typeface="Arial" panose="020B0604020202020204" pitchFamily="34" charset="0"/>
                <a:hlinkClick r:id="rId2"/>
              </a:rPr>
              <a:t>mdaly@pacific.edu</a:t>
            </a:r>
            <a:r>
              <a:rPr lang="en-US" sz="3200" b="1" dirty="0">
                <a:ln w="10160">
                  <a:solidFill>
                    <a:schemeClr val="bg1"/>
                  </a:solidFill>
                  <a:prstDash val="solid"/>
                </a:ln>
                <a:latin typeface="Arial" panose="020B0604020202020204" pitchFamily="34" charset="0"/>
                <a:cs typeface="Arial" panose="020B0604020202020204" pitchFamily="34" charset="0"/>
              </a:rPr>
              <a:t> </a:t>
            </a:r>
          </a:p>
          <a:p>
            <a:pPr marL="0" indent="0" algn="ctr">
              <a:buNone/>
            </a:pPr>
            <a:r>
              <a:rPr lang="en-US" sz="3200" b="1" u="sng" dirty="0">
                <a:ln w="10160">
                  <a:solidFill>
                    <a:schemeClr val="bg1"/>
                  </a:solidFill>
                  <a:prstDash val="solid"/>
                </a:ln>
                <a:latin typeface="Arial" panose="020B0604020202020204" pitchFamily="34" charset="0"/>
                <a:cs typeface="Arial" panose="020B0604020202020204" pitchFamily="34" charset="0"/>
              </a:rPr>
              <a:t>Southern California </a:t>
            </a:r>
            <a:r>
              <a:rPr lang="en-US" sz="3200" b="1" dirty="0">
                <a:ln w="10160">
                  <a:solidFill>
                    <a:schemeClr val="bg1"/>
                  </a:solidFill>
                  <a:prstDash val="solid"/>
                </a:ln>
                <a:latin typeface="Arial" panose="020B0604020202020204" pitchFamily="34" charset="0"/>
                <a:cs typeface="Arial" panose="020B0604020202020204" pitchFamily="34" charset="0"/>
              </a:rPr>
              <a:t>– Hervey Malone II – </a:t>
            </a:r>
            <a:r>
              <a:rPr lang="en-US" sz="3200" b="1" dirty="0">
                <a:ln w="10160">
                  <a:solidFill>
                    <a:schemeClr val="bg1"/>
                  </a:solidFill>
                  <a:prstDash val="solid"/>
                </a:ln>
                <a:latin typeface="Arial" panose="020B0604020202020204" pitchFamily="34" charset="0"/>
                <a:cs typeface="Arial" panose="020B0604020202020204" pitchFamily="34" charset="0"/>
                <a:hlinkClick r:id="rId3"/>
              </a:rPr>
              <a:t>hmaloneii@pacific.edu</a:t>
            </a:r>
            <a:br>
              <a:rPr lang="en-US" sz="3200" b="1" dirty="0">
                <a:ln w="10160">
                  <a:solidFill>
                    <a:schemeClr val="bg1"/>
                  </a:solidFill>
                  <a:prstDash val="solid"/>
                </a:ln>
                <a:latin typeface="Constantia" panose="02030602050306030303" pitchFamily="18" charset="0"/>
              </a:rPr>
            </a:br>
            <a:endParaRPr lang="en-US" sz="3200" b="1" dirty="0">
              <a:ln w="10160">
                <a:solidFill>
                  <a:schemeClr val="bg1"/>
                </a:solidFill>
                <a:prstDash val="solid"/>
              </a:ln>
              <a:latin typeface="Constantia" panose="02030602050306030303"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172" y="142749"/>
            <a:ext cx="7015655" cy="1174207"/>
          </a:xfrm>
          <a:prstGeom prst="rect">
            <a:avLst/>
          </a:prstGeom>
          <a:solidFill>
            <a:schemeClr val="bg1"/>
          </a:solidFill>
          <a:ln>
            <a:solidFill>
              <a:schemeClr val="tx1"/>
            </a:solidFill>
          </a:ln>
        </p:spPr>
      </p:pic>
    </p:spTree>
    <p:extLst>
      <p:ext uri="{BB962C8B-B14F-4D97-AF65-F5344CB8AC3E}">
        <p14:creationId xmlns:p14="http://schemas.microsoft.com/office/powerpoint/2010/main" val="46607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847" y="365125"/>
            <a:ext cx="6114306" cy="1325563"/>
          </a:xfrm>
          <a:ln>
            <a:solidFill>
              <a:schemeClr val="tx1"/>
            </a:solidFill>
          </a:ln>
        </p:spPr>
        <p:txBody>
          <a:bodyPr/>
          <a:lstStyle/>
          <a:p>
            <a:pPr algn="ctr"/>
            <a:r>
              <a:rPr lang="en-US" b="1" dirty="0">
                <a:latin typeface="Arial" panose="020B0604020202020204" pitchFamily="34" charset="0"/>
                <a:cs typeface="Arial" panose="020B0604020202020204" pitchFamily="34" charset="0"/>
              </a:rPr>
              <a:t>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8847" y="2440491"/>
            <a:ext cx="6114306" cy="1529616"/>
          </a:xfrm>
          <a:prstGeom prst="rect">
            <a:avLst/>
          </a:prstGeom>
          <a:solidFill>
            <a:schemeClr val="bg1"/>
          </a:solidFill>
          <a:ln>
            <a:solidFill>
              <a:schemeClr val="tx1"/>
            </a:solidFill>
          </a:ln>
        </p:spPr>
      </p:pic>
    </p:spTree>
    <p:extLst>
      <p:ext uri="{BB962C8B-B14F-4D97-AF65-F5344CB8AC3E}">
        <p14:creationId xmlns:p14="http://schemas.microsoft.com/office/powerpoint/2010/main" val="36358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B9D9-EDA1-204D-AE61-2488550A320B}"/>
              </a:ext>
            </a:extLst>
          </p:cNvPr>
          <p:cNvSpPr>
            <a:spLocks noGrp="1"/>
          </p:cNvSpPr>
          <p:nvPr>
            <p:ph type="title"/>
          </p:nvPr>
        </p:nvSpPr>
        <p:spPr>
          <a:xfrm>
            <a:off x="2629988" y="365125"/>
            <a:ext cx="7535091" cy="1066463"/>
          </a:xfrm>
          <a:ln>
            <a:solidFill>
              <a:schemeClr val="tx1"/>
            </a:solidFill>
          </a:ln>
        </p:spPr>
        <p:txBody>
          <a:bodyPr>
            <a:normAutofit/>
          </a:bodyPr>
          <a:lstStyle/>
          <a:p>
            <a:pPr algn="ctr"/>
            <a:r>
              <a:rPr lang="en-US" sz="4800" dirty="0">
                <a:latin typeface="Arial" panose="020B0604020202020204" pitchFamily="34" charset="0"/>
                <a:cs typeface="Arial" panose="020B0604020202020204" pitchFamily="34" charset="0"/>
              </a:rPr>
              <a:t>Presenters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0780" y="1669229"/>
            <a:ext cx="1273581" cy="1209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780" y="4408129"/>
            <a:ext cx="1273581" cy="1273581"/>
          </a:xfrm>
          <a:prstGeom prst="rect">
            <a:avLst/>
          </a:prstGeom>
        </p:spPr>
      </p:pic>
      <p:sp>
        <p:nvSpPr>
          <p:cNvPr id="7" name="Rectangle 6"/>
          <p:cNvSpPr/>
          <p:nvPr/>
        </p:nvSpPr>
        <p:spPr>
          <a:xfrm>
            <a:off x="3015343" y="1669229"/>
            <a:ext cx="6932024" cy="1200329"/>
          </a:xfrm>
          <a:prstGeom prst="rect">
            <a:avLst/>
          </a:prstGeom>
          <a:ln>
            <a:solidFill>
              <a:schemeClr val="tx1"/>
            </a:solidFill>
          </a:ln>
        </p:spPr>
        <p:txBody>
          <a:bodyPr wrap="square">
            <a:spAutoFit/>
          </a:bodyPr>
          <a:lstStyle/>
          <a:p>
            <a:pPr algn="ctr"/>
            <a:r>
              <a:rPr lang="en-US" b="1" dirty="0">
                <a:latin typeface="Arial" panose="020B0604020202020204" pitchFamily="34" charset="0"/>
                <a:cs typeface="Arial" panose="020B0604020202020204" pitchFamily="34" charset="0"/>
              </a:rPr>
              <a:t>Michael Daly</a:t>
            </a:r>
          </a:p>
          <a:p>
            <a:pPr algn="ctr"/>
            <a:r>
              <a:rPr lang="en-US" dirty="0">
                <a:latin typeface="Arial" panose="020B0604020202020204" pitchFamily="34" charset="0"/>
                <a:cs typeface="Arial" panose="020B0604020202020204" pitchFamily="34" charset="0"/>
              </a:rPr>
              <a:t>Assistant Director of Admissions – University of the Pacific/ </a:t>
            </a:r>
          </a:p>
          <a:p>
            <a:pPr algn="ctr"/>
            <a:r>
              <a:rPr lang="en-US" dirty="0">
                <a:latin typeface="Arial" panose="020B0604020202020204" pitchFamily="34" charset="0"/>
                <a:cs typeface="Arial" panose="020B0604020202020204" pitchFamily="34" charset="0"/>
              </a:rPr>
              <a:t>Northern California Chairperson – Private Colleges of California (</a:t>
            </a:r>
            <a:r>
              <a:rPr lang="en-US" dirty="0" err="1">
                <a:latin typeface="Arial" panose="020B0604020202020204" pitchFamily="34" charset="0"/>
                <a:cs typeface="Arial" panose="020B0604020202020204" pitchFamily="34" charset="0"/>
              </a:rPr>
              <a:t>PCoC</a:t>
            </a:r>
            <a:r>
              <a:rPr lang="en-US" dirty="0">
                <a:latin typeface="Arial" panose="020B0604020202020204" pitchFamily="34" charset="0"/>
                <a:cs typeface="Arial" panose="020B0604020202020204" pitchFamily="34" charset="0"/>
              </a:rPr>
              <a:t>)</a:t>
            </a:r>
          </a:p>
        </p:txBody>
      </p:sp>
      <p:sp>
        <p:nvSpPr>
          <p:cNvPr id="8" name="Rectangle 7"/>
          <p:cNvSpPr/>
          <p:nvPr/>
        </p:nvSpPr>
        <p:spPr>
          <a:xfrm>
            <a:off x="3015343" y="4561795"/>
            <a:ext cx="6932024" cy="923330"/>
          </a:xfrm>
          <a:prstGeom prst="rect">
            <a:avLst/>
          </a:prstGeom>
          <a:ln>
            <a:solidFill>
              <a:schemeClr val="tx1"/>
            </a:solidFill>
          </a:ln>
        </p:spPr>
        <p:txBody>
          <a:bodyPr wrap="square">
            <a:spAutoFit/>
          </a:bodyPr>
          <a:lstStyle/>
          <a:p>
            <a:pPr algn="ctr"/>
            <a:r>
              <a:rPr lang="en-US" b="1" dirty="0">
                <a:latin typeface="Arial" panose="020B0604020202020204" pitchFamily="34" charset="0"/>
                <a:cs typeface="Arial" panose="020B0604020202020204" pitchFamily="34" charset="0"/>
              </a:rPr>
              <a:t>Julissa Ramirez-Romo </a:t>
            </a:r>
          </a:p>
          <a:p>
            <a:pPr algn="ctr"/>
            <a:r>
              <a:rPr lang="en-US" dirty="0">
                <a:latin typeface="Arial" panose="020B0604020202020204" pitchFamily="34" charset="0"/>
                <a:cs typeface="Arial" panose="020B0604020202020204" pitchFamily="34" charset="0"/>
              </a:rPr>
              <a:t>Undergraduate Admissions Counselor – </a:t>
            </a:r>
          </a:p>
          <a:p>
            <a:pPr algn="ctr"/>
            <a:r>
              <a:rPr lang="en-US" dirty="0">
                <a:latin typeface="Arial" panose="020B0604020202020204" pitchFamily="34" charset="0"/>
                <a:cs typeface="Arial" panose="020B0604020202020204" pitchFamily="34" charset="0"/>
              </a:rPr>
              <a:t>Dominican University of California</a:t>
            </a:r>
          </a:p>
        </p:txBody>
      </p:sp>
      <p:sp>
        <p:nvSpPr>
          <p:cNvPr id="9" name="Rectangle 8"/>
          <p:cNvSpPr/>
          <p:nvPr/>
        </p:nvSpPr>
        <p:spPr>
          <a:xfrm>
            <a:off x="3015343" y="3181851"/>
            <a:ext cx="6932023" cy="923330"/>
          </a:xfrm>
          <a:prstGeom prst="rect">
            <a:avLst/>
          </a:prstGeom>
          <a:ln>
            <a:solidFill>
              <a:schemeClr val="tx1"/>
            </a:solidFill>
          </a:ln>
        </p:spPr>
        <p:txBody>
          <a:bodyPr wrap="square">
            <a:spAutoFit/>
          </a:bodyPr>
          <a:lstStyle/>
          <a:p>
            <a:pPr algn="ctr"/>
            <a:r>
              <a:rPr lang="en-US" b="1" dirty="0">
                <a:latin typeface="Arial" panose="020B0604020202020204" pitchFamily="34" charset="0"/>
                <a:cs typeface="Arial" panose="020B0604020202020204" pitchFamily="34" charset="0"/>
              </a:rPr>
              <a:t>Rebecca Williams </a:t>
            </a:r>
          </a:p>
          <a:p>
            <a:pPr algn="ctr"/>
            <a:r>
              <a:rPr lang="en-US" dirty="0">
                <a:latin typeface="Arial" panose="020B0604020202020204" pitchFamily="34" charset="0"/>
                <a:cs typeface="Arial" panose="020B0604020202020204" pitchFamily="34" charset="0"/>
              </a:rPr>
              <a:t>Associate Director of Admission – </a:t>
            </a:r>
          </a:p>
          <a:p>
            <a:pPr algn="ctr"/>
            <a:r>
              <a:rPr lang="en-US" dirty="0">
                <a:latin typeface="Arial" panose="020B0604020202020204" pitchFamily="34" charset="0"/>
                <a:cs typeface="Arial" panose="020B0604020202020204" pitchFamily="34" charset="0"/>
              </a:rPr>
              <a:t>Mills College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780" y="3181851"/>
            <a:ext cx="1547000" cy="1031334"/>
          </a:xfrm>
          <a:prstGeom prst="rect">
            <a:avLst/>
          </a:prstGeom>
        </p:spPr>
      </p:pic>
    </p:spTree>
    <p:extLst>
      <p:ext uri="{BB962C8B-B14F-4D97-AF65-F5344CB8AC3E}">
        <p14:creationId xmlns:p14="http://schemas.microsoft.com/office/powerpoint/2010/main" val="138882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520E2-A52C-0B43-9EC2-0FD405C12391}"/>
              </a:ext>
            </a:extLst>
          </p:cNvPr>
          <p:cNvSpPr>
            <a:spLocks noGrp="1"/>
          </p:cNvSpPr>
          <p:nvPr>
            <p:ph idx="1"/>
          </p:nvPr>
        </p:nvSpPr>
        <p:spPr>
          <a:xfrm>
            <a:off x="838200" y="1933302"/>
            <a:ext cx="10515600" cy="4219304"/>
          </a:xfrm>
        </p:spPr>
        <p:txBody>
          <a:bodyPr>
            <a:normAutofit fontScale="77500" lnSpcReduction="20000"/>
          </a:bodyPr>
          <a:lstStyle/>
          <a:p>
            <a:pPr marL="0" indent="0" algn="ctr">
              <a:buNone/>
            </a:pPr>
            <a:r>
              <a:rPr lang="en-US" sz="4800" b="1" dirty="0">
                <a:latin typeface="Arial" panose="020B0604020202020204" pitchFamily="34" charset="0"/>
                <a:cs typeface="Arial" panose="020B0604020202020204" pitchFamily="34" charset="0"/>
              </a:rPr>
              <a:t>INTRODUCTION</a:t>
            </a:r>
          </a:p>
          <a:p>
            <a:r>
              <a:rPr lang="en-US" sz="2900" dirty="0">
                <a:latin typeface="Arial" panose="020B0604020202020204" pitchFamily="34" charset="0"/>
                <a:cs typeface="Arial" panose="020B0604020202020204" pitchFamily="34" charset="0"/>
              </a:rPr>
              <a:t>“</a:t>
            </a:r>
            <a:r>
              <a:rPr lang="en-US" sz="2900" dirty="0" err="1">
                <a:latin typeface="Arial" panose="020B0604020202020204" pitchFamily="34" charset="0"/>
                <a:cs typeface="Arial" panose="020B0604020202020204" pitchFamily="34" charset="0"/>
              </a:rPr>
              <a:t>PCoC</a:t>
            </a:r>
            <a:r>
              <a:rPr lang="en-US" sz="2900" dirty="0">
                <a:latin typeface="Arial" panose="020B0604020202020204" pitchFamily="34" charset="0"/>
                <a:cs typeface="Arial" panose="020B0604020202020204" pitchFamily="34" charset="0"/>
              </a:rPr>
              <a:t>” for short (pronounced, “Peacock”) </a:t>
            </a:r>
            <a:endParaRPr lang="en-US" sz="2900" dirty="0">
              <a:solidFill>
                <a:schemeClr val="accent3">
                  <a:lumMod val="75000"/>
                </a:schemeClr>
              </a:solidFill>
              <a:latin typeface="Arial" panose="020B0604020202020204" pitchFamily="34" charset="0"/>
              <a:cs typeface="Arial" panose="020B0604020202020204" pitchFamily="34" charset="0"/>
            </a:endParaRPr>
          </a:p>
          <a:p>
            <a:r>
              <a:rPr lang="en-US" sz="2900" dirty="0">
                <a:latin typeface="Arial" panose="020B0604020202020204" pitchFamily="34" charset="0"/>
                <a:cs typeface="Arial" panose="020B0604020202020204" pitchFamily="34" charset="0"/>
              </a:rPr>
              <a:t>Association of California private colleges and universities</a:t>
            </a:r>
          </a:p>
          <a:p>
            <a:r>
              <a:rPr lang="en-US" sz="2900" dirty="0">
                <a:latin typeface="Arial" panose="020B0604020202020204" pitchFamily="34" charset="0"/>
                <a:cs typeface="Arial" panose="020B0604020202020204" pitchFamily="34" charset="0"/>
              </a:rPr>
              <a:t>Established in 2018</a:t>
            </a:r>
          </a:p>
          <a:p>
            <a:r>
              <a:rPr lang="en-US" sz="2900" dirty="0">
                <a:latin typeface="Arial" panose="020B0604020202020204" pitchFamily="34" charset="0"/>
                <a:cs typeface="Arial" panose="020B0604020202020204" pitchFamily="34" charset="0"/>
              </a:rPr>
              <a:t>17 Member Schools and growing – All members are non-profit and WASC-accredited.</a:t>
            </a:r>
          </a:p>
          <a:p>
            <a:r>
              <a:rPr lang="en-US" sz="2900" b="1" u="sng" dirty="0">
                <a:latin typeface="Arial" panose="020B0604020202020204" pitchFamily="34" charset="0"/>
                <a:cs typeface="Arial" panose="020B0604020202020204" pitchFamily="34" charset="0"/>
              </a:rPr>
              <a:t>Mission</a:t>
            </a:r>
            <a:r>
              <a:rPr lang="en-US" sz="2900" dirty="0">
                <a:latin typeface="Arial" panose="020B0604020202020204" pitchFamily="34" charset="0"/>
                <a:cs typeface="Arial" panose="020B0604020202020204" pitchFamily="34" charset="0"/>
              </a:rPr>
              <a:t> - To help students and their families learn about California private colleges and universities as viable options for their higher education and career preparation needs.</a:t>
            </a:r>
          </a:p>
          <a:p>
            <a:r>
              <a:rPr lang="en-US" sz="2900" b="1" u="sng" dirty="0">
                <a:latin typeface="Arial" panose="020B0604020202020204" pitchFamily="34" charset="0"/>
                <a:cs typeface="Arial" panose="020B0604020202020204" pitchFamily="34" charset="0"/>
              </a:rPr>
              <a:t>Outreach and Education Activities </a:t>
            </a:r>
            <a:r>
              <a:rPr lang="en-US" sz="2900" dirty="0">
                <a:latin typeface="Arial" panose="020B0604020202020204" pitchFamily="34" charset="0"/>
                <a:cs typeface="Arial" panose="020B0604020202020204" pitchFamily="34" charset="0"/>
              </a:rPr>
              <a:t>- Mini-college fairs at high schools (day or night), guest speakers at college workshops, essay reviews, university application case studies, etc.) </a:t>
            </a:r>
          </a:p>
          <a:p>
            <a:r>
              <a:rPr lang="en-US" sz="2900" dirty="0">
                <a:latin typeface="Arial" panose="020B0604020202020204" pitchFamily="34" charset="0"/>
                <a:cs typeface="Arial" panose="020B0604020202020204" pitchFamily="34" charset="0"/>
              </a:rPr>
              <a:t>URL: </a:t>
            </a:r>
            <a:r>
              <a:rPr lang="en-US" sz="2900" dirty="0">
                <a:solidFill>
                  <a:schemeClr val="accent3">
                    <a:lumMod val="75000"/>
                  </a:schemeClr>
                </a:solidFill>
                <a:latin typeface="Arial" panose="020B0604020202020204" pitchFamily="34" charset="0"/>
                <a:cs typeface="Arial" panose="020B0604020202020204" pitchFamily="34" charset="0"/>
                <a:hlinkClick r:id="rId2"/>
              </a:rPr>
              <a:t>https://sites.google.com/view/privatecollegesofcalifornia/home</a:t>
            </a:r>
            <a:endParaRPr lang="en-US" sz="2900" dirty="0">
              <a:latin typeface="Arial" panose="020B0604020202020204" pitchFamily="34" charset="0"/>
              <a:cs typeface="Arial" panose="020B0604020202020204" pitchFamily="34" charset="0"/>
            </a:endParaRPr>
          </a:p>
          <a:p>
            <a:pPr marL="0" indent="0">
              <a:buNone/>
            </a:pPr>
            <a:endParaRPr lang="en-US" sz="29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109" y="365125"/>
            <a:ext cx="8386353" cy="1437550"/>
          </a:xfrm>
          <a:prstGeom prst="rect">
            <a:avLst/>
          </a:prstGeom>
          <a:ln>
            <a:solidFill>
              <a:schemeClr val="tx1"/>
            </a:solidFill>
          </a:ln>
        </p:spPr>
      </p:pic>
    </p:spTree>
    <p:extLst>
      <p:ext uri="{BB962C8B-B14F-4D97-AF65-F5344CB8AC3E}">
        <p14:creationId xmlns:p14="http://schemas.microsoft.com/office/powerpoint/2010/main" val="42706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365125"/>
            <a:ext cx="9300754" cy="1325563"/>
          </a:xfrm>
          <a:ln>
            <a:solidFill>
              <a:schemeClr val="accent1"/>
            </a:solidFill>
          </a:ln>
        </p:spPr>
        <p:txBody>
          <a:bodyPr>
            <a:normAutofit/>
          </a:bodyPr>
          <a:lstStyle/>
          <a:p>
            <a:pPr algn="ctr"/>
            <a:r>
              <a:rPr lang="en-US" dirty="0">
                <a:latin typeface="Arial" panose="020B0604020202020204" pitchFamily="34" charset="0"/>
                <a:cs typeface="Arial" panose="020B0604020202020204" pitchFamily="34" charset="0"/>
              </a:rPr>
              <a:t>Overview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California Private Schools </a:t>
            </a:r>
          </a:p>
        </p:txBody>
      </p:sp>
      <p:sp>
        <p:nvSpPr>
          <p:cNvPr id="3" name="Content Placeholder 2"/>
          <p:cNvSpPr>
            <a:spLocks noGrp="1"/>
          </p:cNvSpPr>
          <p:nvPr>
            <p:ph idx="1"/>
          </p:nvPr>
        </p:nvSpPr>
        <p:spPr>
          <a:xfrm>
            <a:off x="838200" y="1825625"/>
            <a:ext cx="10515600" cy="3961221"/>
          </a:xfrm>
          <a:ln>
            <a:solidFill>
              <a:schemeClr val="tx1"/>
            </a:solidFill>
          </a:ln>
        </p:spPr>
        <p:txBody>
          <a:bodyPr>
            <a:normAutofit lnSpcReduction="10000"/>
          </a:bodyPr>
          <a:lstStyle/>
          <a:p>
            <a:r>
              <a:rPr lang="en-US" dirty="0">
                <a:latin typeface="Arial" panose="020B0604020202020204" pitchFamily="34" charset="0"/>
                <a:cs typeface="Arial" panose="020B0604020202020204" pitchFamily="34" charset="0"/>
              </a:rPr>
              <a:t>78 Private Non-Profit Colleges &amp; Universities in California</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25 campuses in Northern California, 53 in Southern California</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Undergraduate Enrollment ranges from 60 - 20,000 students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Traditional Programs to Non-Traditional Programs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Liberal Arts, STEM, and Professional Programs offered </a:t>
            </a:r>
          </a:p>
          <a:p>
            <a:pPr marL="0" indent="0">
              <a:buNone/>
            </a:pPr>
            <a:endParaRPr lang="en-US" dirty="0"/>
          </a:p>
        </p:txBody>
      </p:sp>
    </p:spTree>
    <p:extLst>
      <p:ext uri="{BB962C8B-B14F-4D97-AF65-F5344CB8AC3E}">
        <p14:creationId xmlns:p14="http://schemas.microsoft.com/office/powerpoint/2010/main" val="184807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n-US" dirty="0">
                <a:latin typeface="Arial" panose="020B0604020202020204" pitchFamily="34" charset="0"/>
                <a:cs typeface="Arial" panose="020B0604020202020204" pitchFamily="34" charset="0"/>
              </a:rPr>
              <a:t>Common Myths and Misconceptions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About Private Colleges and Universities</a:t>
            </a:r>
          </a:p>
        </p:txBody>
      </p:sp>
      <p:sp>
        <p:nvSpPr>
          <p:cNvPr id="3" name="Content Placeholder 2"/>
          <p:cNvSpPr>
            <a:spLocks noGrp="1"/>
          </p:cNvSpPr>
          <p:nvPr>
            <p:ph idx="1"/>
          </p:nvPr>
        </p:nvSpPr>
        <p:spPr>
          <a:xfrm>
            <a:off x="3500846" y="1825625"/>
            <a:ext cx="5473337" cy="4117975"/>
          </a:xfrm>
          <a:ln>
            <a:solidFill>
              <a:schemeClr val="tx1"/>
            </a:solidFill>
          </a:ln>
        </p:spPr>
        <p:txBody>
          <a:bodyPr>
            <a:normAutofit fontScale="55000" lnSpcReduction="20000"/>
          </a:bodyPr>
          <a:lstStyle/>
          <a:p>
            <a:pPr marL="0" indent="0" algn="ctr">
              <a:buNone/>
            </a:pPr>
            <a:endParaRPr lang="en-US" b="1" u="sng" dirty="0">
              <a:latin typeface="Arial" panose="020B0604020202020204" pitchFamily="34" charset="0"/>
              <a:cs typeface="Arial" panose="020B0604020202020204" pitchFamily="34" charset="0"/>
            </a:endParaRPr>
          </a:p>
          <a:p>
            <a:pPr marL="0" indent="0" algn="ctr">
              <a:buNone/>
            </a:pPr>
            <a:r>
              <a:rPr lang="en-US" sz="3600" b="1" u="sng" dirty="0">
                <a:latin typeface="Arial" panose="020B0604020202020204" pitchFamily="34" charset="0"/>
                <a:cs typeface="Arial" panose="020B0604020202020204" pitchFamily="34" charset="0"/>
              </a:rPr>
              <a:t>ACCESS:</a:t>
            </a:r>
          </a:p>
          <a:p>
            <a:pPr algn="ctr"/>
            <a:r>
              <a:rPr lang="en-US" sz="3600" dirty="0">
                <a:latin typeface="Arial" panose="020B0604020202020204" pitchFamily="34" charset="0"/>
                <a:cs typeface="Arial" panose="020B0604020202020204" pitchFamily="34" charset="0"/>
              </a:rPr>
              <a:t>Price</a:t>
            </a:r>
          </a:p>
          <a:p>
            <a:pPr algn="ctr"/>
            <a:r>
              <a:rPr lang="en-US" sz="3600" dirty="0">
                <a:latin typeface="Arial" panose="020B0604020202020204" pitchFamily="34" charset="0"/>
                <a:cs typeface="Arial" panose="020B0604020202020204" pitchFamily="34" charset="0"/>
              </a:rPr>
              <a:t>Admission</a:t>
            </a:r>
          </a:p>
          <a:p>
            <a:pPr algn="ctr"/>
            <a:r>
              <a:rPr lang="en-US" sz="3600" dirty="0">
                <a:latin typeface="Arial" panose="020B0604020202020204" pitchFamily="34" charset="0"/>
                <a:cs typeface="Arial" panose="020B0604020202020204" pitchFamily="34" charset="0"/>
              </a:rPr>
              <a:t>Diversity</a:t>
            </a:r>
          </a:p>
          <a:p>
            <a:pPr algn="ctr"/>
            <a:r>
              <a:rPr lang="en-US" sz="3600" dirty="0">
                <a:latin typeface="Arial" panose="020B0604020202020204" pitchFamily="34" charset="0"/>
                <a:cs typeface="Arial" panose="020B0604020202020204" pitchFamily="34" charset="0"/>
              </a:rPr>
              <a:t>Inclusiveness</a:t>
            </a:r>
          </a:p>
          <a:p>
            <a:pPr algn="ctr"/>
            <a:endParaRPr lang="en-US" sz="3600" dirty="0">
              <a:latin typeface="Arial" panose="020B0604020202020204" pitchFamily="34" charset="0"/>
              <a:cs typeface="Arial" panose="020B0604020202020204" pitchFamily="34" charset="0"/>
            </a:endParaRPr>
          </a:p>
          <a:p>
            <a:pPr marL="0" indent="0" algn="ctr">
              <a:buNone/>
            </a:pPr>
            <a:r>
              <a:rPr lang="en-US" sz="3600" b="1" u="sng" dirty="0">
                <a:latin typeface="Arial" panose="020B0604020202020204" pitchFamily="34" charset="0"/>
                <a:cs typeface="Arial" panose="020B0604020202020204" pitchFamily="34" charset="0"/>
              </a:rPr>
              <a:t>OPPORTUNITIES:</a:t>
            </a:r>
          </a:p>
          <a:p>
            <a:pPr algn="ctr"/>
            <a:r>
              <a:rPr lang="en-US" sz="3600" dirty="0">
                <a:latin typeface="Arial" panose="020B0604020202020204" pitchFamily="34" charset="0"/>
                <a:cs typeface="Arial" panose="020B0604020202020204" pitchFamily="34" charset="0"/>
              </a:rPr>
              <a:t>Size</a:t>
            </a:r>
          </a:p>
          <a:p>
            <a:pPr algn="ctr"/>
            <a:r>
              <a:rPr lang="en-US" sz="3600" dirty="0">
                <a:latin typeface="Arial" panose="020B0604020202020204" pitchFamily="34" charset="0"/>
                <a:cs typeface="Arial" panose="020B0604020202020204" pitchFamily="34" charset="0"/>
              </a:rPr>
              <a:t>Program Choices</a:t>
            </a:r>
          </a:p>
          <a:p>
            <a:pPr algn="ctr"/>
            <a:r>
              <a:rPr lang="en-US" sz="3600" dirty="0">
                <a:latin typeface="Arial" panose="020B0604020202020204" pitchFamily="34" charset="0"/>
                <a:cs typeface="Arial" panose="020B0604020202020204" pitchFamily="34" charset="0"/>
              </a:rPr>
              <a:t>Research and Internships</a:t>
            </a:r>
          </a:p>
          <a:p>
            <a:pPr algn="ctr"/>
            <a:r>
              <a:rPr lang="en-US" sz="3600" dirty="0">
                <a:latin typeface="Arial" panose="020B0604020202020204" pitchFamily="34" charset="0"/>
                <a:cs typeface="Arial" panose="020B0604020202020204" pitchFamily="34" charset="0"/>
              </a:rPr>
              <a:t>Career Preparation</a:t>
            </a:r>
          </a:p>
        </p:txBody>
      </p:sp>
    </p:spTree>
    <p:extLst>
      <p:ext uri="{BB962C8B-B14F-4D97-AF65-F5344CB8AC3E}">
        <p14:creationId xmlns:p14="http://schemas.microsoft.com/office/powerpoint/2010/main" val="187975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2754"/>
            <a:ext cx="10515600" cy="2063932"/>
          </a:xfrm>
          <a:ln>
            <a:solidFill>
              <a:schemeClr val="tx1"/>
            </a:solidFill>
          </a:ln>
        </p:spPr>
        <p:txBody>
          <a:bodyPr/>
          <a:lstStyle/>
          <a:p>
            <a:pPr marL="0" indent="0" algn="ctr">
              <a:buNone/>
            </a:pPr>
            <a:endParaRPr lang="en-US" b="1" u="sng" dirty="0">
              <a:latin typeface="Arial" panose="020B0604020202020204" pitchFamily="34" charset="0"/>
              <a:cs typeface="Arial" panose="020B0604020202020204" pitchFamily="34" charset="0"/>
            </a:endParaRPr>
          </a:p>
          <a:p>
            <a:pPr marL="0" indent="0" algn="ctr">
              <a:buNone/>
            </a:pPr>
            <a:r>
              <a:rPr lang="en-US" b="1" u="sng" dirty="0">
                <a:latin typeface="Arial" panose="020B0604020202020204" pitchFamily="34" charset="0"/>
                <a:cs typeface="Arial" panose="020B0604020202020204" pitchFamily="34" charset="0"/>
              </a:rPr>
              <a:t>ACCESS TO PRIVATE COLLEGES AND UNIVERSITIES:</a:t>
            </a:r>
          </a:p>
          <a:p>
            <a:pPr marL="0" indent="0" algn="ctr">
              <a:buNone/>
            </a:pPr>
            <a:r>
              <a:rPr lang="en-US" b="1" u="sng" dirty="0">
                <a:latin typeface="Arial" panose="020B0604020202020204" pitchFamily="34" charset="0"/>
                <a:cs typeface="Arial" panose="020B0604020202020204" pitchFamily="34" charset="0"/>
              </a:rPr>
              <a:t>MYTHS AND MISCONCEPTIONS</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109" y="365125"/>
            <a:ext cx="8386353" cy="1544698"/>
          </a:xfrm>
          <a:prstGeom prst="rect">
            <a:avLst/>
          </a:prstGeom>
          <a:ln>
            <a:solidFill>
              <a:schemeClr val="tx1"/>
            </a:solidFill>
          </a:ln>
        </p:spPr>
      </p:pic>
    </p:spTree>
    <p:extLst>
      <p:ext uri="{BB962C8B-B14F-4D97-AF65-F5344CB8AC3E}">
        <p14:creationId xmlns:p14="http://schemas.microsoft.com/office/powerpoint/2010/main" val="305580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235131"/>
            <a:ext cx="11247120" cy="1590494"/>
          </a:xfrm>
          <a:ln>
            <a:solidFill>
              <a:schemeClr val="tx1"/>
            </a:solidFill>
          </a:ln>
        </p:spPr>
        <p:txBody>
          <a:bodyPr>
            <a:normAutofit fontScale="90000"/>
          </a:bodyPr>
          <a:lstStyle/>
          <a:p>
            <a:pPr algn="ctr"/>
            <a:r>
              <a:rPr lang="en-US" sz="4800" dirty="0">
                <a:solidFill>
                  <a:srgbClr val="FF0000"/>
                </a:solidFill>
                <a:latin typeface="Arial" panose="020B0604020202020204" pitchFamily="34" charset="0"/>
                <a:cs typeface="Arial" panose="020B0604020202020204" pitchFamily="34" charset="0"/>
              </a:rPr>
              <a:t>“They’re too expensive!”</a:t>
            </a:r>
            <a:br>
              <a:rPr lang="en-US"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Generous Financial Aid Available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At California Private Colleges</a:t>
            </a:r>
          </a:p>
        </p:txBody>
      </p:sp>
      <p:sp>
        <p:nvSpPr>
          <p:cNvPr id="3" name="Content Placeholder 2"/>
          <p:cNvSpPr>
            <a:spLocks noGrp="1"/>
          </p:cNvSpPr>
          <p:nvPr>
            <p:ph idx="1"/>
          </p:nvPr>
        </p:nvSpPr>
        <p:spPr>
          <a:xfrm>
            <a:off x="838200" y="2062976"/>
            <a:ext cx="3864429" cy="3541670"/>
          </a:xfrm>
          <a:ln w="22225">
            <a:solidFill>
              <a:schemeClr val="tx1"/>
            </a:solidFill>
          </a:ln>
        </p:spPr>
        <p:txBody>
          <a:bodyPr>
            <a:normAutofit fontScale="77500" lnSpcReduction="20000"/>
          </a:bodyPr>
          <a:lstStyle/>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California Private Colleges provide over $2 billion in institutional aid.  </a:t>
            </a:r>
          </a:p>
          <a:p>
            <a:pPr marL="457200" indent="-457200"/>
            <a:r>
              <a:rPr lang="en-US" dirty="0">
                <a:latin typeface="Arial" panose="020B0604020202020204" pitchFamily="34" charset="0"/>
                <a:cs typeface="Arial" panose="020B0604020202020204" pitchFamily="34" charset="0"/>
              </a:rPr>
              <a:t>22% was for Cal Grant Students</a:t>
            </a:r>
          </a:p>
          <a:p>
            <a:pPr marL="457200" indent="-457200"/>
            <a:r>
              <a:rPr lang="en-US" dirty="0">
                <a:latin typeface="Arial" panose="020B0604020202020204" pitchFamily="34" charset="0"/>
                <a:cs typeface="Arial" panose="020B0604020202020204" pitchFamily="34" charset="0"/>
              </a:rPr>
              <a:t>On average, private colleges award $2 in scholarship money for every $1 of Cal Grant money.</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389" y="1959429"/>
            <a:ext cx="5858112" cy="3697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8907518" y="5604646"/>
            <a:ext cx="1936556" cy="369332"/>
          </a:xfrm>
          <a:prstGeom prst="rect">
            <a:avLst/>
          </a:prstGeom>
        </p:spPr>
        <p:txBody>
          <a:bodyPr wrap="none">
            <a:spAutoFit/>
          </a:bodyPr>
          <a:lstStyle/>
          <a:p>
            <a:r>
              <a:rPr lang="en-US" dirty="0"/>
              <a:t>*source: aiccu.edu</a:t>
            </a:r>
          </a:p>
        </p:txBody>
      </p:sp>
    </p:spTree>
    <p:extLst>
      <p:ext uri="{BB962C8B-B14F-4D97-AF65-F5344CB8AC3E}">
        <p14:creationId xmlns:p14="http://schemas.microsoft.com/office/powerpoint/2010/main" val="266703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n-US" dirty="0">
                <a:latin typeface="Arial" panose="020B0604020202020204" pitchFamily="34" charset="0"/>
                <a:cs typeface="Arial" panose="020B0604020202020204" pitchFamily="34" charset="0"/>
              </a:rPr>
              <a:t>Graduate In Less Time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California Private Colleges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9340689"/>
              </p:ext>
            </p:extLst>
          </p:nvPr>
        </p:nvGraphicFramePr>
        <p:xfrm>
          <a:off x="838200" y="1825625"/>
          <a:ext cx="5000897" cy="3821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399873767"/>
              </p:ext>
            </p:extLst>
          </p:nvPr>
        </p:nvGraphicFramePr>
        <p:xfrm>
          <a:off x="6460590" y="1825625"/>
          <a:ext cx="4978879" cy="3821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25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Autofit/>
          </a:bodyPr>
          <a:lstStyle/>
          <a:p>
            <a:pPr algn="ctr"/>
            <a:r>
              <a:rPr lang="en-US" sz="3200" dirty="0">
                <a:solidFill>
                  <a:srgbClr val="FF0000"/>
                </a:solidFill>
                <a:latin typeface="Arial" panose="020B0604020202020204" pitchFamily="34" charset="0"/>
                <a:cs typeface="Arial" panose="020B0604020202020204" pitchFamily="34" charset="0"/>
              </a:rPr>
              <a:t>“They’re too hard to get accepted to.”</a:t>
            </a:r>
            <a:br>
              <a:rPr lang="en-US" sz="3200" dirty="0">
                <a:solidFill>
                  <a:srgbClr val="FF0000"/>
                </a:solidFill>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California Private Colleges and Universities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Vary In Their Selectivity and Admissions Processes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ln>
            <a:solidFill>
              <a:schemeClr val="tx1"/>
            </a:solidFill>
          </a:ln>
        </p:spPr>
        <p:txBody>
          <a:bodyPr>
            <a:normAutofit fontScale="92500"/>
          </a:bodyPr>
          <a:lstStyle/>
          <a:p>
            <a:r>
              <a:rPr lang="en-US" dirty="0">
                <a:latin typeface="Constantia" panose="02030602050306030303" pitchFamily="18" charset="0"/>
              </a:rPr>
              <a:t>California’s private colleges and universities often review applications holistically, are generally more flexible in their academic requirements, and consider factors that CSU and UC schools do not.</a:t>
            </a:r>
          </a:p>
          <a:p>
            <a:r>
              <a:rPr lang="en-US" dirty="0">
                <a:latin typeface="Constantia" panose="02030602050306030303" pitchFamily="18" charset="0"/>
              </a:rPr>
              <a:t>Most programs at CA private colleges and universities are not impacted as they are at CSU and UC schools.</a:t>
            </a:r>
          </a:p>
          <a:p>
            <a:r>
              <a:rPr lang="en-US" dirty="0">
                <a:latin typeface="Constantia" panose="02030602050306030303" pitchFamily="18" charset="0"/>
              </a:rPr>
              <a:t>Acceptance rates depend on the student’s major choice and can vary from 10% to over 80%.</a:t>
            </a:r>
          </a:p>
          <a:p>
            <a:r>
              <a:rPr lang="en-US" dirty="0">
                <a:latin typeface="Constantia" panose="02030602050306030303" pitchFamily="18" charset="0"/>
              </a:rPr>
              <a:t>Admissions Officers will work with students individually to help them get into the program of their choice.</a:t>
            </a:r>
          </a:p>
          <a:p>
            <a:pPr marL="0" indent="0">
              <a:buNone/>
            </a:pPr>
            <a:endParaRPr lang="en-US" dirty="0"/>
          </a:p>
        </p:txBody>
      </p:sp>
    </p:spTree>
    <p:extLst>
      <p:ext uri="{BB962C8B-B14F-4D97-AF65-F5344CB8AC3E}">
        <p14:creationId xmlns:p14="http://schemas.microsoft.com/office/powerpoint/2010/main" val="92895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79BC5225FBF143B64C9576856502A6" ma:contentTypeVersion="13" ma:contentTypeDescription="Create a new document." ma:contentTypeScope="" ma:versionID="9f8cc5ed399031b04c926d3db6df5209">
  <xsd:schema xmlns:xsd="http://www.w3.org/2001/XMLSchema" xmlns:xs="http://www.w3.org/2001/XMLSchema" xmlns:p="http://schemas.microsoft.com/office/2006/metadata/properties" xmlns:ns3="7cabdb6b-9504-42f1-95da-287b5d4708f8" xmlns:ns4="d67b28a3-bd29-4657-ad47-67ebac881632" targetNamespace="http://schemas.microsoft.com/office/2006/metadata/properties" ma:root="true" ma:fieldsID="20a91af98f6c44ee98e5a6b494902a48" ns3:_="" ns4:_="">
    <xsd:import namespace="7cabdb6b-9504-42f1-95da-287b5d4708f8"/>
    <xsd:import namespace="d67b28a3-bd29-4657-ad47-67ebac88163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bdb6b-9504-42f1-95da-287b5d4708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7b28a3-bd29-4657-ad47-67ebac8816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0507C4-C1CD-42A5-A528-DD7566CDF436}">
  <ds:schemaRefs>
    <ds:schemaRef ds:uri="http://schemas.microsoft.com/sharepoint/v3/contenttype/forms"/>
  </ds:schemaRefs>
</ds:datastoreItem>
</file>

<file path=customXml/itemProps2.xml><?xml version="1.0" encoding="utf-8"?>
<ds:datastoreItem xmlns:ds="http://schemas.openxmlformats.org/officeDocument/2006/customXml" ds:itemID="{C3E16143-736E-4A7F-A029-69F4D4D49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bdb6b-9504-42f1-95da-287b5d4708f8"/>
    <ds:schemaRef ds:uri="d67b28a3-bd29-4657-ad47-67ebac881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D06A2B-69F5-4DC2-BEBC-68C8BCD14DA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67b28a3-bd29-4657-ad47-67ebac881632"/>
    <ds:schemaRef ds:uri="http://schemas.microsoft.com/office/2006/documentManagement/types"/>
    <ds:schemaRef ds:uri="7cabdb6b-9504-42f1-95da-287b5d4708f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1371</TotalTime>
  <Words>1365</Words>
  <Application>Microsoft Office PowerPoint</Application>
  <PresentationFormat>Widescreen</PresentationFormat>
  <Paragraphs>123</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Constantia</vt:lpstr>
      <vt:lpstr>Office Theme</vt:lpstr>
      <vt:lpstr>PowerPoint Presentation</vt:lpstr>
      <vt:lpstr>Presenters</vt:lpstr>
      <vt:lpstr>PowerPoint Presentation</vt:lpstr>
      <vt:lpstr>Overview of  California Private Schools </vt:lpstr>
      <vt:lpstr>Common Myths and Misconceptions  About Private Colleges and Universities</vt:lpstr>
      <vt:lpstr>PowerPoint Presentation</vt:lpstr>
      <vt:lpstr>“They’re too expensive!” Generous Financial Aid Available  At California Private Colleges</vt:lpstr>
      <vt:lpstr>Graduate In Less Time At  California Private Colleges </vt:lpstr>
      <vt:lpstr>“They’re too hard to get accepted to.” California Private Colleges and Universities  Vary In Their Selectivity and Admissions Processes</vt:lpstr>
      <vt:lpstr>“They lack diversity.” California Private Colleges  Are VERY Ethnically-Diverse</vt:lpstr>
      <vt:lpstr>“If I go to a religiously-affiliated private school,  I’ll feel like an outsider if I don’t practice that faith.” Most religiously-affiliated schools have very inclusive campus environments and celebrate the diversity of faiths represented by their students</vt:lpstr>
      <vt:lpstr>PowerPoint Presentation</vt:lpstr>
      <vt:lpstr>“They’re very small.” CA Private Colleges and Universities  Educate Large Numbers Of Students </vt:lpstr>
      <vt:lpstr>“Not enough opportunities for research and internships at private universities.” The opposite is actually true!</vt:lpstr>
      <vt:lpstr>“It’s harder to get a good job if you go to a private college - many big companies don’t know much about them.”  Employment Rates and Starting Salaries For California Private College Graduates are generally higher than those at most CSU and UC schools</vt:lpstr>
      <vt:lpstr>In Conclusion</vt:lpstr>
      <vt:lpstr>What Can PCoC Do For Counselors?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Marvin C Perry</dc:creator>
  <cp:lastModifiedBy>Vanessa Ea</cp:lastModifiedBy>
  <cp:revision>30</cp:revision>
  <dcterms:created xsi:type="dcterms:W3CDTF">2019-09-09T16:23:45Z</dcterms:created>
  <dcterms:modified xsi:type="dcterms:W3CDTF">2020-03-24T20:32:53Z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0x0101007079BC5225FBF143B64C9576856502A6</vt:lpwstr>
  </property>
</Properties>
</file>