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9" r:id="rId6"/>
    <p:sldId id="260" r:id="rId7"/>
    <p:sldId id="261" r:id="rId8"/>
    <p:sldId id="258" r:id="rId9"/>
    <p:sldId id="270" r:id="rId10"/>
    <p:sldId id="257" r:id="rId11"/>
    <p:sldId id="264" r:id="rId12"/>
    <p:sldId id="262" r:id="rId13"/>
    <p:sldId id="263" r:id="rId14"/>
    <p:sldId id="265" r:id="rId15"/>
    <p:sldId id="268" r:id="rId16"/>
    <p:sldId id="269"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EC9"/>
    <a:srgbClr val="48B1C8"/>
    <a:srgbClr val="FCEF33"/>
    <a:srgbClr val="FADD32"/>
    <a:srgbClr val="FAC332"/>
    <a:srgbClr val="D6B629"/>
    <a:srgbClr val="D6CA2A"/>
    <a:srgbClr val="C9C226"/>
    <a:srgbClr val="56CACE"/>
    <a:srgbClr val="47A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8"/>
    <p:restoredTop sz="94694"/>
  </p:normalViewPr>
  <p:slideViewPr>
    <p:cSldViewPr snapToGrid="0" snapToObjects="1">
      <p:cViewPr varScale="1">
        <p:scale>
          <a:sx n="43" d="100"/>
          <a:sy n="43" d="100"/>
        </p:scale>
        <p:origin x="72"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lauren\Downloads\Revenue%20&amp;%20Expense%20REPORT%20(Fiscal%20Year%202019-20)%20(02.07.20)%20PROJEC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lauren\Downloads\Revenue%20&amp;%20Expense%20REPORT%20(Fiscal%20Year%202019-20)%20(02.07.20)%20PROJEC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'Profit and Loss % of Total Inco'!$B$6</c:f>
              <c:strCache>
                <c:ptCount val="1"/>
              </c:strCache>
            </c:strRef>
          </c:tx>
          <c:dPt>
            <c:idx val="0"/>
            <c:bubble3D val="0"/>
            <c:spPr>
              <a:gradFill flip="none" rotWithShape="1">
                <a:gsLst>
                  <a:gs pos="0">
                    <a:srgbClr val="3B9EC9">
                      <a:shade val="30000"/>
                      <a:satMod val="115000"/>
                    </a:srgbClr>
                  </a:gs>
                  <a:gs pos="50000">
                    <a:srgbClr val="3B9EC9">
                      <a:shade val="67500"/>
                      <a:satMod val="115000"/>
                    </a:srgbClr>
                  </a:gs>
                  <a:gs pos="100000">
                    <a:srgbClr val="3B9EC9">
                      <a:shade val="100000"/>
                      <a:satMod val="115000"/>
                    </a:srgbClr>
                  </a:gs>
                </a:gsLst>
                <a:path path="circle">
                  <a:fillToRect l="100000" t="100000"/>
                </a:path>
                <a:tileRect r="-100000" b="-100000"/>
              </a:gra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4E9-644C-8155-188769B7F2C3}"/>
              </c:ext>
            </c:extLst>
          </c:dPt>
          <c:dPt>
            <c:idx val="1"/>
            <c:bubble3D val="0"/>
            <c:spPr>
              <a:solidFill>
                <a:srgbClr val="47A69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4E9-644C-8155-188769B7F2C3}"/>
              </c:ext>
            </c:extLst>
          </c:dPt>
          <c:dPt>
            <c:idx val="2"/>
            <c:bubble3D val="0"/>
            <c:spPr>
              <a:solidFill>
                <a:srgbClr val="55B448"/>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4E9-644C-8155-188769B7F2C3}"/>
              </c:ext>
            </c:extLst>
          </c:dPt>
          <c:dPt>
            <c:idx val="3"/>
            <c:bubble3D val="0"/>
            <c:spPr>
              <a:solidFill>
                <a:srgbClr val="C9C22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4E9-644C-8155-188769B7F2C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4E9-644C-8155-188769B7F2C3}"/>
              </c:ext>
            </c:extLst>
          </c:dPt>
          <c:dPt>
            <c:idx val="5"/>
            <c:bubble3D val="0"/>
            <c:spPr>
              <a:solidFill>
                <a:srgbClr val="FAC33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4E9-644C-8155-188769B7F2C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4E9-644C-8155-188769B7F2C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4E9-644C-8155-188769B7F2C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4E9-644C-8155-188769B7F2C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4E9-644C-8155-188769B7F2C3}"/>
              </c:ext>
            </c:extLst>
          </c:dPt>
          <c:dLbls>
            <c:dLbl>
              <c:idx val="0"/>
              <c:layout>
                <c:manualLayout>
                  <c:x val="4.8837319648888142E-2"/>
                  <c:y val="-1.280326659901659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E9-644C-8155-188769B7F2C3}"/>
                </c:ext>
              </c:extLst>
            </c:dLbl>
            <c:dLbl>
              <c:idx val="1"/>
              <c:layout>
                <c:manualLayout>
                  <c:x val="-6.2201894875513572E-2"/>
                  <c:y val="2.026087091194597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E9-644C-8155-188769B7F2C3}"/>
                </c:ext>
              </c:extLst>
            </c:dLbl>
            <c:dLbl>
              <c:idx val="2"/>
              <c:layout>
                <c:manualLayout>
                  <c:x val="-4.3279883120727912E-2"/>
                  <c:y val="0.2733306050108210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E9-644C-8155-188769B7F2C3}"/>
                </c:ext>
              </c:extLst>
            </c:dLbl>
            <c:dLbl>
              <c:idx val="3"/>
              <c:layout>
                <c:manualLayout>
                  <c:x val="-8.3185152716739721E-2"/>
                  <c:y val="0.2434460325714184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561310619229048"/>
                      <c:h val="0.17608026830954945"/>
                    </c:manualLayout>
                  </c15:layout>
                </c:ext>
                <c:ext xmlns:c16="http://schemas.microsoft.com/office/drawing/2014/chart" uri="{C3380CC4-5D6E-409C-BE32-E72D297353CC}">
                  <c16:uniqueId val="{00000007-B4E9-644C-8155-188769B7F2C3}"/>
                </c:ext>
              </c:extLst>
            </c:dLbl>
            <c:dLbl>
              <c:idx val="4"/>
              <c:layout>
                <c:manualLayout>
                  <c:x val="-0.11444415353588948"/>
                  <c:y val="0.17657497508761499"/>
                </c:manualLayout>
              </c:layout>
              <c:tx>
                <c:rich>
                  <a:bodyPr rot="0" spcFirstLastPara="1" vertOverflow="ellipsis" vert="horz" wrap="square" lIns="38100" tIns="19050" rIns="38100" bIns="19050" anchor="ctr" anchorCtr="0">
                    <a:noAutofit/>
                  </a:bodyPr>
                  <a:lstStyle/>
                  <a:p>
                    <a:pPr algn="ct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dirty="0">
                        <a:latin typeface="Arial" panose="020B0604020202020204" pitchFamily="34" charset="0"/>
                        <a:cs typeface="Arial" panose="020B0604020202020204" pitchFamily="34" charset="0"/>
                      </a:rPr>
                      <a:t>Interest &amp; Dividend Income 0%</a:t>
                    </a:r>
                    <a:r>
                      <a:rPr lang="en-US" sz="1600" baseline="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379760730030791"/>
                      <c:h val="0.17157023689732631"/>
                    </c:manualLayout>
                  </c15:layout>
                </c:ext>
                <c:ext xmlns:c16="http://schemas.microsoft.com/office/drawing/2014/chart" uri="{C3380CC4-5D6E-409C-BE32-E72D297353CC}">
                  <c16:uniqueId val="{00000009-B4E9-644C-8155-188769B7F2C3}"/>
                </c:ext>
              </c:extLst>
            </c:dLbl>
            <c:dLbl>
              <c:idx val="5"/>
              <c:layout>
                <c:manualLayout>
                  <c:x val="-6.0953372232335788E-2"/>
                  <c:y val="-4.6811378658911572E-2"/>
                </c:manualLayout>
              </c:layout>
              <c:tx>
                <c:rich>
                  <a:bodyPr rot="0" spcFirstLastPara="1" vertOverflow="ellipsis" vert="horz" wrap="square" lIns="38100" tIns="19050" rIns="38100" bIns="19050" anchor="ctr" anchorCtr="0">
                    <a:noAutofit/>
                  </a:bodyPr>
                  <a:lstStyle/>
                  <a:p>
                    <a:pPr algn="ct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aseline="0" dirty="0">
                        <a:latin typeface="Arial" panose="020B0604020202020204" pitchFamily="34" charset="0"/>
                        <a:cs typeface="Arial" panose="020B0604020202020204" pitchFamily="34" charset="0"/>
                      </a:rPr>
                      <a:t>Professional Development 9% </a:t>
                    </a:r>
                    <a:endParaRPr lang="en-US" sz="1600"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921053655188508"/>
                      <c:h val="0.14143772375786473"/>
                    </c:manualLayout>
                  </c15:layout>
                </c:ext>
                <c:ext xmlns:c16="http://schemas.microsoft.com/office/drawing/2014/chart" uri="{C3380CC4-5D6E-409C-BE32-E72D297353CC}">
                  <c16:uniqueId val="{0000000B-B4E9-644C-8155-188769B7F2C3}"/>
                </c:ext>
              </c:extLst>
            </c:dLbl>
            <c:dLbl>
              <c:idx val="6"/>
              <c:layout>
                <c:manualLayout>
                  <c:x val="-6.3878812901196333E-2"/>
                  <c:y val="1.460927485808457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4E9-644C-8155-188769B7F2C3}"/>
                </c:ext>
              </c:extLst>
            </c:dLbl>
            <c:dLbl>
              <c:idx val="7"/>
              <c:layout>
                <c:manualLayout>
                  <c:x val="4.7772960964149146E-2"/>
                  <c:y val="-7.54364280046389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4E9-644C-8155-188769B7F2C3}"/>
                </c:ext>
              </c:extLst>
            </c:dLbl>
            <c:dLbl>
              <c:idx val="8"/>
              <c:layout>
                <c:manualLayout>
                  <c:x val="0.18762767013673853"/>
                  <c:y val="-2.42400659219923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4E9-644C-8155-188769B7F2C3}"/>
                </c:ext>
              </c:extLst>
            </c:dLbl>
            <c:dLbl>
              <c:idx val="9"/>
              <c:layout>
                <c:manualLayout>
                  <c:x val="0.1267427122940431"/>
                  <c:y val="-6.23052959501557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4E9-644C-8155-188769B7F2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'Profit and Loss % of Total Inco'!$A$7:$A$14</c:f>
              <c:strCache>
                <c:ptCount val="6"/>
                <c:pt idx="0">
                  <c:v>     College Fairs</c:v>
                </c:pt>
                <c:pt idx="1">
                  <c:v>     Conference</c:v>
                </c:pt>
                <c:pt idx="2">
                  <c:v>     Development (Donations)</c:v>
                </c:pt>
                <c:pt idx="3">
                  <c:v>     Membership</c:v>
                </c:pt>
                <c:pt idx="4">
                  <c:v>     Interest &amp; Dividend Income</c:v>
                </c:pt>
                <c:pt idx="5">
                  <c:v>     Professional Development</c:v>
                </c:pt>
              </c:strCache>
            </c:strRef>
          </c:cat>
          <c:val>
            <c:numRef>
              <c:f>'Profit and Loss % of Total Inco'!$B$7:$B$14</c:f>
              <c:numCache>
                <c:formatCode>"$"#,##0</c:formatCode>
                <c:ptCount val="8"/>
                <c:pt idx="0">
                  <c:v>300000</c:v>
                </c:pt>
                <c:pt idx="1">
                  <c:v>245000</c:v>
                </c:pt>
                <c:pt idx="2">
                  <c:v>10000</c:v>
                </c:pt>
                <c:pt idx="3">
                  <c:v>85000</c:v>
                </c:pt>
                <c:pt idx="4">
                  <c:v>0</c:v>
                </c:pt>
                <c:pt idx="5">
                  <c:v>60000</c:v>
                </c:pt>
              </c:numCache>
            </c:numRef>
          </c:val>
          <c:extLst>
            <c:ext xmlns:c16="http://schemas.microsoft.com/office/drawing/2014/chart" uri="{C3380CC4-5D6E-409C-BE32-E72D297353CC}">
              <c16:uniqueId val="{00000014-B4E9-644C-8155-188769B7F2C3}"/>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3B9EC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1AF-6140-86AC-4632B8B1FBC9}"/>
              </c:ext>
            </c:extLst>
          </c:dPt>
          <c:dPt>
            <c:idx val="1"/>
            <c:bubble3D val="0"/>
            <c:spPr>
              <a:solidFill>
                <a:srgbClr val="48B1C8"/>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1AF-6140-86AC-4632B8B1FBC9}"/>
              </c:ext>
            </c:extLst>
          </c:dPt>
          <c:dPt>
            <c:idx val="2"/>
            <c:bubble3D val="0"/>
            <c:spPr>
              <a:solidFill>
                <a:srgbClr val="56CAC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1AF-6140-86AC-4632B8B1FBC9}"/>
              </c:ext>
            </c:extLst>
          </c:dPt>
          <c:dPt>
            <c:idx val="3"/>
            <c:bubble3D val="0"/>
            <c:spPr>
              <a:solidFill>
                <a:srgbClr val="47A69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1AF-6140-86AC-4632B8B1FBC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1AF-6140-86AC-4632B8B1FBC9}"/>
              </c:ext>
            </c:extLst>
          </c:dPt>
          <c:dPt>
            <c:idx val="5"/>
            <c:bubble3D val="0"/>
            <c:spPr>
              <a:solidFill>
                <a:srgbClr val="C9C22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1AF-6140-86AC-4632B8B1FBC9}"/>
              </c:ext>
            </c:extLst>
          </c:dPt>
          <c:dPt>
            <c:idx val="6"/>
            <c:bubble3D val="0"/>
            <c:spPr>
              <a:solidFill>
                <a:srgbClr val="D6B62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1AF-6140-86AC-4632B8B1FBC9}"/>
              </c:ext>
            </c:extLst>
          </c:dPt>
          <c:dPt>
            <c:idx val="7"/>
            <c:bubble3D val="0"/>
            <c:spPr>
              <a:solidFill>
                <a:srgbClr val="FAC33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F1AF-6140-86AC-4632B8B1FBC9}"/>
              </c:ext>
            </c:extLst>
          </c:dPt>
          <c:dPt>
            <c:idx val="8"/>
            <c:bubble3D val="0"/>
            <c:spPr>
              <a:solidFill>
                <a:srgbClr val="FADD3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F1AF-6140-86AC-4632B8B1FBC9}"/>
              </c:ext>
            </c:extLst>
          </c:dPt>
          <c:dPt>
            <c:idx val="9"/>
            <c:bubble3D val="0"/>
            <c:spPr>
              <a:solidFill>
                <a:srgbClr val="FCEF3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F1AF-6140-86AC-4632B8B1FBC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F1AF-6140-86AC-4632B8B1FBC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F1AF-6140-86AC-4632B8B1FBC9}"/>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F1AF-6140-86AC-4632B8B1FBC9}"/>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F1AF-6140-86AC-4632B8B1FBC9}"/>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F1AF-6140-86AC-4632B8B1FBC9}"/>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F1AF-6140-86AC-4632B8B1FBC9}"/>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F1AF-6140-86AC-4632B8B1FBC9}"/>
              </c:ext>
            </c:extLst>
          </c:dPt>
          <c:dLbls>
            <c:dLbl>
              <c:idx val="0"/>
              <c:layout>
                <c:manualLayout>
                  <c:x val="5.6809751324946783E-2"/>
                  <c:y val="0.15713567039947773"/>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Administration and Governance</a:t>
                    </a:r>
                    <a:r>
                      <a:rPr lang="en-US" baseline="0" dirty="0"/>
                      <a:t>
</a:t>
                    </a:r>
                    <a:fld id="{50D42416-80F1-764B-A536-2BB2AD95C42B}" type="PERCENTAGE">
                      <a:rPr lang="en-US" baseline="0"/>
                      <a:pPr>
                        <a:defRPr sz="1600">
                          <a:solidFill>
                            <a:sysClr val="windowText" lastClr="000000"/>
                          </a:solidFill>
                          <a:latin typeface="Arial" panose="020B0604020202020204" pitchFamily="34" charset="0"/>
                          <a:cs typeface="Arial" panose="020B060402020202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094411918404247"/>
                      <c:h val="0.20496943746864577"/>
                    </c:manualLayout>
                  </c15:layout>
                  <c15:dlblFieldTable/>
                  <c15:showDataLabelsRange val="0"/>
                </c:ext>
                <c:ext xmlns:c16="http://schemas.microsoft.com/office/drawing/2014/chart" uri="{C3380CC4-5D6E-409C-BE32-E72D297353CC}">
                  <c16:uniqueId val="{00000001-F1AF-6140-86AC-4632B8B1FBC9}"/>
                </c:ext>
              </c:extLst>
            </c:dLbl>
            <c:dLbl>
              <c:idx val="1"/>
              <c:layout>
                <c:manualLayout>
                  <c:x val="4.0017877850220096E-2"/>
                  <c:y val="-6.19906680759319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AF-6140-86AC-4632B8B1FBC9}"/>
                </c:ext>
              </c:extLst>
            </c:dLbl>
            <c:dLbl>
              <c:idx val="2"/>
              <c:layout>
                <c:manualLayout>
                  <c:x val="9.7105457074273371E-2"/>
                  <c:y val="-3.325905451903223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919643511665677"/>
                      <c:h val="0.15327315131913324"/>
                    </c:manualLayout>
                  </c15:layout>
                </c:ext>
                <c:ext xmlns:c16="http://schemas.microsoft.com/office/drawing/2014/chart" uri="{C3380CC4-5D6E-409C-BE32-E72D297353CC}">
                  <c16:uniqueId val="{00000005-F1AF-6140-86AC-4632B8B1FBC9}"/>
                </c:ext>
              </c:extLst>
            </c:dLbl>
            <c:dLbl>
              <c:idx val="3"/>
              <c:layout>
                <c:manualLayout>
                  <c:x val="1.3353449293557499E-2"/>
                  <c:y val="-4.281335417539738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506949058325133"/>
                      <c:h val="0.10649848056464883"/>
                    </c:manualLayout>
                  </c15:layout>
                </c:ext>
                <c:ext xmlns:c16="http://schemas.microsoft.com/office/drawing/2014/chart" uri="{C3380CC4-5D6E-409C-BE32-E72D297353CC}">
                  <c16:uniqueId val="{00000007-F1AF-6140-86AC-4632B8B1FBC9}"/>
                </c:ext>
              </c:extLst>
            </c:dLbl>
            <c:dLbl>
              <c:idx val="4"/>
              <c:layout>
                <c:manualLayout>
                  <c:x val="-5.0792732414349027E-2"/>
                  <c:y val="0.1358764781125670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1AF-6140-86AC-4632B8B1FBC9}"/>
                </c:ext>
              </c:extLst>
            </c:dLbl>
            <c:dLbl>
              <c:idx val="5"/>
              <c:layout>
                <c:manualLayout>
                  <c:x val="-0.18827515310586176"/>
                  <c:y val="0.1480712306794982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1AF-6140-86AC-4632B8B1FBC9}"/>
                </c:ext>
              </c:extLst>
            </c:dLbl>
            <c:dLbl>
              <c:idx val="6"/>
              <c:layout>
                <c:manualLayout>
                  <c:x val="-0.15213107902424297"/>
                  <c:y val="0.2014975861594536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1AF-6140-86AC-4632B8B1FBC9}"/>
                </c:ext>
              </c:extLst>
            </c:dLbl>
            <c:dLbl>
              <c:idx val="7"/>
              <c:layout>
                <c:manualLayout>
                  <c:x val="-6.7246130644390945E-2"/>
                  <c:y val="4.2758219971047437E-2"/>
                </c:manualLayout>
              </c:layout>
              <c:tx>
                <c:rich>
                  <a:bodyPr rot="0" spcFirstLastPara="1" vertOverflow="ellipsis" vert="horz" wrap="square" lIns="38100" tIns="19050" rIns="38100" bIns="19050" anchor="ctr" anchorCtr="0">
                    <a:noAutofit/>
                  </a:bodyPr>
                  <a:lstStyle/>
                  <a:p>
                    <a:pPr algn="ct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dirty="0">
                        <a:latin typeface="Arial" panose="020B0604020202020204" pitchFamily="34" charset="0"/>
                        <a:cs typeface="Arial" panose="020B0604020202020204" pitchFamily="34" charset="0"/>
                      </a:rPr>
                      <a:t>Inter-Association &amp; Transfer 0%</a:t>
                    </a:r>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7611176235936"/>
                      <c:h val="0.12078539788830017"/>
                    </c:manualLayout>
                  </c15:layout>
                </c:ext>
                <c:ext xmlns:c16="http://schemas.microsoft.com/office/drawing/2014/chart" uri="{C3380CC4-5D6E-409C-BE32-E72D297353CC}">
                  <c16:uniqueId val="{0000000F-F1AF-6140-86AC-4632B8B1FBC9}"/>
                </c:ext>
              </c:extLst>
            </c:dLbl>
            <c:dLbl>
              <c:idx val="8"/>
              <c:layout>
                <c:manualLayout>
                  <c:x val="9.5961067366579181E-2"/>
                  <c:y val="-0.111528691138628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1AF-6140-86AC-4632B8B1FBC9}"/>
                </c:ext>
              </c:extLst>
            </c:dLbl>
            <c:dLbl>
              <c:idx val="9"/>
              <c:layout>
                <c:manualLayout>
                  <c:x val="0.24058293682137527"/>
                  <c:y val="-1.521330030571624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596489927447969"/>
                      <c:h val="0.1557339590166473"/>
                    </c:manualLayout>
                  </c15:layout>
                </c:ext>
                <c:ext xmlns:c16="http://schemas.microsoft.com/office/drawing/2014/chart" uri="{C3380CC4-5D6E-409C-BE32-E72D297353CC}">
                  <c16:uniqueId val="{00000013-F1AF-6140-86AC-4632B8B1FBC9}"/>
                </c:ext>
              </c:extLst>
            </c:dLbl>
            <c:dLbl>
              <c:idx val="10"/>
              <c:layout>
                <c:manualLayout>
                  <c:x val="-0.19722222222222227"/>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1AF-6140-86AC-4632B8B1FBC9}"/>
                </c:ext>
              </c:extLst>
            </c:dLbl>
            <c:dLbl>
              <c:idx val="11"/>
              <c:layout>
                <c:manualLayout>
                  <c:x val="-0.2388888888888889"/>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F1AF-6140-86AC-4632B8B1FBC9}"/>
                </c:ext>
              </c:extLst>
            </c:dLbl>
            <c:dLbl>
              <c:idx val="12"/>
              <c:layout>
                <c:manualLayout>
                  <c:x val="-0.05"/>
                  <c:y val="-7.40740740740740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F1AF-6140-86AC-4632B8B1FBC9}"/>
                </c:ext>
              </c:extLst>
            </c:dLbl>
            <c:dLbl>
              <c:idx val="1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B-F1AF-6140-86AC-4632B8B1FBC9}"/>
                </c:ext>
              </c:extLst>
            </c:dLbl>
            <c:dLbl>
              <c:idx val="14"/>
              <c:layout>
                <c:manualLayout>
                  <c:x val="-6.6666666666666666E-2"/>
                  <c:y val="-0.1157407407407407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F1AF-6140-86AC-4632B8B1FBC9}"/>
                </c:ext>
              </c:extLst>
            </c:dLbl>
            <c:dLbl>
              <c:idx val="1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F-F1AF-6140-86AC-4632B8B1FBC9}"/>
                </c:ext>
              </c:extLst>
            </c:dLbl>
            <c:dLbl>
              <c:idx val="1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1-F1AF-6140-86AC-4632B8B1FB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'Profit and Loss % of Total Inco'!$A$23:$A$35</c:f>
              <c:strCache>
                <c:ptCount val="10"/>
                <c:pt idx="0">
                  <c:v>Administration and Govenance</c:v>
                </c:pt>
                <c:pt idx="1">
                  <c:v>College Fairs</c:v>
                </c:pt>
                <c:pt idx="2">
                  <c:v>Communications</c:v>
                </c:pt>
                <c:pt idx="3">
                  <c:v>Conference</c:v>
                </c:pt>
                <c:pt idx="4">
                  <c:v>Development</c:v>
                </c:pt>
                <c:pt idx="5">
                  <c:v>Executive Board</c:v>
                </c:pt>
                <c:pt idx="6">
                  <c:v>Government Relations</c:v>
                </c:pt>
                <c:pt idx="7">
                  <c:v>Inter-Association/Transfer</c:v>
                </c:pt>
                <c:pt idx="8">
                  <c:v>Membership</c:v>
                </c:pt>
                <c:pt idx="9">
                  <c:v>Professional Development </c:v>
                </c:pt>
              </c:strCache>
            </c:strRef>
          </c:cat>
          <c:val>
            <c:numRef>
              <c:f>'Profit and Loss % of Total Inco'!$B$23:$B$35</c:f>
              <c:numCache>
                <c:formatCode>"$"#,##0</c:formatCode>
                <c:ptCount val="13"/>
                <c:pt idx="0">
                  <c:v>147500</c:v>
                </c:pt>
                <c:pt idx="1">
                  <c:v>145000</c:v>
                </c:pt>
                <c:pt idx="2">
                  <c:v>6000</c:v>
                </c:pt>
                <c:pt idx="3">
                  <c:v>200000</c:v>
                </c:pt>
                <c:pt idx="4">
                  <c:v>500</c:v>
                </c:pt>
                <c:pt idx="5">
                  <c:v>113500</c:v>
                </c:pt>
                <c:pt idx="6">
                  <c:v>20000</c:v>
                </c:pt>
                <c:pt idx="7">
                  <c:v>1500</c:v>
                </c:pt>
                <c:pt idx="8">
                  <c:v>4000</c:v>
                </c:pt>
                <c:pt idx="9">
                  <c:v>62000</c:v>
                </c:pt>
              </c:numCache>
            </c:numRef>
          </c:val>
          <c:extLst>
            <c:ext xmlns:c16="http://schemas.microsoft.com/office/drawing/2014/chart" uri="{C3380CC4-5D6E-409C-BE32-E72D297353CC}">
              <c16:uniqueId val="{00000022-F1AF-6140-86AC-4632B8B1FBC9}"/>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42BD0F-CD0C-5C4C-A951-8B16C3260023}"/>
              </a:ext>
            </a:extLst>
          </p:cNvPr>
          <p:cNvPicPr>
            <a:picLocks noChangeAspect="1"/>
          </p:cNvPicPr>
          <p:nvPr userDrawn="1"/>
        </p:nvPicPr>
        <p:blipFill>
          <a:blip r:embed="rId2"/>
          <a:stretch>
            <a:fillRect/>
          </a:stretch>
        </p:blipFill>
        <p:spPr>
          <a:xfrm>
            <a:off x="-1" y="-19708"/>
            <a:ext cx="12192301" cy="6877708"/>
          </a:xfrm>
          <a:prstGeom prst="rect">
            <a:avLst/>
          </a:prstGeom>
        </p:spPr>
      </p:pic>
      <p:sp>
        <p:nvSpPr>
          <p:cNvPr id="2" name="Title 1">
            <a:extLst>
              <a:ext uri="{FF2B5EF4-FFF2-40B4-BE49-F238E27FC236}">
                <a16:creationId xmlns:a16="http://schemas.microsoft.com/office/drawing/2014/main" id="{78FFFE5C-0E7B-404C-9EDF-4886A61C68D9}"/>
              </a:ext>
            </a:extLst>
          </p:cNvPr>
          <p:cNvSpPr>
            <a:spLocks noGrp="1"/>
          </p:cNvSpPr>
          <p:nvPr>
            <p:ph type="ctrTitle" hasCustomPrompt="1"/>
          </p:nvPr>
        </p:nvSpPr>
        <p:spPr>
          <a:xfrm>
            <a:off x="609600" y="406400"/>
            <a:ext cx="8474765" cy="2387600"/>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5E82EAE-8352-7544-AAE8-69A0D4440E88}"/>
              </a:ext>
            </a:extLst>
          </p:cNvPr>
          <p:cNvSpPr>
            <a:spLocks noGrp="1"/>
          </p:cNvSpPr>
          <p:nvPr>
            <p:ph type="subTitle" idx="1"/>
          </p:nvPr>
        </p:nvSpPr>
        <p:spPr>
          <a:xfrm>
            <a:off x="609600" y="2926177"/>
            <a:ext cx="9144000" cy="50282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191086FD-8C9E-4742-9ED4-6B58E6B9369F}"/>
              </a:ext>
            </a:extLst>
          </p:cNvPr>
          <p:cNvPicPr>
            <a:picLocks noChangeAspect="1"/>
          </p:cNvPicPr>
          <p:nvPr userDrawn="1"/>
        </p:nvPicPr>
        <p:blipFill>
          <a:blip r:embed="rId3"/>
          <a:stretch>
            <a:fillRect/>
          </a:stretch>
        </p:blipFill>
        <p:spPr>
          <a:xfrm>
            <a:off x="686758" y="4883461"/>
            <a:ext cx="3761383" cy="1388129"/>
          </a:xfrm>
          <a:prstGeom prst="rect">
            <a:avLst/>
          </a:prstGeom>
        </p:spPr>
      </p:pic>
    </p:spTree>
    <p:extLst>
      <p:ext uri="{BB962C8B-B14F-4D97-AF65-F5344CB8AC3E}">
        <p14:creationId xmlns:p14="http://schemas.microsoft.com/office/powerpoint/2010/main" val="127102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A5A1-6EBB-2946-899F-579141E52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75297-9769-6A4A-9876-AEAF4B738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ADE7D-EFB0-1643-B826-1DE5140B6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700C7DF-040D-E74F-BE87-4900D814F129}"/>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173131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82E0C2-AE3F-C443-BED1-0803172C29E0}"/>
              </a:ext>
            </a:extLst>
          </p:cNvPr>
          <p:cNvPicPr>
            <a:picLocks noChangeAspect="1"/>
          </p:cNvPicPr>
          <p:nvPr userDrawn="1"/>
        </p:nvPicPr>
        <p:blipFill>
          <a:blip r:embed="rId2"/>
          <a:stretch>
            <a:fillRect/>
          </a:stretch>
        </p:blipFill>
        <p:spPr>
          <a:xfrm>
            <a:off x="0" y="5964813"/>
            <a:ext cx="12192000" cy="893187"/>
          </a:xfrm>
          <a:prstGeom prst="rect">
            <a:avLst/>
          </a:prstGeom>
        </p:spPr>
      </p:pic>
      <p:sp>
        <p:nvSpPr>
          <p:cNvPr id="9" name="Rectangle 8">
            <a:extLst>
              <a:ext uri="{FF2B5EF4-FFF2-40B4-BE49-F238E27FC236}">
                <a16:creationId xmlns:a16="http://schemas.microsoft.com/office/drawing/2014/main" id="{B4894289-1335-E04A-B8B1-EDE455A37238}"/>
              </a:ext>
            </a:extLst>
          </p:cNvPr>
          <p:cNvSpPr/>
          <p:nvPr userDrawn="1"/>
        </p:nvSpPr>
        <p:spPr>
          <a:xfrm>
            <a:off x="0" y="4810539"/>
            <a:ext cx="12192000" cy="1164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F6055-9316-A841-8B90-0532B22BC991}"/>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DACA9-ECAA-0343-9E07-7690F98FD8EC}"/>
              </a:ext>
            </a:extLst>
          </p:cNvPr>
          <p:cNvSpPr>
            <a:spLocks noGrp="1"/>
          </p:cNvSpPr>
          <p:nvPr>
            <p:ph idx="1"/>
          </p:nvPr>
        </p:nvSpPr>
        <p:spPr>
          <a:xfrm>
            <a:off x="838200" y="1825625"/>
            <a:ext cx="10515600" cy="3779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A8F3DAE-7117-B44C-BF2D-611BFBC8E9C1}"/>
              </a:ext>
            </a:extLst>
          </p:cNvPr>
          <p:cNvSpPr>
            <a:spLocks noGrp="1"/>
          </p:cNvSpPr>
          <p:nvPr>
            <p:ph type="sldNum" sz="quarter" idx="12"/>
          </p:nvPr>
        </p:nvSpPr>
        <p:spPr>
          <a:xfrm>
            <a:off x="8779565" y="6187678"/>
            <a:ext cx="2743200" cy="294481"/>
          </a:xfrm>
        </p:spPr>
        <p:txBody>
          <a:bodyPr/>
          <a:lstStyle>
            <a:lvl1pPr>
              <a:defRPr/>
            </a:lvl1pPr>
          </a:lstStyle>
          <a:p>
            <a:r>
              <a:rPr lang="en-US" dirty="0"/>
              <a:t>NAME OF PRESENTATAION  |  </a:t>
            </a:r>
            <a:fld id="{83240E39-DDE4-5440-A022-1D6F64C0B6D9}" type="slidenum">
              <a:rPr lang="en-US" smtClean="0"/>
              <a:pPr/>
              <a:t>‹#›</a:t>
            </a:fld>
            <a:endParaRPr lang="en-US" dirty="0"/>
          </a:p>
        </p:txBody>
      </p:sp>
    </p:spTree>
    <p:extLst>
      <p:ext uri="{BB962C8B-B14F-4D97-AF65-F5344CB8AC3E}">
        <p14:creationId xmlns:p14="http://schemas.microsoft.com/office/powerpoint/2010/main" val="293474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6055-9316-A841-8B90-0532B22BC991}"/>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DACA9-ECAA-0343-9E07-7690F98FD8EC}"/>
              </a:ext>
            </a:extLst>
          </p:cNvPr>
          <p:cNvSpPr>
            <a:spLocks noGrp="1"/>
          </p:cNvSpPr>
          <p:nvPr>
            <p:ph idx="1"/>
          </p:nvPr>
        </p:nvSpPr>
        <p:spPr>
          <a:xfrm>
            <a:off x="838200" y="1825625"/>
            <a:ext cx="10515600" cy="3779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D862BE30-7F79-204C-9928-6B8A03A6ECA3}"/>
              </a:ext>
            </a:extLst>
          </p:cNvPr>
          <p:cNvSpPr>
            <a:spLocks noGrp="1"/>
          </p:cNvSpPr>
          <p:nvPr>
            <p:ph type="sldNum" sz="quarter" idx="4"/>
          </p:nvPr>
        </p:nvSpPr>
        <p:spPr>
          <a:xfrm>
            <a:off x="7109791" y="6334919"/>
            <a:ext cx="2743200" cy="29448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NAME OF PRESENTATAION  |  </a:t>
            </a:r>
            <a:fld id="{83240E39-DDE4-5440-A022-1D6F64C0B6D9}" type="slidenum">
              <a:rPr lang="en-US" smtClean="0"/>
              <a:pPr/>
              <a:t>‹#›</a:t>
            </a:fld>
            <a:endParaRPr lang="en-US" dirty="0"/>
          </a:p>
        </p:txBody>
      </p:sp>
    </p:spTree>
    <p:extLst>
      <p:ext uri="{BB962C8B-B14F-4D97-AF65-F5344CB8AC3E}">
        <p14:creationId xmlns:p14="http://schemas.microsoft.com/office/powerpoint/2010/main" val="400939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C29F-CC23-3B49-B520-85C7751C20CA}"/>
              </a:ext>
            </a:extLst>
          </p:cNvPr>
          <p:cNvSpPr>
            <a:spLocks noGrp="1"/>
          </p:cNvSpPr>
          <p:nvPr>
            <p:ph type="title"/>
          </p:nvPr>
        </p:nvSpPr>
        <p:spPr>
          <a:xfrm>
            <a:off x="613189" y="825155"/>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2A5E108-897F-8D41-A9E4-58B8232A8F94}"/>
              </a:ext>
            </a:extLst>
          </p:cNvPr>
          <p:cNvSpPr>
            <a:spLocks noGrp="1"/>
          </p:cNvSpPr>
          <p:nvPr>
            <p:ph type="body" idx="1"/>
          </p:nvPr>
        </p:nvSpPr>
        <p:spPr>
          <a:xfrm>
            <a:off x="613189" y="3704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75316E9-A56D-D94D-955C-C653906589CA}"/>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166698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DD27-998E-584A-930B-E68531752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6B699-2339-594E-B10D-7FCF0182A06E}"/>
              </a:ext>
            </a:extLst>
          </p:cNvPr>
          <p:cNvSpPr>
            <a:spLocks noGrp="1"/>
          </p:cNvSpPr>
          <p:nvPr>
            <p:ph sz="half" idx="1"/>
          </p:nvPr>
        </p:nvSpPr>
        <p:spPr>
          <a:xfrm>
            <a:off x="838200" y="1825625"/>
            <a:ext cx="5181600" cy="3829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EF2E65-F4D8-0B4C-9F63-E2289138D7A9}"/>
              </a:ext>
            </a:extLst>
          </p:cNvPr>
          <p:cNvSpPr>
            <a:spLocks noGrp="1"/>
          </p:cNvSpPr>
          <p:nvPr>
            <p:ph sz="half" idx="2"/>
          </p:nvPr>
        </p:nvSpPr>
        <p:spPr>
          <a:xfrm>
            <a:off x="6172200" y="1825625"/>
            <a:ext cx="5181600" cy="3829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B97558-8575-8849-9A7C-6F0DD57E2868}"/>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92262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F853-8477-794E-B52E-B49643919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C9614-8942-AF47-94F6-DF9432502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4B6F7-4425-D441-82C1-DC246349915E}"/>
              </a:ext>
            </a:extLst>
          </p:cNvPr>
          <p:cNvSpPr>
            <a:spLocks noGrp="1"/>
          </p:cNvSpPr>
          <p:nvPr>
            <p:ph sz="half" idx="2"/>
          </p:nvPr>
        </p:nvSpPr>
        <p:spPr>
          <a:xfrm>
            <a:off x="839788" y="2505075"/>
            <a:ext cx="5157787" cy="32397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971FE11-560F-7B49-9199-CD0D29F28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2AA62-56AE-B947-8CC3-ED5172C073D1}"/>
              </a:ext>
            </a:extLst>
          </p:cNvPr>
          <p:cNvSpPr>
            <a:spLocks noGrp="1"/>
          </p:cNvSpPr>
          <p:nvPr>
            <p:ph sz="quarter" idx="4"/>
          </p:nvPr>
        </p:nvSpPr>
        <p:spPr>
          <a:xfrm>
            <a:off x="6172200" y="2505075"/>
            <a:ext cx="5183188" cy="323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CA68F98-465E-E94D-A75E-A8A041EF7C21}"/>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113345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7B9D-CB83-764C-9E01-7490264BFA5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4305585-C022-9D48-80B4-887F8C84B69A}"/>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37929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CCB6E7-9D62-3D40-99B1-4680045CB974}"/>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305336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1939-C2B2-D44A-9E25-07E1E5334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A55B2-75E8-DE40-B41A-93F82F448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B2DBF6-A946-B248-AF1B-CFE130C61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7F819F2-B96F-E249-83B9-366786D862AE}"/>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416633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C65D2-C2BA-084F-B850-6C17C5FF6217}"/>
              </a:ext>
            </a:extLst>
          </p:cNvPr>
          <p:cNvPicPr>
            <a:picLocks noChangeAspect="1"/>
          </p:cNvPicPr>
          <p:nvPr userDrawn="1"/>
        </p:nvPicPr>
        <p:blipFill>
          <a:blip r:embed="rId12"/>
          <a:stretch>
            <a:fillRect/>
          </a:stretch>
        </p:blipFill>
        <p:spPr>
          <a:xfrm>
            <a:off x="0" y="4794738"/>
            <a:ext cx="12192000" cy="2063262"/>
          </a:xfrm>
          <a:prstGeom prst="rect">
            <a:avLst/>
          </a:prstGeom>
        </p:spPr>
      </p:pic>
      <p:sp>
        <p:nvSpPr>
          <p:cNvPr id="2" name="Title Placeholder 1">
            <a:extLst>
              <a:ext uri="{FF2B5EF4-FFF2-40B4-BE49-F238E27FC236}">
                <a16:creationId xmlns:a16="http://schemas.microsoft.com/office/drawing/2014/main" id="{56140C80-8A7C-1347-AB77-578CB6779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0ADEE0-250B-4B41-A307-EDBF39EDC9AC}"/>
              </a:ext>
            </a:extLst>
          </p:cNvPr>
          <p:cNvSpPr>
            <a:spLocks noGrp="1"/>
          </p:cNvSpPr>
          <p:nvPr>
            <p:ph type="body" idx="1"/>
          </p:nvPr>
        </p:nvSpPr>
        <p:spPr>
          <a:xfrm>
            <a:off x="838200" y="1825625"/>
            <a:ext cx="10515600" cy="39092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F9FA1A9-C528-0F40-A759-A90F82DC434C}"/>
              </a:ext>
            </a:extLst>
          </p:cNvPr>
          <p:cNvSpPr>
            <a:spLocks noGrp="1"/>
          </p:cNvSpPr>
          <p:nvPr>
            <p:ph type="sldNum" sz="quarter" idx="4"/>
          </p:nvPr>
        </p:nvSpPr>
        <p:spPr>
          <a:xfrm>
            <a:off x="7109791" y="6334919"/>
            <a:ext cx="2743200" cy="29448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NAME OF PRESENTATAION  |  </a:t>
            </a:r>
            <a:fld id="{83240E39-DDE4-5440-A022-1D6F64C0B6D9}" type="slidenum">
              <a:rPr lang="en-US" smtClean="0"/>
              <a:pPr/>
              <a:t>‹#›</a:t>
            </a:fld>
            <a:endParaRPr lang="en-US" dirty="0"/>
          </a:p>
        </p:txBody>
      </p:sp>
    </p:spTree>
    <p:extLst>
      <p:ext uri="{BB962C8B-B14F-4D97-AF65-F5344CB8AC3E}">
        <p14:creationId xmlns:p14="http://schemas.microsoft.com/office/powerpoint/2010/main" val="173983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EF86-28FE-D94E-8B54-20CAE0F7577D}"/>
              </a:ext>
            </a:extLst>
          </p:cNvPr>
          <p:cNvSpPr>
            <a:spLocks noGrp="1"/>
          </p:cNvSpPr>
          <p:nvPr>
            <p:ph type="ctrTitle"/>
          </p:nvPr>
        </p:nvSpPr>
        <p:spPr/>
        <p:txBody>
          <a:bodyPr/>
          <a:lstStyle/>
          <a:p>
            <a:r>
              <a:rPr lang="en-US" dirty="0"/>
              <a:t>Introducing WACAC:</a:t>
            </a:r>
          </a:p>
        </p:txBody>
      </p:sp>
      <p:sp>
        <p:nvSpPr>
          <p:cNvPr id="3" name="Subtitle 2">
            <a:extLst>
              <a:ext uri="{FF2B5EF4-FFF2-40B4-BE49-F238E27FC236}">
                <a16:creationId xmlns:a16="http://schemas.microsoft.com/office/drawing/2014/main" id="{90CFEE9C-96DD-134D-B559-4682D5D44250}"/>
              </a:ext>
            </a:extLst>
          </p:cNvPr>
          <p:cNvSpPr>
            <a:spLocks noGrp="1"/>
          </p:cNvSpPr>
          <p:nvPr>
            <p:ph type="subTitle" idx="1"/>
          </p:nvPr>
        </p:nvSpPr>
        <p:spPr/>
        <p:txBody>
          <a:bodyPr/>
          <a:lstStyle/>
          <a:p>
            <a:r>
              <a:rPr lang="en-US" dirty="0"/>
              <a:t>The Western Association for College Admission Counseling</a:t>
            </a:r>
          </a:p>
        </p:txBody>
      </p:sp>
    </p:spTree>
    <p:extLst>
      <p:ext uri="{BB962C8B-B14F-4D97-AF65-F5344CB8AC3E}">
        <p14:creationId xmlns:p14="http://schemas.microsoft.com/office/powerpoint/2010/main" val="67657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E1A5-DD5E-EA4D-AF4D-0A8611BFED72}"/>
              </a:ext>
            </a:extLst>
          </p:cNvPr>
          <p:cNvSpPr>
            <a:spLocks noGrp="1"/>
          </p:cNvSpPr>
          <p:nvPr>
            <p:ph type="title"/>
          </p:nvPr>
        </p:nvSpPr>
        <p:spPr>
          <a:xfrm>
            <a:off x="587829" y="180064"/>
            <a:ext cx="10798629" cy="941164"/>
          </a:xfrm>
        </p:spPr>
        <p:txBody>
          <a:bodyPr/>
          <a:lstStyle/>
          <a:p>
            <a:r>
              <a:rPr lang="en-US" b="1" dirty="0">
                <a:latin typeface="Arial" panose="020B0604020202020204" pitchFamily="34" charset="0"/>
                <a:cs typeface="Arial" panose="020B0604020202020204" pitchFamily="34" charset="0"/>
              </a:rPr>
              <a:t>2019-2020 Projected Expenses</a:t>
            </a:r>
            <a:endParaRPr lang="en-US" dirty="0"/>
          </a:p>
        </p:txBody>
      </p:sp>
      <p:graphicFrame>
        <p:nvGraphicFramePr>
          <p:cNvPr id="3" name="Chart 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076458552"/>
              </p:ext>
            </p:extLst>
          </p:nvPr>
        </p:nvGraphicFramePr>
        <p:xfrm>
          <a:off x="381000" y="1251860"/>
          <a:ext cx="7598229" cy="48223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F39C208-274B-CC47-9C2F-455F910E402B}"/>
              </a:ext>
            </a:extLst>
          </p:cNvPr>
          <p:cNvSpPr txBox="1"/>
          <p:nvPr/>
        </p:nvSpPr>
        <p:spPr>
          <a:xfrm>
            <a:off x="7892143" y="1055913"/>
            <a:ext cx="4169230" cy="446276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Expenses</a:t>
            </a:r>
          </a:p>
          <a:p>
            <a:endParaRPr lang="en-US" sz="16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Admin &amp; Governance	$147,500</a:t>
            </a:r>
          </a:p>
          <a:p>
            <a:r>
              <a:rPr lang="en-US" sz="2000" b="1" dirty="0">
                <a:latin typeface="Arial" panose="020B0604020202020204" pitchFamily="34" charset="0"/>
                <a:cs typeface="Arial" panose="020B0604020202020204" pitchFamily="34" charset="0"/>
              </a:rPr>
              <a:t>College Fairs		$145,000</a:t>
            </a:r>
          </a:p>
          <a:p>
            <a:r>
              <a:rPr lang="en-US" sz="2000" b="1" dirty="0">
                <a:latin typeface="Arial" panose="020B0604020202020204" pitchFamily="34" charset="0"/>
                <a:cs typeface="Arial" panose="020B0604020202020204" pitchFamily="34" charset="0"/>
              </a:rPr>
              <a:t>Communications	$6,000</a:t>
            </a:r>
          </a:p>
          <a:p>
            <a:r>
              <a:rPr lang="en-US" sz="2000" b="1" dirty="0">
                <a:latin typeface="Arial" panose="020B0604020202020204" pitchFamily="34" charset="0"/>
                <a:cs typeface="Arial" panose="020B0604020202020204" pitchFamily="34" charset="0"/>
              </a:rPr>
              <a:t>Conference		$200,000</a:t>
            </a:r>
          </a:p>
          <a:p>
            <a:r>
              <a:rPr lang="en-US" sz="2000" b="1" dirty="0">
                <a:latin typeface="Arial" panose="020B0604020202020204" pitchFamily="34" charset="0"/>
                <a:cs typeface="Arial" panose="020B0604020202020204" pitchFamily="34" charset="0"/>
              </a:rPr>
              <a:t>Development		$500</a:t>
            </a:r>
          </a:p>
          <a:p>
            <a:r>
              <a:rPr lang="en-US" sz="2000" b="1" dirty="0">
                <a:latin typeface="Arial" panose="020B0604020202020204" pitchFamily="34" charset="0"/>
                <a:cs typeface="Arial" panose="020B0604020202020204" pitchFamily="34" charset="0"/>
              </a:rPr>
              <a:t>Executive Board	$113,500</a:t>
            </a:r>
          </a:p>
          <a:p>
            <a:r>
              <a:rPr lang="en-US" sz="2000" b="1" dirty="0">
                <a:latin typeface="Arial" panose="020B0604020202020204" pitchFamily="34" charset="0"/>
                <a:cs typeface="Arial" panose="020B0604020202020204" pitchFamily="34" charset="0"/>
              </a:rPr>
              <a:t>Gov. Relations		$20,000</a:t>
            </a:r>
          </a:p>
          <a:p>
            <a:r>
              <a:rPr lang="en-US" sz="2000" b="1" dirty="0">
                <a:latin typeface="Arial" panose="020B0604020202020204" pitchFamily="34" charset="0"/>
                <a:cs typeface="Arial" panose="020B0604020202020204" pitchFamily="34" charset="0"/>
              </a:rPr>
              <a:t>Inter-</a:t>
            </a:r>
            <a:r>
              <a:rPr lang="en-US" sz="2000" b="1" dirty="0" err="1">
                <a:latin typeface="Arial" panose="020B0604020202020204" pitchFamily="34" charset="0"/>
                <a:cs typeface="Arial" panose="020B0604020202020204" pitchFamily="34" charset="0"/>
              </a:rPr>
              <a:t>Assoc</a:t>
            </a:r>
            <a:r>
              <a:rPr lang="en-US" sz="2000" b="1" dirty="0">
                <a:latin typeface="Arial" panose="020B0604020202020204" pitchFamily="34" charset="0"/>
                <a:cs typeface="Arial" panose="020B0604020202020204" pitchFamily="34" charset="0"/>
              </a:rPr>
              <a:t>/Transfer	$1,500</a:t>
            </a:r>
          </a:p>
          <a:p>
            <a:r>
              <a:rPr lang="en-US" sz="2000" b="1" dirty="0">
                <a:latin typeface="Arial" panose="020B0604020202020204" pitchFamily="34" charset="0"/>
                <a:cs typeface="Arial" panose="020B0604020202020204" pitchFamily="34" charset="0"/>
              </a:rPr>
              <a:t>Membership		$4,000</a:t>
            </a:r>
          </a:p>
          <a:p>
            <a:r>
              <a:rPr lang="en-US" sz="2000" b="1" dirty="0">
                <a:latin typeface="Arial" panose="020B0604020202020204" pitchFamily="34" charset="0"/>
                <a:cs typeface="Arial" panose="020B0604020202020204" pitchFamily="34" charset="0"/>
              </a:rPr>
              <a:t>Prof. Development	$62,000</a:t>
            </a:r>
          </a:p>
          <a:p>
            <a:r>
              <a:rPr lang="en-US" sz="2000" b="1" dirty="0">
                <a:latin typeface="Arial" panose="020B0604020202020204" pitchFamily="34" charset="0"/>
                <a:cs typeface="Arial" panose="020B0604020202020204" pitchFamily="34" charset="0"/>
              </a:rPr>
              <a:t>			_______</a:t>
            </a:r>
          </a:p>
          <a:p>
            <a:r>
              <a:rPr lang="en-US" sz="2000" b="1" i="1" dirty="0">
                <a:latin typeface="Arial" panose="020B0604020202020204" pitchFamily="34" charset="0"/>
                <a:cs typeface="Arial" panose="020B0604020202020204" pitchFamily="34" charset="0"/>
              </a:rPr>
              <a:t>Total</a:t>
            </a:r>
            <a:r>
              <a:rPr lang="en-US" sz="2000" b="1" dirty="0">
                <a:latin typeface="Arial" panose="020B0604020202020204" pitchFamily="34" charset="0"/>
                <a:cs typeface="Arial" panose="020B0604020202020204" pitchFamily="34" charset="0"/>
              </a:rPr>
              <a:t>			$700,000</a:t>
            </a:r>
          </a:p>
        </p:txBody>
      </p:sp>
    </p:spTree>
    <p:extLst>
      <p:ext uri="{BB962C8B-B14F-4D97-AF65-F5344CB8AC3E}">
        <p14:creationId xmlns:p14="http://schemas.microsoft.com/office/powerpoint/2010/main" val="63869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9E5E-B104-7A47-A53A-45F4FE311F35}"/>
              </a:ext>
            </a:extLst>
          </p:cNvPr>
          <p:cNvSpPr>
            <a:spLocks noGrp="1"/>
          </p:cNvSpPr>
          <p:nvPr>
            <p:ph type="title"/>
          </p:nvPr>
        </p:nvSpPr>
        <p:spPr>
          <a:xfrm>
            <a:off x="566057" y="354239"/>
            <a:ext cx="10787743" cy="1082675"/>
          </a:xfrm>
        </p:spPr>
        <p:txBody>
          <a:bodyPr/>
          <a:lstStyle/>
          <a:p>
            <a:r>
              <a:rPr lang="en-US" b="1" dirty="0">
                <a:latin typeface="Arial" panose="020B0604020202020204" pitchFamily="34" charset="0"/>
                <a:cs typeface="Arial" panose="020B0604020202020204" pitchFamily="34" charset="0"/>
              </a:rPr>
              <a:t>Strategic Planning: WACAC 2025</a:t>
            </a:r>
          </a:p>
        </p:txBody>
      </p:sp>
      <p:pic>
        <p:nvPicPr>
          <p:cNvPr id="5" name="Content Placeholder 4">
            <a:extLst>
              <a:ext uri="{FF2B5EF4-FFF2-40B4-BE49-F238E27FC236}">
                <a16:creationId xmlns:a16="http://schemas.microsoft.com/office/drawing/2014/main" id="{B95DCA02-7529-CB42-BB28-598A4A5F77C3}"/>
              </a:ext>
            </a:extLst>
          </p:cNvPr>
          <p:cNvPicPr>
            <a:picLocks noGrp="1" noChangeAspect="1"/>
          </p:cNvPicPr>
          <p:nvPr>
            <p:ph idx="1"/>
          </p:nvPr>
        </p:nvPicPr>
        <p:blipFill>
          <a:blip r:embed="rId2"/>
          <a:stretch>
            <a:fillRect/>
          </a:stretch>
        </p:blipFill>
        <p:spPr>
          <a:xfrm>
            <a:off x="206822" y="1319893"/>
            <a:ext cx="4469040" cy="4469040"/>
          </a:xfrm>
        </p:spPr>
      </p:pic>
      <p:sp>
        <p:nvSpPr>
          <p:cNvPr id="6" name="TextBox 5">
            <a:extLst>
              <a:ext uri="{FF2B5EF4-FFF2-40B4-BE49-F238E27FC236}">
                <a16:creationId xmlns:a16="http://schemas.microsoft.com/office/drawing/2014/main" id="{2AFBC747-5978-0346-907B-878EBAA67B9F}"/>
              </a:ext>
            </a:extLst>
          </p:cNvPr>
          <p:cNvSpPr txBox="1"/>
          <p:nvPr/>
        </p:nvSpPr>
        <p:spPr>
          <a:xfrm>
            <a:off x="5486401" y="1885953"/>
            <a:ext cx="6213974" cy="295465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Executive Board is currently working on a draft strategic plan based on results of a fall 2019 membership survey, Board discussions, and a Past-President focus group. The themes that have emerged are: </a:t>
            </a:r>
          </a:p>
          <a:p>
            <a:endParaRPr lang="en-US" sz="1000"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Engage, Influence, Evolve</a:t>
            </a:r>
          </a:p>
        </p:txBody>
      </p:sp>
    </p:spTree>
    <p:extLst>
      <p:ext uri="{BB962C8B-B14F-4D97-AF65-F5344CB8AC3E}">
        <p14:creationId xmlns:p14="http://schemas.microsoft.com/office/powerpoint/2010/main" val="337201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9E5E-B104-7A47-A53A-45F4FE311F35}"/>
              </a:ext>
            </a:extLst>
          </p:cNvPr>
          <p:cNvSpPr>
            <a:spLocks noGrp="1"/>
          </p:cNvSpPr>
          <p:nvPr>
            <p:ph type="title"/>
          </p:nvPr>
        </p:nvSpPr>
        <p:spPr>
          <a:xfrm>
            <a:off x="566057" y="354239"/>
            <a:ext cx="10787743" cy="1082675"/>
          </a:xfrm>
        </p:spPr>
        <p:txBody>
          <a:bodyPr/>
          <a:lstStyle/>
          <a:p>
            <a:r>
              <a:rPr lang="en-US" b="1" dirty="0">
                <a:latin typeface="Arial" panose="020B0604020202020204" pitchFamily="34" charset="0"/>
                <a:cs typeface="Arial" panose="020B0604020202020204" pitchFamily="34" charset="0"/>
              </a:rPr>
              <a:t>Strategic Planning: WACAC 2025</a:t>
            </a:r>
          </a:p>
        </p:txBody>
      </p:sp>
      <p:pic>
        <p:nvPicPr>
          <p:cNvPr id="5" name="Content Placeholder 4">
            <a:extLst>
              <a:ext uri="{FF2B5EF4-FFF2-40B4-BE49-F238E27FC236}">
                <a16:creationId xmlns:a16="http://schemas.microsoft.com/office/drawing/2014/main" id="{B95DCA02-7529-CB42-BB28-598A4A5F77C3}"/>
              </a:ext>
            </a:extLst>
          </p:cNvPr>
          <p:cNvPicPr>
            <a:picLocks noGrp="1" noChangeAspect="1"/>
          </p:cNvPicPr>
          <p:nvPr>
            <p:ph idx="1"/>
          </p:nvPr>
        </p:nvPicPr>
        <p:blipFill>
          <a:blip r:embed="rId2"/>
          <a:stretch>
            <a:fillRect/>
          </a:stretch>
        </p:blipFill>
        <p:spPr>
          <a:xfrm>
            <a:off x="206824" y="1319893"/>
            <a:ext cx="4469040" cy="4469040"/>
          </a:xfrm>
        </p:spPr>
      </p:pic>
      <p:sp>
        <p:nvSpPr>
          <p:cNvPr id="6" name="TextBox 5">
            <a:extLst>
              <a:ext uri="{FF2B5EF4-FFF2-40B4-BE49-F238E27FC236}">
                <a16:creationId xmlns:a16="http://schemas.microsoft.com/office/drawing/2014/main" id="{2AFBC747-5978-0346-907B-878EBAA67B9F}"/>
              </a:ext>
            </a:extLst>
          </p:cNvPr>
          <p:cNvSpPr txBox="1"/>
          <p:nvPr/>
        </p:nvSpPr>
        <p:spPr>
          <a:xfrm>
            <a:off x="4484916" y="1439636"/>
            <a:ext cx="7663542" cy="437042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theme has specific goals within it, as well as more prescriptive actions. Example: </a:t>
            </a:r>
          </a:p>
          <a:p>
            <a:endParaRPr lang="en-US" sz="10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Engage</a:t>
            </a:r>
          </a:p>
          <a:p>
            <a:endParaRPr lang="en-US" sz="1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Support, affirm, and empower all members</a:t>
            </a:r>
          </a:p>
          <a:p>
            <a:pPr lvl="1"/>
            <a:endParaRPr lang="en-US" sz="1000" dirty="0">
              <a:latin typeface="Arial" panose="020B0604020202020204" pitchFamily="34" charset="0"/>
              <a:cs typeface="Arial" panose="020B0604020202020204" pitchFamily="34" charset="0"/>
            </a:endParaRPr>
          </a:p>
          <a:p>
            <a:pPr marL="800100" lvl="1" indent="-342900">
              <a:buFont typeface="Wingdings" pitchFamily="2" charset="2"/>
              <a:buChar char="§"/>
            </a:pPr>
            <a:r>
              <a:rPr lang="en-US" sz="2000" dirty="0">
                <a:latin typeface="Arial" panose="020B0604020202020204" pitchFamily="34" charset="0"/>
                <a:cs typeface="Arial" panose="020B0604020202020204" pitchFamily="34" charset="0"/>
              </a:rPr>
              <a:t>Clarify a path to WACAC involvement, engagement and leadership</a:t>
            </a:r>
          </a:p>
          <a:p>
            <a:pPr lvl="1"/>
            <a:endParaRPr lang="en-US" sz="1000" dirty="0">
              <a:latin typeface="Arial" panose="020B0604020202020204" pitchFamily="34" charset="0"/>
              <a:cs typeface="Arial" panose="020B0604020202020204" pitchFamily="34" charset="0"/>
            </a:endParaRPr>
          </a:p>
          <a:p>
            <a:pPr marL="800100" lvl="1" indent="-342900">
              <a:buFont typeface="Wingdings" pitchFamily="2" charset="2"/>
              <a:buChar char="§"/>
            </a:pPr>
            <a:r>
              <a:rPr lang="en-US" sz="2000" dirty="0">
                <a:latin typeface="Arial" panose="020B0604020202020204" pitchFamily="34" charset="0"/>
                <a:cs typeface="Arial" panose="020B0604020202020204" pitchFamily="34" charset="0"/>
              </a:rPr>
              <a:t>Expand Board representation to reflect all professional backgrounds and social identity categories</a:t>
            </a:r>
          </a:p>
          <a:p>
            <a:pPr lvl="1"/>
            <a:endParaRPr lang="en-US" sz="1000" dirty="0">
              <a:latin typeface="Arial" panose="020B0604020202020204" pitchFamily="34" charset="0"/>
              <a:cs typeface="Arial" panose="020B0604020202020204" pitchFamily="34" charset="0"/>
            </a:endParaRPr>
          </a:p>
          <a:p>
            <a:pPr marL="800100" lvl="1" indent="-342900">
              <a:buFont typeface="Wingdings" pitchFamily="2" charset="2"/>
              <a:buChar char="§"/>
            </a:pPr>
            <a:r>
              <a:rPr lang="en-US" sz="2000" dirty="0">
                <a:latin typeface="Arial" panose="020B0604020202020204" pitchFamily="34" charset="0"/>
                <a:cs typeface="Arial" panose="020B0604020202020204" pitchFamily="34" charset="0"/>
              </a:rPr>
              <a:t>Create a more welcoming and effective community for IECs</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91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9E5E-B104-7A47-A53A-45F4FE311F35}"/>
              </a:ext>
            </a:extLst>
          </p:cNvPr>
          <p:cNvSpPr>
            <a:spLocks noGrp="1"/>
          </p:cNvSpPr>
          <p:nvPr>
            <p:ph type="title"/>
          </p:nvPr>
        </p:nvSpPr>
        <p:spPr>
          <a:xfrm>
            <a:off x="566057" y="354239"/>
            <a:ext cx="10787743" cy="1082675"/>
          </a:xfrm>
        </p:spPr>
        <p:txBody>
          <a:bodyPr/>
          <a:lstStyle/>
          <a:p>
            <a:r>
              <a:rPr lang="en-US" b="1" dirty="0">
                <a:latin typeface="Arial" panose="020B0604020202020204" pitchFamily="34" charset="0"/>
                <a:cs typeface="Arial" panose="020B0604020202020204" pitchFamily="34" charset="0"/>
              </a:rPr>
              <a:t>Strategic Planning: WACAC 2025</a:t>
            </a:r>
          </a:p>
        </p:txBody>
      </p:sp>
      <p:pic>
        <p:nvPicPr>
          <p:cNvPr id="5" name="Content Placeholder 4">
            <a:extLst>
              <a:ext uri="{FF2B5EF4-FFF2-40B4-BE49-F238E27FC236}">
                <a16:creationId xmlns:a16="http://schemas.microsoft.com/office/drawing/2014/main" id="{B95DCA02-7529-CB42-BB28-598A4A5F77C3}"/>
              </a:ext>
            </a:extLst>
          </p:cNvPr>
          <p:cNvPicPr>
            <a:picLocks noGrp="1" noChangeAspect="1"/>
          </p:cNvPicPr>
          <p:nvPr>
            <p:ph idx="1"/>
          </p:nvPr>
        </p:nvPicPr>
        <p:blipFill>
          <a:blip r:embed="rId2"/>
          <a:stretch>
            <a:fillRect/>
          </a:stretch>
        </p:blipFill>
        <p:spPr>
          <a:xfrm>
            <a:off x="206824" y="1319893"/>
            <a:ext cx="4469040" cy="4469040"/>
          </a:xfrm>
        </p:spPr>
      </p:pic>
      <p:sp>
        <p:nvSpPr>
          <p:cNvPr id="6" name="TextBox 5">
            <a:extLst>
              <a:ext uri="{FF2B5EF4-FFF2-40B4-BE49-F238E27FC236}">
                <a16:creationId xmlns:a16="http://schemas.microsoft.com/office/drawing/2014/main" id="{2AFBC747-5978-0346-907B-878EBAA67B9F}"/>
              </a:ext>
            </a:extLst>
          </p:cNvPr>
          <p:cNvSpPr txBox="1"/>
          <p:nvPr/>
        </p:nvSpPr>
        <p:spPr>
          <a:xfrm>
            <a:off x="4746171" y="1831523"/>
            <a:ext cx="7228115"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Want to know more?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Attend a “WACAC 2025” session at the Annual Conference in Long Beach, where we’ll discuss the results of the membership survey, dive into each theme, and take feedback before the plan is finalized this summer.</a:t>
            </a:r>
          </a:p>
        </p:txBody>
      </p:sp>
    </p:spTree>
    <p:extLst>
      <p:ext uri="{BB962C8B-B14F-4D97-AF65-F5344CB8AC3E}">
        <p14:creationId xmlns:p14="http://schemas.microsoft.com/office/powerpoint/2010/main" val="223806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B3C6-26A5-BD45-B866-20FCECC64246}"/>
              </a:ext>
            </a:extLst>
          </p:cNvPr>
          <p:cNvSpPr>
            <a:spLocks noGrp="1"/>
          </p:cNvSpPr>
          <p:nvPr>
            <p:ph type="title"/>
          </p:nvPr>
        </p:nvSpPr>
        <p:spPr>
          <a:xfrm>
            <a:off x="511627" y="201836"/>
            <a:ext cx="10787743" cy="952045"/>
          </a:xfrm>
        </p:spPr>
        <p:txBody>
          <a:bodyPr/>
          <a:lstStyle/>
          <a:p>
            <a:r>
              <a:rPr lang="en-US" b="1" dirty="0">
                <a:latin typeface="Arial" panose="020B0604020202020204" pitchFamily="34" charset="0"/>
                <a:cs typeface="Arial" panose="020B0604020202020204" pitchFamily="34" charset="0"/>
              </a:rPr>
              <a:t>Get Involved!</a:t>
            </a:r>
          </a:p>
        </p:txBody>
      </p:sp>
      <p:sp>
        <p:nvSpPr>
          <p:cNvPr id="3" name="Content Placeholder 2">
            <a:extLst>
              <a:ext uri="{FF2B5EF4-FFF2-40B4-BE49-F238E27FC236}">
                <a16:creationId xmlns:a16="http://schemas.microsoft.com/office/drawing/2014/main" id="{BE9752A8-D122-774A-9D07-DB35FFDA4309}"/>
              </a:ext>
            </a:extLst>
          </p:cNvPr>
          <p:cNvSpPr>
            <a:spLocks noGrp="1"/>
          </p:cNvSpPr>
          <p:nvPr>
            <p:ph idx="1"/>
          </p:nvPr>
        </p:nvSpPr>
        <p:spPr>
          <a:xfrm>
            <a:off x="489857" y="1306282"/>
            <a:ext cx="11212286" cy="2732315"/>
          </a:xfrm>
        </p:spPr>
        <p:txBody>
          <a:bodyPr numCol="2">
            <a:normAutofit fontScale="92500"/>
          </a:bodyPr>
          <a:lstStyle/>
          <a:p>
            <a:pPr marL="0" indent="0">
              <a:buNone/>
            </a:pPr>
            <a:r>
              <a:rPr lang="en-US" sz="3000" b="1" dirty="0">
                <a:solidFill>
                  <a:srgbClr val="3B9EC9"/>
                </a:solidFill>
                <a:latin typeface="Arial" panose="020B0604020202020204" pitchFamily="34" charset="0"/>
                <a:cs typeface="Arial" panose="020B0604020202020204" pitchFamily="34" charset="0"/>
              </a:rPr>
              <a:t>ATTEND:</a:t>
            </a:r>
          </a:p>
          <a:p>
            <a:pPr lvl="1"/>
            <a:r>
              <a:rPr lang="en-US" sz="2800" b="1" dirty="0">
                <a:latin typeface="Arial" panose="020B0604020202020204" pitchFamily="34" charset="0"/>
                <a:cs typeface="Arial" panose="020B0604020202020204" pitchFamily="34" charset="0"/>
              </a:rPr>
              <a:t>Annual Conference</a:t>
            </a:r>
          </a:p>
          <a:p>
            <a:pPr lvl="1"/>
            <a:r>
              <a:rPr lang="en-US" sz="2800" b="1" dirty="0">
                <a:latin typeface="Arial" panose="020B0604020202020204" pitchFamily="34" charset="0"/>
                <a:cs typeface="Arial" panose="020B0604020202020204" pitchFamily="34" charset="0"/>
              </a:rPr>
              <a:t>College Fairs</a:t>
            </a:r>
          </a:p>
          <a:p>
            <a:pPr lvl="1"/>
            <a:r>
              <a:rPr lang="en-US" sz="2800" b="1" dirty="0">
                <a:latin typeface="Arial" panose="020B0604020202020204" pitchFamily="34" charset="0"/>
                <a:cs typeface="Arial" panose="020B0604020202020204" pitchFamily="34" charset="0"/>
              </a:rPr>
              <a:t>Legislative Conference</a:t>
            </a:r>
          </a:p>
          <a:p>
            <a:pPr lvl="1"/>
            <a:r>
              <a:rPr lang="en-US" sz="2800" b="1" dirty="0">
                <a:latin typeface="Arial" panose="020B0604020202020204" pitchFamily="34" charset="0"/>
                <a:cs typeface="Arial" panose="020B0604020202020204" pitchFamily="34" charset="0"/>
              </a:rPr>
              <a:t>Share, Learn, Connect</a:t>
            </a:r>
          </a:p>
          <a:p>
            <a:pPr lvl="1"/>
            <a:r>
              <a:rPr lang="en-US" sz="2800" b="1" dirty="0">
                <a:latin typeface="Arial" panose="020B0604020202020204" pitchFamily="34" charset="0"/>
                <a:cs typeface="Arial" panose="020B0604020202020204" pitchFamily="34" charset="0"/>
              </a:rPr>
              <a:t>NACAC National Conference</a:t>
            </a:r>
            <a:endParaRPr lang="en-US" b="1" dirty="0">
              <a:latin typeface="Arial" panose="020B0604020202020204" pitchFamily="34" charset="0"/>
              <a:cs typeface="Arial" panose="020B0604020202020204" pitchFamily="34" charset="0"/>
            </a:endParaRPr>
          </a:p>
          <a:p>
            <a:pPr marL="0" indent="0">
              <a:buNone/>
            </a:pPr>
            <a:r>
              <a:rPr lang="en-US" sz="3000" b="1" dirty="0">
                <a:solidFill>
                  <a:srgbClr val="3B9EC9"/>
                </a:solidFill>
                <a:latin typeface="Arial" panose="020B0604020202020204" pitchFamily="34" charset="0"/>
                <a:cs typeface="Arial" panose="020B0604020202020204" pitchFamily="34" charset="0"/>
              </a:rPr>
              <a:t>PRESENT:</a:t>
            </a:r>
          </a:p>
          <a:p>
            <a:pPr lvl="1"/>
            <a:r>
              <a:rPr lang="en-US" sz="2800" b="1" dirty="0">
                <a:latin typeface="Arial" panose="020B0604020202020204" pitchFamily="34" charset="0"/>
                <a:cs typeface="Arial" panose="020B0604020202020204" pitchFamily="34" charset="0"/>
              </a:rPr>
              <a:t>At Share, Learn, Connect</a:t>
            </a:r>
          </a:p>
          <a:p>
            <a:pPr lvl="1"/>
            <a:r>
              <a:rPr lang="en-US" sz="2800" b="1" dirty="0">
                <a:latin typeface="Arial" panose="020B0604020202020204" pitchFamily="34" charset="0"/>
                <a:cs typeface="Arial" panose="020B0604020202020204" pitchFamily="34" charset="0"/>
              </a:rPr>
              <a:t>At the WACAC Annual Conference</a:t>
            </a:r>
          </a:p>
          <a:p>
            <a:pPr lvl="1"/>
            <a:r>
              <a:rPr lang="en-US" sz="2800" b="1" dirty="0">
                <a:latin typeface="Arial" panose="020B0604020202020204" pitchFamily="34" charset="0"/>
                <a:cs typeface="Arial" panose="020B0604020202020204" pitchFamily="34" charset="0"/>
              </a:rPr>
              <a:t>At the NACAC National Conference </a:t>
            </a:r>
          </a:p>
          <a:p>
            <a:pPr lvl="1"/>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3A84B39-A7AF-934D-A658-962ACCBE5F57}"/>
              </a:ext>
            </a:extLst>
          </p:cNvPr>
          <p:cNvSpPr txBox="1"/>
          <p:nvPr/>
        </p:nvSpPr>
        <p:spPr>
          <a:xfrm>
            <a:off x="2520040" y="4098484"/>
            <a:ext cx="7897589" cy="1785104"/>
          </a:xfrm>
          <a:prstGeom prst="rect">
            <a:avLst/>
          </a:prstGeom>
          <a:noFill/>
        </p:spPr>
        <p:txBody>
          <a:bodyPr wrap="square" rtlCol="0">
            <a:spAutoFit/>
          </a:bodyPr>
          <a:lstStyle/>
          <a:p>
            <a:pPr lvl="2"/>
            <a:r>
              <a:rPr lang="en-US" sz="2800" b="1" dirty="0">
                <a:solidFill>
                  <a:srgbClr val="3B9EC9"/>
                </a:solidFill>
                <a:latin typeface="Arial" panose="020B0604020202020204" pitchFamily="34" charset="0"/>
                <a:cs typeface="Arial" panose="020B0604020202020204" pitchFamily="34" charset="0"/>
              </a:rPr>
              <a:t>VOLUNTEER:</a:t>
            </a:r>
          </a:p>
          <a:p>
            <a:pPr lvl="2"/>
            <a:endParaRPr lang="en-US" sz="400" b="1" dirty="0">
              <a:solidFill>
                <a:srgbClr val="3B9EC9"/>
              </a:solidFill>
              <a:latin typeface="Arial" panose="020B0604020202020204" pitchFamily="34" charset="0"/>
              <a:cs typeface="Arial" panose="020B0604020202020204" pitchFamily="34" charset="0"/>
            </a:endParaRPr>
          </a:p>
          <a:p>
            <a:pPr marL="1828800" lvl="3"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For WACAC Events</a:t>
            </a:r>
          </a:p>
          <a:p>
            <a:pPr marL="1828800" lvl="3"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For a WACAC Committee</a:t>
            </a:r>
          </a:p>
          <a:p>
            <a:pPr marL="1828800" lvl="3"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Run for WACAC Assembly Delegate</a:t>
            </a:r>
          </a:p>
        </p:txBody>
      </p:sp>
    </p:spTree>
    <p:extLst>
      <p:ext uri="{BB962C8B-B14F-4D97-AF65-F5344CB8AC3E}">
        <p14:creationId xmlns:p14="http://schemas.microsoft.com/office/powerpoint/2010/main" val="180287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D072-308E-D241-8B3E-BBA0FA84F26A}"/>
              </a:ext>
            </a:extLst>
          </p:cNvPr>
          <p:cNvSpPr>
            <a:spLocks noGrp="1"/>
          </p:cNvSpPr>
          <p:nvPr>
            <p:ph type="ctrTitle"/>
          </p:nvPr>
        </p:nvSpPr>
        <p:spPr>
          <a:xfrm>
            <a:off x="555171" y="874486"/>
            <a:ext cx="8474765" cy="2387600"/>
          </a:xfrm>
        </p:spPr>
        <p:txBody>
          <a:bodyPr>
            <a:normAutofit fontScale="90000"/>
          </a:bodyPr>
          <a:lstStyle/>
          <a:p>
            <a:br>
              <a:rPr lang="en-US" sz="4400" dirty="0"/>
            </a:br>
            <a:br>
              <a:rPr lang="en-US" sz="4400" dirty="0"/>
            </a:br>
            <a:r>
              <a:rPr lang="en-US" sz="4400" dirty="0"/>
              <a:t>Questions?</a:t>
            </a:r>
            <a:br>
              <a:rPr lang="en-US" sz="4400" dirty="0"/>
            </a:br>
            <a:br>
              <a:rPr lang="en-US" sz="4400" dirty="0"/>
            </a:br>
            <a:r>
              <a:rPr lang="en-US" sz="4400" dirty="0" err="1"/>
              <a:t>WACAC.org</a:t>
            </a:r>
            <a:br>
              <a:rPr lang="en-US" sz="4400" dirty="0"/>
            </a:br>
            <a:r>
              <a:rPr lang="en-US" sz="4400" dirty="0" err="1"/>
              <a:t>wacacadmin@wacac.org</a:t>
            </a:r>
            <a:endParaRPr lang="en-US" sz="4400" dirty="0"/>
          </a:p>
        </p:txBody>
      </p:sp>
    </p:spTree>
    <p:extLst>
      <p:ext uri="{BB962C8B-B14F-4D97-AF65-F5344CB8AC3E}">
        <p14:creationId xmlns:p14="http://schemas.microsoft.com/office/powerpoint/2010/main" val="298302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B9D9-EDA1-204D-AE61-2488550A320B}"/>
              </a:ext>
            </a:extLst>
          </p:cNvPr>
          <p:cNvSpPr>
            <a:spLocks noGrp="1"/>
          </p:cNvSpPr>
          <p:nvPr>
            <p:ph type="title"/>
          </p:nvPr>
        </p:nvSpPr>
        <p:spPr>
          <a:xfrm>
            <a:off x="598714" y="365125"/>
            <a:ext cx="10755086" cy="1325563"/>
          </a:xfrm>
        </p:spPr>
        <p:txBody>
          <a:bodyPr/>
          <a:lstStyle/>
          <a:p>
            <a:r>
              <a:rPr lang="en-US" b="1" dirty="0">
                <a:latin typeface="Arial" panose="020B0604020202020204" pitchFamily="34" charset="0"/>
                <a:cs typeface="Arial" panose="020B0604020202020204" pitchFamily="34" charset="0"/>
              </a:rPr>
              <a:t>In the beginning, there was</a:t>
            </a:r>
            <a:r>
              <a:rPr lang="en-US" dirty="0"/>
              <a:t>	</a:t>
            </a:r>
          </a:p>
        </p:txBody>
      </p:sp>
      <p:sp>
        <p:nvSpPr>
          <p:cNvPr id="3" name="Content Placeholder 2">
            <a:extLst>
              <a:ext uri="{FF2B5EF4-FFF2-40B4-BE49-F238E27FC236}">
                <a16:creationId xmlns:a16="http://schemas.microsoft.com/office/drawing/2014/main" id="{D3CA0E66-C494-5D44-ABA1-52B3EB71617E}"/>
              </a:ext>
            </a:extLst>
          </p:cNvPr>
          <p:cNvSpPr>
            <a:spLocks noGrp="1"/>
          </p:cNvSpPr>
          <p:nvPr>
            <p:ph idx="1"/>
          </p:nvPr>
        </p:nvSpPr>
        <p:spPr>
          <a:xfrm>
            <a:off x="674914" y="1825625"/>
            <a:ext cx="10820400" cy="3779021"/>
          </a:xfrm>
        </p:spPr>
        <p:txBody>
          <a:bodyPr/>
          <a:lstStyle/>
          <a:p>
            <a:pPr marL="0" indent="0">
              <a:buNone/>
            </a:pPr>
            <a:r>
              <a:rPr lang="en-US" dirty="0">
                <a:latin typeface="Arial" panose="020B0604020202020204" pitchFamily="34" charset="0"/>
                <a:cs typeface="Arial" panose="020B0604020202020204" pitchFamily="34" charset="0"/>
              </a:rPr>
              <a:t>The National Association for College Admission Counseling (NACAC) was founded in 1937, and represents a broad collection of over 15,000 enrollment management, admission, and counseling professionals who together support students seeking higher education.</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Over time, the organization has expanded to include 22 smaller affiliates around the United States, and one affiliate for professionals who work internationally.</a:t>
            </a:r>
          </a:p>
        </p:txBody>
      </p:sp>
      <p:pic>
        <p:nvPicPr>
          <p:cNvPr id="4" name="Picture 3">
            <a:extLst>
              <a:ext uri="{FF2B5EF4-FFF2-40B4-BE49-F238E27FC236}">
                <a16:creationId xmlns:a16="http://schemas.microsoft.com/office/drawing/2014/main" id="{2EBB9ECB-460B-A840-9894-2397E966B3F1}"/>
              </a:ext>
            </a:extLst>
          </p:cNvPr>
          <p:cNvPicPr>
            <a:picLocks noChangeAspect="1"/>
          </p:cNvPicPr>
          <p:nvPr/>
        </p:nvPicPr>
        <p:blipFill>
          <a:blip r:embed="rId2"/>
          <a:stretch>
            <a:fillRect/>
          </a:stretch>
        </p:blipFill>
        <p:spPr>
          <a:xfrm>
            <a:off x="8316689" y="633732"/>
            <a:ext cx="2682422" cy="1046070"/>
          </a:xfrm>
          <a:prstGeom prst="rect">
            <a:avLst/>
          </a:prstGeom>
        </p:spPr>
      </p:pic>
    </p:spTree>
    <p:extLst>
      <p:ext uri="{BB962C8B-B14F-4D97-AF65-F5344CB8AC3E}">
        <p14:creationId xmlns:p14="http://schemas.microsoft.com/office/powerpoint/2010/main" val="110259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691C-A27E-6F49-92C3-5E4A2B283EB7}"/>
              </a:ext>
            </a:extLst>
          </p:cNvPr>
          <p:cNvSpPr>
            <a:spLocks noGrp="1"/>
          </p:cNvSpPr>
          <p:nvPr>
            <p:ph type="title"/>
          </p:nvPr>
        </p:nvSpPr>
        <p:spPr>
          <a:xfrm>
            <a:off x="598714" y="365125"/>
            <a:ext cx="10755086" cy="1325563"/>
          </a:xfrm>
        </p:spPr>
        <p:txBody>
          <a:bodyPr/>
          <a:lstStyle/>
          <a:p>
            <a:r>
              <a:rPr lang="en-US" b="1" dirty="0">
                <a:latin typeface="Arial" panose="020B0604020202020204" pitchFamily="34" charset="0"/>
                <a:cs typeface="Arial" panose="020B0604020202020204" pitchFamily="34" charset="0"/>
              </a:rPr>
              <a:t>Forming</a:t>
            </a:r>
          </a:p>
        </p:txBody>
      </p:sp>
      <p:sp>
        <p:nvSpPr>
          <p:cNvPr id="3" name="Content Placeholder 2">
            <a:extLst>
              <a:ext uri="{FF2B5EF4-FFF2-40B4-BE49-F238E27FC236}">
                <a16:creationId xmlns:a16="http://schemas.microsoft.com/office/drawing/2014/main" id="{259FEDA5-A2E0-7544-B4CB-A765F83FD67D}"/>
              </a:ext>
            </a:extLst>
          </p:cNvPr>
          <p:cNvSpPr>
            <a:spLocks noGrp="1"/>
          </p:cNvSpPr>
          <p:nvPr>
            <p:ph idx="1"/>
          </p:nvPr>
        </p:nvSpPr>
        <p:spPr>
          <a:xfrm>
            <a:off x="598713" y="1823989"/>
            <a:ext cx="11027229" cy="3934553"/>
          </a:xfrm>
        </p:spPr>
        <p:txBody>
          <a:bodyPr>
            <a:normAutofit/>
          </a:bodyPr>
          <a:lstStyle/>
          <a:p>
            <a:r>
              <a:rPr lang="en-US" dirty="0">
                <a:latin typeface="Arial" panose="020B0604020202020204" pitchFamily="34" charset="0"/>
                <a:cs typeface="Arial" panose="020B0604020202020204" pitchFamily="34" charset="0"/>
              </a:rPr>
              <a:t>In 1967, members of the Claremont Consortium received a request from NACAC to form a regional association on the west coast</a:t>
            </a:r>
          </a:p>
          <a:p>
            <a:pPr marL="0" indent="0">
              <a:buNone/>
            </a:pPr>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some time and debate, Western came to be made up of the states of California and Nevada</a:t>
            </a:r>
          </a:p>
          <a:p>
            <a:pPr marL="0" indent="0">
              <a:buNone/>
            </a:pPr>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received non-profit status in 1984</a:t>
            </a:r>
          </a:p>
          <a:p>
            <a:pPr marL="0" indent="0">
              <a:buNone/>
            </a:pPr>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Currently have just over 3,000 members - a record number!</a:t>
            </a:r>
            <a:endParaRPr lang="en-US" dirty="0"/>
          </a:p>
        </p:txBody>
      </p:sp>
      <p:pic>
        <p:nvPicPr>
          <p:cNvPr id="5" name="Picture 4">
            <a:extLst>
              <a:ext uri="{FF2B5EF4-FFF2-40B4-BE49-F238E27FC236}">
                <a16:creationId xmlns:a16="http://schemas.microsoft.com/office/drawing/2014/main" id="{F8EEC1AB-1A77-DA47-9F28-D9B461EBDB23}"/>
              </a:ext>
            </a:extLst>
          </p:cNvPr>
          <p:cNvPicPr>
            <a:picLocks noChangeAspect="1"/>
          </p:cNvPicPr>
          <p:nvPr/>
        </p:nvPicPr>
        <p:blipFill>
          <a:blip r:embed="rId2"/>
          <a:stretch>
            <a:fillRect/>
          </a:stretch>
        </p:blipFill>
        <p:spPr>
          <a:xfrm>
            <a:off x="3080652" y="231823"/>
            <a:ext cx="2434770" cy="1339123"/>
          </a:xfrm>
          <a:prstGeom prst="rect">
            <a:avLst/>
          </a:prstGeom>
        </p:spPr>
      </p:pic>
    </p:spTree>
    <p:extLst>
      <p:ext uri="{BB962C8B-B14F-4D97-AF65-F5344CB8AC3E}">
        <p14:creationId xmlns:p14="http://schemas.microsoft.com/office/powerpoint/2010/main" val="280717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81131-2630-3C4A-AA21-F69646AF2CC6}"/>
              </a:ext>
            </a:extLst>
          </p:cNvPr>
          <p:cNvPicPr>
            <a:picLocks noChangeAspect="1"/>
          </p:cNvPicPr>
          <p:nvPr/>
        </p:nvPicPr>
        <p:blipFill>
          <a:blip r:embed="rId2"/>
          <a:stretch>
            <a:fillRect/>
          </a:stretch>
        </p:blipFill>
        <p:spPr>
          <a:xfrm>
            <a:off x="391882" y="98959"/>
            <a:ext cx="5932715" cy="5912043"/>
          </a:xfrm>
          <a:prstGeom prst="rect">
            <a:avLst/>
          </a:prstGeom>
        </p:spPr>
      </p:pic>
      <p:sp>
        <p:nvSpPr>
          <p:cNvPr id="5" name="TextBox 4">
            <a:extLst>
              <a:ext uri="{FF2B5EF4-FFF2-40B4-BE49-F238E27FC236}">
                <a16:creationId xmlns:a16="http://schemas.microsoft.com/office/drawing/2014/main" id="{2DFCD7F3-E067-9F45-B336-ED83A2B544D9}"/>
              </a:ext>
            </a:extLst>
          </p:cNvPr>
          <p:cNvSpPr txBox="1"/>
          <p:nvPr/>
        </p:nvSpPr>
        <p:spPr>
          <a:xfrm>
            <a:off x="6651171" y="1426028"/>
            <a:ext cx="5214257"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WACAC is the only organization in California and Nevada that serves </a:t>
            </a:r>
            <a:r>
              <a:rPr lang="en-US" sz="2800" b="1" dirty="0">
                <a:latin typeface="Arial" panose="020B0604020202020204" pitchFamily="34" charset="0"/>
                <a:cs typeface="Arial" panose="020B0604020202020204" pitchFamily="34" charset="0"/>
              </a:rPr>
              <a:t>all</a:t>
            </a:r>
            <a:r>
              <a:rPr lang="en-US" sz="2800" dirty="0">
                <a:latin typeface="Arial" panose="020B0604020202020204" pitchFamily="34" charset="0"/>
                <a:cs typeface="Arial" panose="020B0604020202020204" pitchFamily="34" charset="0"/>
              </a:rPr>
              <a:t> professionals invested in the transition between high school and higher education.</a:t>
            </a:r>
          </a:p>
        </p:txBody>
      </p:sp>
    </p:spTree>
    <p:extLst>
      <p:ext uri="{BB962C8B-B14F-4D97-AF65-F5344CB8AC3E}">
        <p14:creationId xmlns:p14="http://schemas.microsoft.com/office/powerpoint/2010/main" val="408804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5DB9-5DC6-E84C-A0B4-37E5BDBDDF52}"/>
              </a:ext>
            </a:extLst>
          </p:cNvPr>
          <p:cNvSpPr>
            <a:spLocks noGrp="1"/>
          </p:cNvSpPr>
          <p:nvPr>
            <p:ph type="title"/>
          </p:nvPr>
        </p:nvSpPr>
        <p:spPr>
          <a:xfrm>
            <a:off x="544286" y="256266"/>
            <a:ext cx="10515600" cy="766988"/>
          </a:xfrm>
        </p:spPr>
        <p:txBody>
          <a:bodyPr/>
          <a:lstStyle/>
          <a:p>
            <a:r>
              <a:rPr lang="en-US" b="1" dirty="0">
                <a:latin typeface="Arial" panose="020B0604020202020204" pitchFamily="34" charset="0"/>
                <a:cs typeface="Arial" panose="020B0604020202020204" pitchFamily="34" charset="0"/>
              </a:rPr>
              <a:t>Current Membership</a:t>
            </a:r>
          </a:p>
        </p:txBody>
      </p:sp>
      <p:pic>
        <p:nvPicPr>
          <p:cNvPr id="6" name="Content Placeholder 5">
            <a:extLst>
              <a:ext uri="{FF2B5EF4-FFF2-40B4-BE49-F238E27FC236}">
                <a16:creationId xmlns:a16="http://schemas.microsoft.com/office/drawing/2014/main" id="{C850638C-ED77-9543-B666-C4D9474755C3}"/>
              </a:ext>
            </a:extLst>
          </p:cNvPr>
          <p:cNvPicPr>
            <a:picLocks noGrp="1" noChangeAspect="1"/>
          </p:cNvPicPr>
          <p:nvPr>
            <p:ph idx="1"/>
          </p:nvPr>
        </p:nvPicPr>
        <p:blipFill>
          <a:blip r:embed="rId2"/>
          <a:stretch>
            <a:fillRect/>
          </a:stretch>
        </p:blipFill>
        <p:spPr>
          <a:xfrm>
            <a:off x="663483" y="1338941"/>
            <a:ext cx="10298432" cy="4333319"/>
          </a:xfrm>
        </p:spPr>
      </p:pic>
    </p:spTree>
    <p:extLst>
      <p:ext uri="{BB962C8B-B14F-4D97-AF65-F5344CB8AC3E}">
        <p14:creationId xmlns:p14="http://schemas.microsoft.com/office/powerpoint/2010/main" val="42706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5DB9-5DC6-E84C-A0B4-37E5BDBDDF52}"/>
              </a:ext>
            </a:extLst>
          </p:cNvPr>
          <p:cNvSpPr>
            <a:spLocks noGrp="1"/>
          </p:cNvSpPr>
          <p:nvPr>
            <p:ph type="title"/>
          </p:nvPr>
        </p:nvSpPr>
        <p:spPr>
          <a:xfrm>
            <a:off x="544286" y="256266"/>
            <a:ext cx="10515600" cy="766988"/>
          </a:xfrm>
        </p:spPr>
        <p:txBody>
          <a:bodyPr/>
          <a:lstStyle/>
          <a:p>
            <a:r>
              <a:rPr lang="en-US" b="1" dirty="0">
                <a:latin typeface="Arial" panose="020B0604020202020204" pitchFamily="34" charset="0"/>
                <a:cs typeface="Arial" panose="020B0604020202020204" pitchFamily="34" charset="0"/>
              </a:rPr>
              <a:t>Current Leadership</a:t>
            </a:r>
          </a:p>
        </p:txBody>
      </p:sp>
      <p:pic>
        <p:nvPicPr>
          <p:cNvPr id="6" name="Content Placeholder 5">
            <a:extLst>
              <a:ext uri="{FF2B5EF4-FFF2-40B4-BE49-F238E27FC236}">
                <a16:creationId xmlns:a16="http://schemas.microsoft.com/office/drawing/2014/main" id="{75CEC7C6-9700-BC4C-B05E-6B6A2670A730}"/>
              </a:ext>
            </a:extLst>
          </p:cNvPr>
          <p:cNvPicPr>
            <a:picLocks noGrp="1" noChangeAspect="1"/>
          </p:cNvPicPr>
          <p:nvPr>
            <p:ph idx="1"/>
          </p:nvPr>
        </p:nvPicPr>
        <p:blipFill>
          <a:blip r:embed="rId2"/>
          <a:stretch>
            <a:fillRect/>
          </a:stretch>
        </p:blipFill>
        <p:spPr>
          <a:xfrm>
            <a:off x="6934204" y="1023254"/>
            <a:ext cx="4610554" cy="4610554"/>
          </a:xfrm>
        </p:spPr>
      </p:pic>
      <p:sp>
        <p:nvSpPr>
          <p:cNvPr id="9" name="TextBox 8">
            <a:extLst>
              <a:ext uri="{FF2B5EF4-FFF2-40B4-BE49-F238E27FC236}">
                <a16:creationId xmlns:a16="http://schemas.microsoft.com/office/drawing/2014/main" id="{10895598-3FC9-AB4E-BCB7-C6C694DB1FD7}"/>
              </a:ext>
            </a:extLst>
          </p:cNvPr>
          <p:cNvSpPr txBox="1"/>
          <p:nvPr/>
        </p:nvSpPr>
        <p:spPr>
          <a:xfrm>
            <a:off x="544286" y="1273632"/>
            <a:ext cx="5627912"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President-Elect: Phil Moreno</a:t>
            </a:r>
          </a:p>
          <a:p>
            <a:r>
              <a:rPr lang="en-US" sz="2400" dirty="0">
                <a:latin typeface="Arial" panose="020B0604020202020204" pitchFamily="34" charset="0"/>
                <a:cs typeface="Arial" panose="020B0604020202020204" pitchFamily="34" charset="0"/>
              </a:rPr>
              <a:t>Dickinson College (regional)</a:t>
            </a:r>
          </a:p>
          <a:p>
            <a:r>
              <a:rPr lang="en-US" sz="2400" dirty="0">
                <a:latin typeface="Arial" panose="020B0604020202020204" pitchFamily="34" charset="0"/>
                <a:cs typeface="Arial" panose="020B0604020202020204" pitchFamily="34" charset="0"/>
              </a:rPr>
              <a:t>Conference Planning</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President: Lauren Cook</a:t>
            </a:r>
          </a:p>
          <a:p>
            <a:r>
              <a:rPr lang="en-US" sz="2400" dirty="0">
                <a:latin typeface="Arial" panose="020B0604020202020204" pitchFamily="34" charset="0"/>
                <a:cs typeface="Arial" panose="020B0604020202020204" pitchFamily="34" charset="0"/>
              </a:rPr>
              <a:t>Jewish Community HS of the Bay</a:t>
            </a:r>
          </a:p>
          <a:p>
            <a:r>
              <a:rPr lang="en-US" sz="2400" dirty="0">
                <a:latin typeface="Arial" panose="020B0604020202020204" pitchFamily="34" charset="0"/>
                <a:cs typeface="Arial" panose="020B0604020202020204" pitchFamily="34" charset="0"/>
              </a:rPr>
              <a:t>Organizational Oversight</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Past-President: Marc McGee</a:t>
            </a:r>
          </a:p>
          <a:p>
            <a:r>
              <a:rPr lang="en-US" sz="2400" dirty="0">
                <a:latin typeface="Arial" panose="020B0604020202020204" pitchFamily="34" charset="0"/>
                <a:cs typeface="Arial" panose="020B0604020202020204" pitchFamily="34" charset="0"/>
              </a:rPr>
              <a:t>Cal State Maritime</a:t>
            </a:r>
          </a:p>
          <a:p>
            <a:r>
              <a:rPr lang="en-US" sz="2400" dirty="0">
                <a:latin typeface="Arial" panose="020B0604020202020204" pitchFamily="34" charset="0"/>
                <a:cs typeface="Arial" panose="020B0604020202020204" pitchFamily="34" charset="0"/>
              </a:rPr>
              <a:t>Governance and Nominating</a:t>
            </a:r>
          </a:p>
        </p:txBody>
      </p:sp>
    </p:spTree>
    <p:extLst>
      <p:ext uri="{BB962C8B-B14F-4D97-AF65-F5344CB8AC3E}">
        <p14:creationId xmlns:p14="http://schemas.microsoft.com/office/powerpoint/2010/main" val="37646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B9D9-EDA1-204D-AE61-2488550A320B}"/>
              </a:ext>
            </a:extLst>
          </p:cNvPr>
          <p:cNvSpPr>
            <a:spLocks noGrp="1"/>
          </p:cNvSpPr>
          <p:nvPr>
            <p:ph type="title"/>
          </p:nvPr>
        </p:nvSpPr>
        <p:spPr>
          <a:xfrm>
            <a:off x="576943" y="365126"/>
            <a:ext cx="10776857" cy="799646"/>
          </a:xfrm>
        </p:spPr>
        <p:txBody>
          <a:bodyPr/>
          <a:lstStyle/>
          <a:p>
            <a:r>
              <a:rPr lang="en-US" b="1" dirty="0">
                <a:latin typeface="Arial" panose="020B0604020202020204" pitchFamily="34" charset="0"/>
                <a:cs typeface="Arial" panose="020B0604020202020204" pitchFamily="34" charset="0"/>
              </a:rPr>
              <a:t>Committees</a:t>
            </a:r>
            <a:endParaRPr lang="en-US" dirty="0"/>
          </a:p>
        </p:txBody>
      </p:sp>
      <p:pic>
        <p:nvPicPr>
          <p:cNvPr id="5" name="Content Placeholder 4">
            <a:extLst>
              <a:ext uri="{FF2B5EF4-FFF2-40B4-BE49-F238E27FC236}">
                <a16:creationId xmlns:a16="http://schemas.microsoft.com/office/drawing/2014/main" id="{E52BC09F-67E8-9749-BD82-D511457A7447}"/>
              </a:ext>
            </a:extLst>
          </p:cNvPr>
          <p:cNvPicPr>
            <a:picLocks noGrp="1" noChangeAspect="1"/>
          </p:cNvPicPr>
          <p:nvPr>
            <p:ph idx="1"/>
          </p:nvPr>
        </p:nvPicPr>
        <p:blipFill>
          <a:blip r:embed="rId2"/>
          <a:stretch>
            <a:fillRect/>
          </a:stretch>
        </p:blipFill>
        <p:spPr>
          <a:xfrm>
            <a:off x="156330" y="1328059"/>
            <a:ext cx="11865534" cy="3753757"/>
          </a:xfrm>
        </p:spPr>
      </p:pic>
    </p:spTree>
    <p:extLst>
      <p:ext uri="{BB962C8B-B14F-4D97-AF65-F5344CB8AC3E}">
        <p14:creationId xmlns:p14="http://schemas.microsoft.com/office/powerpoint/2010/main" val="138882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7172-3149-0C4A-999C-C9BF1A34CFF6}"/>
              </a:ext>
            </a:extLst>
          </p:cNvPr>
          <p:cNvSpPr>
            <a:spLocks noGrp="1"/>
          </p:cNvSpPr>
          <p:nvPr>
            <p:ph type="title"/>
          </p:nvPr>
        </p:nvSpPr>
        <p:spPr>
          <a:xfrm>
            <a:off x="631371" y="539295"/>
            <a:ext cx="10515600" cy="941161"/>
          </a:xfrm>
        </p:spPr>
        <p:txBody>
          <a:bodyPr/>
          <a:lstStyle/>
          <a:p>
            <a:r>
              <a:rPr lang="en-US" b="1" dirty="0">
                <a:latin typeface="Arial" panose="020B0604020202020204" pitchFamily="34" charset="0"/>
                <a:cs typeface="Arial" panose="020B0604020202020204" pitchFamily="34" charset="0"/>
              </a:rPr>
              <a:t>Finances</a:t>
            </a:r>
          </a:p>
        </p:txBody>
      </p:sp>
      <p:sp>
        <p:nvSpPr>
          <p:cNvPr id="3" name="Content Placeholder 2">
            <a:extLst>
              <a:ext uri="{FF2B5EF4-FFF2-40B4-BE49-F238E27FC236}">
                <a16:creationId xmlns:a16="http://schemas.microsoft.com/office/drawing/2014/main" id="{C7B56823-42C3-C749-9372-B4C1C96A7D9B}"/>
              </a:ext>
            </a:extLst>
          </p:cNvPr>
          <p:cNvSpPr>
            <a:spLocks noGrp="1"/>
          </p:cNvSpPr>
          <p:nvPr>
            <p:ph idx="1"/>
          </p:nvPr>
        </p:nvSpPr>
        <p:spPr>
          <a:xfrm>
            <a:off x="838200" y="1839686"/>
            <a:ext cx="10515600" cy="3950017"/>
          </a:xfrm>
        </p:spPr>
        <p:txBody>
          <a:bodyPr>
            <a:normAutofit/>
          </a:bodyPr>
          <a:lstStyle/>
          <a:p>
            <a:r>
              <a:rPr lang="en-US" dirty="0">
                <a:latin typeface="Arial" panose="020B0604020202020204" pitchFamily="34" charset="0"/>
                <a:cs typeface="Arial" panose="020B0604020202020204" pitchFamily="34" charset="0"/>
              </a:rPr>
              <a:t>WACAC is a 501c3 member-directed organization</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employ two paid staff members: an Executive Assistant and a Technology Coordinator</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annual budget falls between 700k-800k on average</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75% of the budget is in reserves </a:t>
            </a:r>
          </a:p>
          <a:p>
            <a:pPr marL="457200" lvl="1" indent="0">
              <a:buNone/>
            </a:pPr>
            <a:r>
              <a:rPr lang="en-US" i="1" dirty="0">
                <a:latin typeface="Arial" panose="020B0604020202020204" pitchFamily="34" charset="0"/>
                <a:cs typeface="Arial" panose="020B0604020202020204" pitchFamily="34" charset="0"/>
              </a:rPr>
              <a:t>-best practices dictate that number should be between 50-100%</a:t>
            </a:r>
          </a:p>
        </p:txBody>
      </p:sp>
    </p:spTree>
    <p:extLst>
      <p:ext uri="{BB962C8B-B14F-4D97-AF65-F5344CB8AC3E}">
        <p14:creationId xmlns:p14="http://schemas.microsoft.com/office/powerpoint/2010/main" val="232722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89F4-89C3-DC49-B656-4C5FAF96B7AC}"/>
              </a:ext>
            </a:extLst>
          </p:cNvPr>
          <p:cNvSpPr>
            <a:spLocks noGrp="1"/>
          </p:cNvSpPr>
          <p:nvPr>
            <p:ph type="title"/>
          </p:nvPr>
        </p:nvSpPr>
        <p:spPr>
          <a:xfrm>
            <a:off x="642255" y="180064"/>
            <a:ext cx="10635343" cy="995589"/>
          </a:xfrm>
        </p:spPr>
        <p:txBody>
          <a:bodyPr/>
          <a:lstStyle/>
          <a:p>
            <a:r>
              <a:rPr lang="en-US" b="1" dirty="0">
                <a:latin typeface="Arial" panose="020B0604020202020204" pitchFamily="34" charset="0"/>
                <a:cs typeface="Arial" panose="020B0604020202020204" pitchFamily="34" charset="0"/>
              </a:rPr>
              <a:t>2019-2020 Projected Revenue</a:t>
            </a:r>
            <a:endParaRPr lang="en-US" dirty="0"/>
          </a:p>
        </p:txBody>
      </p:sp>
      <p:graphicFrame>
        <p:nvGraphicFramePr>
          <p:cNvPr id="3" name="Chart 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976953690"/>
              </p:ext>
            </p:extLst>
          </p:nvPr>
        </p:nvGraphicFramePr>
        <p:xfrm>
          <a:off x="446314" y="1251855"/>
          <a:ext cx="7478486" cy="47135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05CF6F4-A086-4543-B947-384BAE9293E0}"/>
              </a:ext>
            </a:extLst>
          </p:cNvPr>
          <p:cNvSpPr txBox="1"/>
          <p:nvPr/>
        </p:nvSpPr>
        <p:spPr>
          <a:xfrm>
            <a:off x="7717971" y="1349829"/>
            <a:ext cx="4245429" cy="3231654"/>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Revenue</a:t>
            </a:r>
          </a:p>
          <a:p>
            <a:endParaRPr lang="en-US" sz="16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College Fairs		$300,000</a:t>
            </a:r>
          </a:p>
          <a:p>
            <a:r>
              <a:rPr lang="en-US" sz="2000" b="1" dirty="0">
                <a:latin typeface="Arial" panose="020B0604020202020204" pitchFamily="34" charset="0"/>
                <a:cs typeface="Arial" panose="020B0604020202020204" pitchFamily="34" charset="0"/>
              </a:rPr>
              <a:t>Conference		$245,000</a:t>
            </a:r>
          </a:p>
          <a:p>
            <a:r>
              <a:rPr lang="en-US" sz="2000" b="1" dirty="0">
                <a:latin typeface="Arial" panose="020B0604020202020204" pitchFamily="34" charset="0"/>
                <a:cs typeface="Arial" panose="020B0604020202020204" pitchFamily="34" charset="0"/>
              </a:rPr>
              <a:t>Development		$10,000</a:t>
            </a:r>
          </a:p>
          <a:p>
            <a:r>
              <a:rPr lang="en-US" sz="2000" b="1" dirty="0">
                <a:latin typeface="Arial" panose="020B0604020202020204" pitchFamily="34" charset="0"/>
                <a:cs typeface="Arial" panose="020B0604020202020204" pitchFamily="34" charset="0"/>
              </a:rPr>
              <a:t>Membership		$85,000</a:t>
            </a:r>
          </a:p>
          <a:p>
            <a:r>
              <a:rPr lang="en-US" sz="2000" b="1" dirty="0">
                <a:latin typeface="Arial" panose="020B0604020202020204" pitchFamily="34" charset="0"/>
                <a:cs typeface="Arial" panose="020B0604020202020204" pitchFamily="34" charset="0"/>
              </a:rPr>
              <a:t>Interest Income	$0</a:t>
            </a:r>
          </a:p>
          <a:p>
            <a:r>
              <a:rPr lang="en-US" sz="2000" b="1" dirty="0">
                <a:latin typeface="Arial" panose="020B0604020202020204" pitchFamily="34" charset="0"/>
                <a:cs typeface="Arial" panose="020B0604020202020204" pitchFamily="34" charset="0"/>
              </a:rPr>
              <a:t>Prof. Development	$60,000</a:t>
            </a:r>
          </a:p>
          <a:p>
            <a:r>
              <a:rPr lang="en-US" sz="2000" b="1" dirty="0">
                <a:latin typeface="Arial" panose="020B0604020202020204" pitchFamily="34" charset="0"/>
                <a:cs typeface="Arial" panose="020B0604020202020204" pitchFamily="34" charset="0"/>
              </a:rPr>
              <a:t>			_________</a:t>
            </a:r>
          </a:p>
          <a:p>
            <a:r>
              <a:rPr lang="en-US" sz="2000" b="1" i="1" dirty="0">
                <a:latin typeface="Arial" panose="020B0604020202020204" pitchFamily="34" charset="0"/>
                <a:cs typeface="Arial" panose="020B0604020202020204" pitchFamily="34" charset="0"/>
              </a:rPr>
              <a:t>Total</a:t>
            </a:r>
            <a:r>
              <a:rPr lang="en-US" sz="2000" b="1" dirty="0">
                <a:latin typeface="Arial" panose="020B0604020202020204" pitchFamily="34" charset="0"/>
                <a:cs typeface="Arial" panose="020B0604020202020204" pitchFamily="34" charset="0"/>
              </a:rPr>
              <a:t>			$700,000</a:t>
            </a:r>
          </a:p>
        </p:txBody>
      </p:sp>
    </p:spTree>
    <p:extLst>
      <p:ext uri="{BB962C8B-B14F-4D97-AF65-F5344CB8AC3E}">
        <p14:creationId xmlns:p14="http://schemas.microsoft.com/office/powerpoint/2010/main" val="94239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79BC5225FBF143B64C9576856502A6" ma:contentTypeVersion="13" ma:contentTypeDescription="Create a new document." ma:contentTypeScope="" ma:versionID="9f8cc5ed399031b04c926d3db6df5209">
  <xsd:schema xmlns:xsd="http://www.w3.org/2001/XMLSchema" xmlns:xs="http://www.w3.org/2001/XMLSchema" xmlns:p="http://schemas.microsoft.com/office/2006/metadata/properties" xmlns:ns3="7cabdb6b-9504-42f1-95da-287b5d4708f8" xmlns:ns4="d67b28a3-bd29-4657-ad47-67ebac881632" targetNamespace="http://schemas.microsoft.com/office/2006/metadata/properties" ma:root="true" ma:fieldsID="20a91af98f6c44ee98e5a6b494902a48" ns3:_="" ns4:_="">
    <xsd:import namespace="7cabdb6b-9504-42f1-95da-287b5d4708f8"/>
    <xsd:import namespace="d67b28a3-bd29-4657-ad47-67ebac88163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bdb6b-9504-42f1-95da-287b5d4708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b28a3-bd29-4657-ad47-67ebac8816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1CC9F2-BA72-4209-9EA4-9C6BA1C29E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bdb6b-9504-42f1-95da-287b5d4708f8"/>
    <ds:schemaRef ds:uri="d67b28a3-bd29-4657-ad47-67ebac881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AFCDB6-3E20-4C60-896F-EA05609764AD}">
  <ds:schemaRefs>
    <ds:schemaRef ds:uri="http://schemas.microsoft.com/sharepoint/v3/contenttype/forms"/>
  </ds:schemaRefs>
</ds:datastoreItem>
</file>

<file path=customXml/itemProps3.xml><?xml version="1.0" encoding="utf-8"?>
<ds:datastoreItem xmlns:ds="http://schemas.openxmlformats.org/officeDocument/2006/customXml" ds:itemID="{E3ED878B-74EA-47FE-B9BE-33298EAA79E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2200</TotalTime>
  <Words>613</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Introducing WACAC:</vt:lpstr>
      <vt:lpstr>In the beginning, there was </vt:lpstr>
      <vt:lpstr>Forming</vt:lpstr>
      <vt:lpstr>PowerPoint Presentation</vt:lpstr>
      <vt:lpstr>Current Membership</vt:lpstr>
      <vt:lpstr>Current Leadership</vt:lpstr>
      <vt:lpstr>Committees</vt:lpstr>
      <vt:lpstr>Finances</vt:lpstr>
      <vt:lpstr>2019-2020 Projected Revenue</vt:lpstr>
      <vt:lpstr>2019-2020 Projected Expenses</vt:lpstr>
      <vt:lpstr>Strategic Planning: WACAC 2025</vt:lpstr>
      <vt:lpstr>Strategic Planning: WACAC 2025</vt:lpstr>
      <vt:lpstr>Strategic Planning: WACAC 2025</vt:lpstr>
      <vt:lpstr>Get Involved!</vt:lpstr>
      <vt:lpstr>  Questions?  WACAC.org wacacadmin@wacac.org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Marvin C Perry</dc:creator>
  <cp:lastModifiedBy>Vanessa Ea</cp:lastModifiedBy>
  <cp:revision>35</cp:revision>
  <dcterms:created xsi:type="dcterms:W3CDTF">2019-09-09T16:23:45Z</dcterms:created>
  <dcterms:modified xsi:type="dcterms:W3CDTF">2020-03-10T11:48:41Z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0x0101007079BC5225FBF143B64C9576856502A6</vt:lpwstr>
  </property>
</Properties>
</file>