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urgett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gD95auxWuHNnhIOfk4KO/tnhF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YES, YES, YES mean?  Not everyone’s YES school will be the same.  For some, it will be CCC, for others it’s a school that guarantees admission for certain GPA’s and is affordable.  The negative feeling of a “back-up” or “safety” school is replaced by the positivity associated with a YES school.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Shows highest value on YES, YES, YES schools.  Shows largest portion are TARGET schools.  REACH schools might be financial reach. Shows tiny portion of LOTTERY schools at the bottom.</a:t>
            </a:r>
            <a:endParaRPr/>
          </a:p>
        </p:txBody>
      </p:sp>
      <p:sp>
        <p:nvSpPr>
          <p:cNvPr id="130" name="Google Shape;130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“I got into my YES school!”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“I got acceptances from all of my target schools”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“I didn’t win the Lottery, but I still have a lot of choices to make….”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alifornialivinhome.com/2012/04/ocean-life-planet-earth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llwhitebackground.com/diamond.html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://www.freefoto.com/preview/04-30-63/US-Mail-Box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flickr.com/photos/auntie_rain/2170268997/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parkthemagazine.com/?p=2458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rgbClr val="4F81BD">
                  <a:alpha val="81960"/>
                </a:srgbClr>
              </a:gs>
              <a:gs pos="25000">
                <a:srgbClr val="4F81BD">
                  <a:alpha val="60000"/>
                </a:srgbClr>
              </a:gs>
              <a:gs pos="94000">
                <a:srgbClr val="C4BD97"/>
              </a:gs>
              <a:gs pos="100000">
                <a:srgbClr val="C4BD97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655410" y="-3970"/>
            <a:ext cx="7748362" cy="6874811"/>
          </a:xfrm>
          <a:custGeom>
            <a:avLst/>
            <a:gdLst/>
            <a:ahLst/>
            <a:cxnLst/>
            <a:rect l="l" t="t" r="r" b="b"/>
            <a:pathLst>
              <a:path w="7837716" h="6858000" extrusionOk="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B7CC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Footpri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2485" y="-12840"/>
            <a:ext cx="4513942" cy="4542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>
            <a:spLocks noGrp="1"/>
          </p:cNvSpPr>
          <p:nvPr>
            <p:ph type="body" idx="4294967295"/>
          </p:nvPr>
        </p:nvSpPr>
        <p:spPr>
          <a:xfrm>
            <a:off x="3886200" y="914400"/>
            <a:ext cx="3429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48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Goodbye</a:t>
            </a:r>
            <a:endParaRPr sz="48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48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Safety  Schools!</a:t>
            </a:r>
            <a:endParaRPr sz="48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36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Re-thinking the College List - New Terms </a:t>
            </a:r>
            <a:endParaRPr sz="36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36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and Ideas</a:t>
            </a:r>
            <a:endParaRPr sz="36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endParaRPr sz="36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18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Debbie Austin</a:t>
            </a:r>
            <a:endParaRPr sz="18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18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College Advisor</a:t>
            </a:r>
            <a:endParaRPr sz="18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8800"/>
              <a:buNone/>
            </a:pPr>
            <a:r>
              <a:rPr lang="en-US" sz="1800">
                <a:solidFill>
                  <a:srgbClr val="5F497A"/>
                </a:solidFill>
                <a:latin typeface="Courgette"/>
                <a:ea typeface="Courgette"/>
                <a:cs typeface="Courgette"/>
                <a:sym typeface="Courgette"/>
              </a:rPr>
              <a:t>St. Francis High School</a:t>
            </a:r>
            <a:endParaRPr sz="1800">
              <a:solidFill>
                <a:srgbClr val="5F497A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0" y="0"/>
            <a:ext cx="4561583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4173AF"/>
              </a:gs>
              <a:gs pos="25000">
                <a:srgbClr val="4173AF"/>
              </a:gs>
              <a:gs pos="94000">
                <a:srgbClr val="494429"/>
              </a:gs>
              <a:gs pos="100000">
                <a:srgbClr val="494429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urgette"/>
              <a:buNone/>
            </a:pPr>
            <a:r>
              <a:rPr lang="en-US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What terms have YOU used? How do YOU define them?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4567930" y="801866"/>
            <a:ext cx="3979563" cy="523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Terms</a:t>
            </a:r>
            <a:endParaRPr/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</a:t>
            </a:r>
            <a:endParaRPr/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Realistic</a:t>
            </a:r>
            <a:endParaRPr/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/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Likely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683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Back-Up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ourgette"/>
              <a:buNone/>
            </a:pPr>
            <a:r>
              <a:rPr lang="en-US" sz="4800">
                <a:latin typeface="Courgette"/>
                <a:ea typeface="Courgette"/>
                <a:cs typeface="Courgette"/>
                <a:sym typeface="Courgette"/>
              </a:rPr>
              <a:t>We decided to flip the script!</a:t>
            </a:r>
            <a:endParaRPr sz="4800"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3700" b="1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      Start with Yes, Yes, Yes schools.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      List should primarily be Target schools. 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      It’s ok to have some Reach schools.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US" sz="2960">
                <a:latin typeface="Arial"/>
                <a:ea typeface="Arial"/>
                <a:cs typeface="Arial"/>
                <a:sym typeface="Arial"/>
              </a:rPr>
              <a:t>      What is a Lottery school?</a:t>
            </a: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371600"/>
            <a:ext cx="15494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57200" y="3327009"/>
            <a:ext cx="533400" cy="17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459545" y="4275515"/>
            <a:ext cx="533400" cy="18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57200" y="6206096"/>
            <a:ext cx="533400" cy="17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 rot="10800000" flipH="1">
            <a:off x="457200" y="5257719"/>
            <a:ext cx="533400" cy="17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/>
          <p:nvPr/>
        </p:nvSpPr>
        <p:spPr>
          <a:xfrm rot="10800000" flipH="1">
            <a:off x="0" y="-1"/>
            <a:ext cx="3302781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>
            <a:gsLst>
              <a:gs pos="0">
                <a:srgbClr val="CACACA"/>
              </a:gs>
              <a:gs pos="40000">
                <a:srgbClr val="C1C1C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3"/>
          <p:cNvGrpSpPr/>
          <p:nvPr/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34" name="Google Shape;134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5" name="Google Shape;135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6" name="Google Shape;136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37" name="Google Shape;137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4061"/>
            </a:solidFill>
            <a:ln>
              <a:noFill/>
            </a:ln>
          </p:spPr>
        </p:sp>
        <p:sp>
          <p:nvSpPr>
            <p:cNvPr id="138" name="Google Shape;138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66092"/>
            </a:solidFill>
            <a:ln>
              <a:noFill/>
            </a:ln>
          </p:spPr>
        </p:sp>
        <p:sp>
          <p:nvSpPr>
            <p:cNvPr id="139" name="Google Shape;139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40" name="Google Shape;140;p3"/>
          <p:cNvSpPr txBox="1"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urgette"/>
              <a:buNone/>
            </a:pPr>
            <a:r>
              <a:rPr lang="en-US" sz="3600">
                <a:solidFill>
                  <a:srgbClr val="FFFFFF"/>
                </a:solidFill>
                <a:latin typeface="Courgette"/>
                <a:ea typeface="Courgette"/>
                <a:cs typeface="Courgette"/>
                <a:sym typeface="Courgette"/>
              </a:rPr>
              <a:t>What does a quality college list look like?</a:t>
            </a:r>
            <a:endParaRPr sz="3600"/>
          </a:p>
        </p:txBody>
      </p:sp>
      <p:sp>
        <p:nvSpPr>
          <p:cNvPr id="141" name="Google Shape;141;p3"/>
          <p:cNvSpPr/>
          <p:nvPr/>
        </p:nvSpPr>
        <p:spPr>
          <a:xfrm>
            <a:off x="4107656" y="685799"/>
            <a:ext cx="4519612" cy="5329238"/>
          </a:xfrm>
          <a:prstGeom prst="diamond">
            <a:avLst/>
          </a:prstGeom>
          <a:solidFill>
            <a:schemeClr val="lt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4572000" y="1253341"/>
            <a:ext cx="3642122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YES YES YES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__________________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Reach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_____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Lottery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6993893" y="7176125"/>
            <a:ext cx="154735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BY-NC-ND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337" y="5342507"/>
            <a:ext cx="2519092" cy="189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298774" y="7396413"/>
            <a:ext cx="22340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This Photo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9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BY-NC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4572003" y="786825"/>
            <a:ext cx="4134300" cy="16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Imagine 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these</a:t>
            </a:r>
            <a:endParaRPr sz="6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scenarios... 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2" y="-15544"/>
            <a:ext cx="3525504" cy="3026781"/>
          </a:xfrm>
          <a:custGeom>
            <a:avLst/>
            <a:gdLst/>
            <a:ahLst/>
            <a:cxnLst/>
            <a:rect l="l" t="t" r="r" b="b"/>
            <a:pathLst>
              <a:path w="4133221" h="3548529" extrusionOk="0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0" y="4199694"/>
            <a:ext cx="2927453" cy="2658306"/>
          </a:xfrm>
          <a:custGeom>
            <a:avLst/>
            <a:gdLst/>
            <a:ahLst/>
            <a:cxnLst/>
            <a:rect l="l" t="t" r="r" b="b"/>
            <a:pathLst>
              <a:path w="3321156" h="3015812" extrusionOk="0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" y="4345190"/>
            <a:ext cx="2781056" cy="2512810"/>
          </a:xfrm>
          <a:custGeom>
            <a:avLst/>
            <a:gdLst/>
            <a:ahLst/>
            <a:cxnLst/>
            <a:rect l="l" t="t" r="r" b="b"/>
            <a:pathLst>
              <a:path w="3155071" h="2850749" extrusionOk="0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2519594" y="2513329"/>
            <a:ext cx="2628151" cy="2628151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652290" y="2636696"/>
            <a:ext cx="2350692" cy="235069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1" y="-15546"/>
            <a:ext cx="3384554" cy="2885829"/>
          </a:xfrm>
          <a:custGeom>
            <a:avLst/>
            <a:gdLst/>
            <a:ahLst/>
            <a:cxnLst/>
            <a:rect l="l" t="t" r="r" b="b"/>
            <a:pathLst>
              <a:path w="3967973" h="3383280" extrusionOk="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 flipH="1">
            <a:off x="8991599" y="6824980"/>
            <a:ext cx="165101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7"/>
              <a:buNone/>
            </a:pPr>
            <a:r>
              <a:rPr lang="en-US" sz="337"/>
              <a:t>How </a:t>
            </a:r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6684672" y="6870700"/>
            <a:ext cx="245932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CC BY-NC-ND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4231880" y="6870700"/>
            <a:ext cx="2440092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BY-SA-NC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224" y="82491"/>
            <a:ext cx="2985075" cy="201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747" y="4808900"/>
            <a:ext cx="1452150" cy="189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3250" y="3011225"/>
            <a:ext cx="2180849" cy="14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Will students be happy with their choices?</a:t>
            </a:r>
            <a:endParaRPr/>
          </a:p>
        </p:txBody>
      </p:sp>
      <p:grpSp>
        <p:nvGrpSpPr>
          <p:cNvPr id="169" name="Google Shape;169;p8"/>
          <p:cNvGrpSpPr/>
          <p:nvPr/>
        </p:nvGrpSpPr>
        <p:grpSpPr>
          <a:xfrm>
            <a:off x="2411999" y="2434219"/>
            <a:ext cx="4320000" cy="3134149"/>
            <a:chOff x="1783349" y="608594"/>
            <a:chExt cx="4320000" cy="3134149"/>
          </a:xfrm>
        </p:grpSpPr>
        <p:sp>
          <p:nvSpPr>
            <p:cNvPr id="170" name="Google Shape;170;p8"/>
            <p:cNvSpPr/>
            <p:nvPr/>
          </p:nvSpPr>
          <p:spPr>
            <a:xfrm>
              <a:off x="2971349" y="608594"/>
              <a:ext cx="1944000" cy="194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783349" y="3022743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1783349" y="3022743"/>
              <a:ext cx="432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Calibri"/>
                <a:buNone/>
              </a:pPr>
              <a:r>
                <a:rPr lang="en-US" sz="5000" b="1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 hope so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t="10135" r="-3" b="25803"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4">
            <a:alphaModFix/>
          </a:blip>
          <a:srcRect r="-3" b="10265"/>
          <a:stretch/>
        </p:blipFill>
        <p:spPr>
          <a:xfrm>
            <a:off x="4567428" y="2487168"/>
            <a:ext cx="4697730" cy="421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603748" y="798445"/>
            <a:ext cx="3602727" cy="131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College needs to be affordable</a:t>
            </a: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603747" y="2272143"/>
            <a:ext cx="3602728" cy="378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20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College is free!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220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 Price Calculators can often help families decide whether or not to apply to a school.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220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colleges have scholarship levels on their website.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000000"/>
              </a:buClr>
              <a:buSzPts val="2220"/>
              <a:buChar char="•"/>
            </a:pPr>
            <a:r>
              <a:rPr lang="en-US" sz="22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“we meet demonstrated need” mean?  With or without loans?</a:t>
            </a:r>
            <a:endParaRPr/>
          </a:p>
          <a:p>
            <a:pPr marL="742950" lvl="1" indent="-185928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>
              <a:solidFill>
                <a:srgbClr val="000000"/>
              </a:solidFill>
            </a:endParaRPr>
          </a:p>
          <a:p>
            <a:pPr marL="742950" lvl="1" indent="-185928" algn="l" rtl="0">
              <a:lnSpc>
                <a:spcPct val="80000"/>
              </a:lnSpc>
              <a:spcBef>
                <a:spcPts val="314"/>
              </a:spcBef>
              <a:spcAft>
                <a:spcPts val="0"/>
              </a:spcAft>
              <a:buClr>
                <a:schemeClr val="dk1"/>
              </a:buClr>
              <a:buSzPts val="1572"/>
              <a:buNone/>
            </a:pPr>
            <a:endParaRPr sz="1572">
              <a:solidFill>
                <a:srgbClr val="000000"/>
              </a:solidFill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6805831" y="6502497"/>
            <a:ext cx="245932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by Unknown Author is licensed under </a:t>
            </a:r>
            <a:r>
              <a:rPr lang="en-US" sz="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BY-NC-ND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body" idx="4294967295"/>
          </p:nvPr>
        </p:nvSpPr>
        <p:spPr>
          <a:xfrm>
            <a:off x="457200" y="31293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en-US" sz="8000" dirty="0"/>
              <a:t>Questions, thoughts, sharing… </a:t>
            </a:r>
            <a:endParaRPr dirty="0"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316" y="3302854"/>
            <a:ext cx="3915053" cy="318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359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Courgette</vt:lpstr>
      <vt:lpstr>Office Theme</vt:lpstr>
      <vt:lpstr>Office Theme</vt:lpstr>
      <vt:lpstr>PowerPoint Presentation</vt:lpstr>
      <vt:lpstr>What terms have YOU used? How do YOU define them?</vt:lpstr>
      <vt:lpstr>We decided to flip the script!</vt:lpstr>
      <vt:lpstr>What does a quality college list look like?</vt:lpstr>
      <vt:lpstr>Imagine  these scenarios... </vt:lpstr>
      <vt:lpstr>Will students be happy with their choices?</vt:lpstr>
      <vt:lpstr>College needs to be affordable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Guidance</dc:creator>
  <cp:lastModifiedBy>DAustin</cp:lastModifiedBy>
  <cp:revision>2</cp:revision>
  <dcterms:created xsi:type="dcterms:W3CDTF">2019-08-23T19:30:21Z</dcterms:created>
  <dcterms:modified xsi:type="dcterms:W3CDTF">2020-03-09T21:10:09Z</dcterms:modified>
</cp:coreProperties>
</file>