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4328" autoAdjust="0"/>
  </p:normalViewPr>
  <p:slideViewPr>
    <p:cSldViewPr snapToGrid="0">
      <p:cViewPr varScale="1">
        <p:scale>
          <a:sx n="50" d="100"/>
          <a:sy n="50" d="100"/>
        </p:scale>
        <p:origin x="128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DD432-5B99-44AC-9E73-3DB9E0BF68D1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93455-6CF3-4434-B9A0-3B9882E76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fund.org/equity-mental-health-framework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curestigma.org/" TargetMode="External"/><Relationship Id="rId5" Type="http://schemas.openxmlformats.org/officeDocument/2006/relationships/hyperlink" Target="https://www.nami.org/Get-Involved/Awareness-Events/Minority-Mental-Health-Awareness-Month/Minority-Mental-Health-Stories" TargetMode="External"/><Relationship Id="rId4" Type="http://schemas.openxmlformats.org/officeDocument/2006/relationships/hyperlink" Target="https://www.nami.org/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93455-6CF3-4434-B9A0-3B9882E765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72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93455-6CF3-4434-B9A0-3B9882E765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55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93455-6CF3-4434-B9A0-3B9882E765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77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93455-6CF3-4434-B9A0-3B9882E765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1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93455-6CF3-4434-B9A0-3B9882E765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93455-6CF3-4434-B9A0-3B9882E765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83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93455-6CF3-4434-B9A0-3B9882E765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81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93455-6CF3-4434-B9A0-3B9882E765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43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“Equity in Mental Health Framework” – The Steve Fund and JED Campus,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http://www.stevefund.org/equity-mental-health-framework/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Alliance on Mental Illness: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https://www.nami.org/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Minority Health Awareness Month: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https://www.nami.org/Get-Involved/Awareness-Events/Minority-Mental-Health-Awareness-Month/Minority-Mental-Health-Stories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CureStigma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https://www.curestigma.org/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93455-6CF3-4434-B9A0-3B9882E765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2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93455-6CF3-4434-B9A0-3B9882E765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82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EE3D-98AF-4873-A927-CCBC8941853A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3565-698D-4DE2-BB03-A9AEBD548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84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EE3D-98AF-4873-A927-CCBC8941853A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3565-698D-4DE2-BB03-A9AEBD548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71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EE3D-98AF-4873-A927-CCBC8941853A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3565-698D-4DE2-BB03-A9AEBD548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9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EE3D-98AF-4873-A927-CCBC8941853A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3565-698D-4DE2-BB03-A9AEBD548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EE3D-98AF-4873-A927-CCBC8941853A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3565-698D-4DE2-BB03-A9AEBD548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78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EE3D-98AF-4873-A927-CCBC8941853A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3565-698D-4DE2-BB03-A9AEBD548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63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EE3D-98AF-4873-A927-CCBC8941853A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3565-698D-4DE2-BB03-A9AEBD548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24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EE3D-98AF-4873-A927-CCBC8941853A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3565-698D-4DE2-BB03-A9AEBD548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6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EE3D-98AF-4873-A927-CCBC8941853A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3565-698D-4DE2-BB03-A9AEBD548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50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EE3D-98AF-4873-A927-CCBC8941853A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3565-698D-4DE2-BB03-A9AEBD548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34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EE3D-98AF-4873-A927-CCBC8941853A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3565-698D-4DE2-BB03-A9AEBD548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9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50EE3D-98AF-4873-A927-CCBC8941853A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09F83565-698D-4DE2-BB03-A9AEBD548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6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B1785-B6B7-45A9-802F-702B0B707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974598"/>
            <a:ext cx="7315200" cy="3255264"/>
          </a:xfrm>
        </p:spPr>
        <p:txBody>
          <a:bodyPr>
            <a:normAutofit fontScale="90000"/>
          </a:bodyPr>
          <a:lstStyle/>
          <a:p>
            <a:r>
              <a:rPr lang="en-US" dirty="0"/>
              <a:t>The Struggle is Real: Counseling the Emotionally Fragile Student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A5C1D0-8DE0-4E89-ACD9-4612BB807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6" y="4413071"/>
            <a:ext cx="8520234" cy="1578154"/>
          </a:xfrm>
        </p:spPr>
        <p:txBody>
          <a:bodyPr>
            <a:normAutofit/>
          </a:bodyPr>
          <a:lstStyle/>
          <a:p>
            <a:r>
              <a:rPr lang="en-US" sz="1900" b="1" dirty="0"/>
              <a:t>Karen Ellis, Head College Advisor – Palisades Charter High School</a:t>
            </a:r>
          </a:p>
          <a:p>
            <a:r>
              <a:rPr lang="en-US" sz="1900" b="1" dirty="0"/>
              <a:t>Noor Haddad, College Counselor - Collegewise</a:t>
            </a:r>
          </a:p>
        </p:txBody>
      </p:sp>
    </p:spTree>
    <p:extLst>
      <p:ext uri="{BB962C8B-B14F-4D97-AF65-F5344CB8AC3E}">
        <p14:creationId xmlns:p14="http://schemas.microsoft.com/office/powerpoint/2010/main" val="1887735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EC1F5-3B78-4339-A181-04AFB5D6A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898" y="1801368"/>
            <a:ext cx="7315200" cy="32552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Thank you!</a:t>
            </a:r>
            <a:br>
              <a:rPr lang="en-US" dirty="0"/>
            </a:br>
            <a:br>
              <a:rPr lang="en-US" dirty="0"/>
            </a:br>
            <a:r>
              <a:rPr lang="en-US" sz="4000" b="1" dirty="0"/>
              <a:t>Contact us</a:t>
            </a:r>
            <a:r>
              <a:rPr lang="en-US" sz="4000" dirty="0"/>
              <a:t>: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Karen: kellis@palihigh.org</a:t>
            </a:r>
            <a:br>
              <a:rPr lang="en-US" sz="4000" dirty="0"/>
            </a:br>
            <a:r>
              <a:rPr lang="en-US" sz="4000" dirty="0"/>
              <a:t>Noor: noorh@collegewise.com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231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840FF-77EE-4259-AA40-9857011ED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Presenters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DE0C04-B34B-44C4-AC52-1DDB2F742D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" b="7592"/>
          <a:stretch/>
        </p:blipFill>
        <p:spPr>
          <a:xfrm>
            <a:off x="4413686" y="1681411"/>
            <a:ext cx="2947482" cy="34860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68CEF2-7DB5-45CE-AC7C-4FB0FF9B21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26"/>
          <a:stretch/>
        </p:blipFill>
        <p:spPr>
          <a:xfrm>
            <a:off x="8139011" y="1681410"/>
            <a:ext cx="2939438" cy="34860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786119-CE36-4872-AA3F-2F11038884CA}"/>
              </a:ext>
            </a:extLst>
          </p:cNvPr>
          <p:cNvSpPr txBox="1"/>
          <p:nvPr/>
        </p:nvSpPr>
        <p:spPr>
          <a:xfrm>
            <a:off x="5435601" y="5294133"/>
            <a:ext cx="901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Karen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30AB7A-58B9-4FA2-86BE-4685B0292BCF}"/>
              </a:ext>
            </a:extLst>
          </p:cNvPr>
          <p:cNvSpPr txBox="1"/>
          <p:nvPr/>
        </p:nvSpPr>
        <p:spPr>
          <a:xfrm>
            <a:off x="9157880" y="5294133"/>
            <a:ext cx="901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Noor</a:t>
            </a:r>
          </a:p>
        </p:txBody>
      </p:sp>
    </p:spTree>
    <p:extLst>
      <p:ext uri="{BB962C8B-B14F-4D97-AF65-F5344CB8AC3E}">
        <p14:creationId xmlns:p14="http://schemas.microsoft.com/office/powerpoint/2010/main" val="1832155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4D23D-DA2A-437D-B43A-56CD8DF7A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Defining “Emotionally Fragile”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9120C-236C-47AC-8E14-8B6965FDB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This may include students that are diagnosed with depression, anxiety, bipolar disorder, etc.</a:t>
            </a:r>
          </a:p>
          <a:p>
            <a:r>
              <a:rPr lang="en-US" sz="3000" dirty="0"/>
              <a:t>Characteristics to look out for</a:t>
            </a:r>
          </a:p>
          <a:p>
            <a:r>
              <a:rPr lang="en-US" sz="3000" dirty="0"/>
              <a:t>Students may not be diagnosed but are prone to high-stress</a:t>
            </a:r>
          </a:p>
        </p:txBody>
      </p:sp>
    </p:spTree>
    <p:extLst>
      <p:ext uri="{BB962C8B-B14F-4D97-AF65-F5344CB8AC3E}">
        <p14:creationId xmlns:p14="http://schemas.microsoft.com/office/powerpoint/2010/main" val="3781839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D8E47-B9AF-421D-8356-F742AC135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Minimizing Stress in the Conversation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C1187-2751-44A7-8181-B09EA4ECC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Opening up the conversation: how is everything going? Making student feel comfortable</a:t>
            </a:r>
          </a:p>
          <a:p>
            <a:r>
              <a:rPr lang="en-US" sz="3000" dirty="0"/>
              <a:t>Building trust and earning confidence</a:t>
            </a:r>
          </a:p>
          <a:p>
            <a:r>
              <a:rPr lang="en-US" sz="3000" dirty="0"/>
              <a:t>Breaking the ice and building rapport before getting into business</a:t>
            </a:r>
          </a:p>
          <a:p>
            <a:r>
              <a:rPr lang="en-US" sz="3000" dirty="0"/>
              <a:t>Asking lots of questions of the student rather than making demands</a:t>
            </a:r>
          </a:p>
        </p:txBody>
      </p:sp>
    </p:spTree>
    <p:extLst>
      <p:ext uri="{BB962C8B-B14F-4D97-AF65-F5344CB8AC3E}">
        <p14:creationId xmlns:p14="http://schemas.microsoft.com/office/powerpoint/2010/main" val="1680845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64733-205E-4E87-A451-6811A71AC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Adapting your Counseling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7F539-9B45-421A-AB83-7EF5ED60E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Being aware of needs of each student rather than students as a whole</a:t>
            </a:r>
          </a:p>
          <a:p>
            <a:r>
              <a:rPr lang="en-US" sz="3000" dirty="0"/>
              <a:t>Each student is on their own timeline</a:t>
            </a:r>
          </a:p>
          <a:p>
            <a:r>
              <a:rPr lang="en-US" sz="3000" dirty="0"/>
              <a:t>Meet the student where they are (It is okay to have minimum or no knowledge about the process)</a:t>
            </a:r>
          </a:p>
          <a:p>
            <a:r>
              <a:rPr lang="en-US" sz="3000" dirty="0"/>
              <a:t>Walk them through the process where necessary</a:t>
            </a:r>
          </a:p>
          <a:p>
            <a:r>
              <a:rPr lang="en-US" sz="3000" dirty="0"/>
              <a:t>Take “baby steps” </a:t>
            </a:r>
          </a:p>
        </p:txBody>
      </p:sp>
    </p:spTree>
    <p:extLst>
      <p:ext uri="{BB962C8B-B14F-4D97-AF65-F5344CB8AC3E}">
        <p14:creationId xmlns:p14="http://schemas.microsoft.com/office/powerpoint/2010/main" val="1329038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3FBEF-C523-4A93-A27E-D811D1544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Your Process, Your Voice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0D51B-F251-4EA5-9ADC-2809714AE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Make sure student knows not to compare themselves to other students</a:t>
            </a:r>
          </a:p>
          <a:p>
            <a:r>
              <a:rPr lang="en-US" sz="3000" dirty="0"/>
              <a:t>Student “runs their own race”</a:t>
            </a:r>
          </a:p>
          <a:p>
            <a:r>
              <a:rPr lang="en-US" sz="3000" dirty="0"/>
              <a:t>Allow student to be open about the stress of the process</a:t>
            </a:r>
          </a:p>
        </p:txBody>
      </p:sp>
    </p:spTree>
    <p:extLst>
      <p:ext uri="{BB962C8B-B14F-4D97-AF65-F5344CB8AC3E}">
        <p14:creationId xmlns:p14="http://schemas.microsoft.com/office/powerpoint/2010/main" val="3573768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891F5-73DA-4A13-A3D4-5FEC87F7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Breaking the Stigma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18234-4827-4093-9ECE-5DFEA1210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Create a welcoming space</a:t>
            </a:r>
          </a:p>
          <a:p>
            <a:r>
              <a:rPr lang="en-US" sz="3000" dirty="0"/>
              <a:t>Have signage in your office making mental health normal</a:t>
            </a:r>
          </a:p>
          <a:p>
            <a:r>
              <a:rPr lang="en-US" sz="3000" dirty="0"/>
              <a:t>Encourage student to be honest with classmates about stress</a:t>
            </a:r>
          </a:p>
          <a:p>
            <a:r>
              <a:rPr lang="en-US" sz="3000" dirty="0"/>
              <a:t>Speak to cultural aspect of the stress/mental health stigma</a:t>
            </a:r>
          </a:p>
        </p:txBody>
      </p:sp>
    </p:spTree>
    <p:extLst>
      <p:ext uri="{BB962C8B-B14F-4D97-AF65-F5344CB8AC3E}">
        <p14:creationId xmlns:p14="http://schemas.microsoft.com/office/powerpoint/2010/main" val="832682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D85A4-72C3-4FDF-BADB-1CD5F546B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for Students and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1062F-CA7E-4F4A-82D2-35E1C9495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Set boundaries for yourself (do not become a therapist)</a:t>
            </a:r>
          </a:p>
          <a:p>
            <a:r>
              <a:rPr lang="en-US" sz="3000" dirty="0"/>
              <a:t>Point to school psychologist if available</a:t>
            </a:r>
          </a:p>
          <a:p>
            <a:r>
              <a:rPr lang="en-US" sz="3000" dirty="0"/>
              <a:t>Point to resources available at school (workshops, clubs)</a:t>
            </a:r>
          </a:p>
          <a:p>
            <a:r>
              <a:rPr lang="en-US" sz="3000" dirty="0"/>
              <a:t>Talk to parents without overstepping</a:t>
            </a:r>
          </a:p>
          <a:p>
            <a:r>
              <a:rPr lang="en-US" sz="3000" dirty="0"/>
              <a:t>Talk to student about college mental health counseling centers</a:t>
            </a:r>
          </a:p>
        </p:txBody>
      </p:sp>
    </p:spTree>
    <p:extLst>
      <p:ext uri="{BB962C8B-B14F-4D97-AF65-F5344CB8AC3E}">
        <p14:creationId xmlns:p14="http://schemas.microsoft.com/office/powerpoint/2010/main" val="2693539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ED882-900C-45F3-8F91-FE949B2E8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Closing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4E7B5-B559-44BE-88D9-8B3FB34C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9200" y="697118"/>
            <a:ext cx="7835900" cy="2249282"/>
          </a:xfrm>
        </p:spPr>
        <p:txBody>
          <a:bodyPr>
            <a:normAutofit/>
          </a:bodyPr>
          <a:lstStyle/>
          <a:p>
            <a:r>
              <a:rPr lang="en-US" sz="2400" dirty="0"/>
              <a:t>Always remind students you are here to help them by using “we” statements</a:t>
            </a:r>
          </a:p>
          <a:p>
            <a:r>
              <a:rPr lang="en-US" sz="2400" dirty="0"/>
              <a:t>Encourage students to ask questions now and later if they arise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09ADAC-D51A-415B-9852-261A84AD9E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2" r="23723"/>
          <a:stretch/>
        </p:blipFill>
        <p:spPr>
          <a:xfrm rot="5400000">
            <a:off x="4663167" y="2010745"/>
            <a:ext cx="2778620" cy="46499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7DBFF1-50F4-44E6-AF57-B07A3D3C8D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65"/>
          <a:stretch/>
        </p:blipFill>
        <p:spPr>
          <a:xfrm rot="5400000">
            <a:off x="8331443" y="2897226"/>
            <a:ext cx="3557382" cy="296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90229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261</TotalTime>
  <Words>397</Words>
  <Application>Microsoft Office PowerPoint</Application>
  <PresentationFormat>Widescreen</PresentationFormat>
  <Paragraphs>54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Corbel</vt:lpstr>
      <vt:lpstr>Wingdings 2</vt:lpstr>
      <vt:lpstr>Frame</vt:lpstr>
      <vt:lpstr>The Struggle is Real: Counseling the Emotionally Fragile Student</vt:lpstr>
      <vt:lpstr>Presenters</vt:lpstr>
      <vt:lpstr>Defining “Emotionally Fragile”</vt:lpstr>
      <vt:lpstr>Minimizing Stress in the Conversation</vt:lpstr>
      <vt:lpstr>Adapting your Counseling Methods</vt:lpstr>
      <vt:lpstr>Your Process, Your Voice</vt:lpstr>
      <vt:lpstr>Breaking the Stigma</vt:lpstr>
      <vt:lpstr>Resources for Students and Families</vt:lpstr>
      <vt:lpstr>Closing Thoughts</vt:lpstr>
      <vt:lpstr>Thank you!  Contact us:  Karen: kellis@palihigh.org Noor: noorh@collegewise.com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Struggle is Real: Counseling the Emotionally Fragile Student</dc:title>
  <dc:creator>Noor Haddad</dc:creator>
  <cp:lastModifiedBy>Noor Haddad</cp:lastModifiedBy>
  <cp:revision>35</cp:revision>
  <dcterms:created xsi:type="dcterms:W3CDTF">2019-02-19T22:36:43Z</dcterms:created>
  <dcterms:modified xsi:type="dcterms:W3CDTF">2019-03-25T16:26:42Z</dcterms:modified>
</cp:coreProperties>
</file>