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33"/>
  </p:notesMasterIdLst>
  <p:handoutMasterIdLst>
    <p:handoutMasterId r:id="rId34"/>
  </p:handoutMasterIdLst>
  <p:sldIdLst>
    <p:sldId id="335" r:id="rId2"/>
    <p:sldId id="274" r:id="rId3"/>
    <p:sldId id="336" r:id="rId4"/>
    <p:sldId id="338" r:id="rId5"/>
    <p:sldId id="340" r:id="rId6"/>
    <p:sldId id="275" r:id="rId7"/>
    <p:sldId id="364" r:id="rId8"/>
    <p:sldId id="280" r:id="rId9"/>
    <p:sldId id="330" r:id="rId10"/>
    <p:sldId id="350" r:id="rId11"/>
    <p:sldId id="344" r:id="rId12"/>
    <p:sldId id="356" r:id="rId13"/>
    <p:sldId id="353" r:id="rId14"/>
    <p:sldId id="352" r:id="rId15"/>
    <p:sldId id="361" r:id="rId16"/>
    <p:sldId id="365" r:id="rId17"/>
    <p:sldId id="366" r:id="rId18"/>
    <p:sldId id="358" r:id="rId19"/>
    <p:sldId id="359" r:id="rId20"/>
    <p:sldId id="367" r:id="rId21"/>
    <p:sldId id="363" r:id="rId22"/>
    <p:sldId id="325" r:id="rId23"/>
    <p:sldId id="326" r:id="rId24"/>
    <p:sldId id="327" r:id="rId25"/>
    <p:sldId id="328" r:id="rId26"/>
    <p:sldId id="331" r:id="rId27"/>
    <p:sldId id="368" r:id="rId28"/>
    <p:sldId id="360" r:id="rId29"/>
    <p:sldId id="333" r:id="rId30"/>
    <p:sldId id="283" r:id="rId31"/>
    <p:sldId id="30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A1FE3C-9E6C-42CD-A187-1011431F229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A59DAE-F5D4-44AB-B5BC-63EAFF05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1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8B95EE-4FBB-9848-9E3E-3B7B0C206BB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A1E35-5760-DC47-B406-3BB3FF81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7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8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4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2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9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4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5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1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1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27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8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6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48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E05F4-7540-4AA7-B4A0-B121E8CE85B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45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06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0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E709-BBEE-4A18-9479-1864CA048B6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87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E709-BBEE-4A18-9479-1864CA048B6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09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36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3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70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9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0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0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2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9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9473-FE90-034A-9633-F4E3EB20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F06-0BDB-534C-BED2-7AA3BE7F3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0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0E61-7FBF-5943-97CD-5F8BDA45A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2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C06-8B7B-AE4A-BF05-42F729A29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981-A54B-2243-8B51-560796FCB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5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510-4D6F-8A46-B60B-9B4D424627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3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4DA-E5D3-4E45-AA86-EE47FF772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A05F-8D54-6240-BD44-EC5F5F3F8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A3D4-638E-A24F-8472-94A2834AB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BEEA-B7BC-684E-B165-BF0D2F9A8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7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ED3C-5C3A-0747-8789-222B17ED6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1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204DA-E5D3-4E45-AA86-EE47FF772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9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admissions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199"/>
            <a:ext cx="8077200" cy="1801079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0000"/>
                </a:solidFill>
              </a:rPr>
              <a:t>Talking WUE: 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>We Understand &amp; Explain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799" y="4495800"/>
            <a:ext cx="2848345" cy="17526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Linda Dannemiller</a:t>
            </a:r>
          </a:p>
          <a:p>
            <a:pPr algn="r"/>
            <a:r>
              <a:rPr lang="en-US" i="1" dirty="0"/>
              <a:t>University of Nevada Reno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Jasmine Bryan</a:t>
            </a:r>
          </a:p>
          <a:p>
            <a:pPr algn="r"/>
            <a:r>
              <a:rPr lang="en-US" i="1" dirty="0" smtClean="0">
                <a:solidFill>
                  <a:schemeClr val="tx1"/>
                </a:solidFill>
              </a:rPr>
              <a:t>University of New Mexico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625"/>
            <a:ext cx="16668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  <a:latin typeface="+mn-lt"/>
              </a:rPr>
              <a:t>Search WUE Schools at: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/>
            </a:r>
            <a:br>
              <a:rPr lang="en-US" dirty="0">
                <a:solidFill>
                  <a:srgbClr val="C00000"/>
                </a:solidFill>
                <a:latin typeface="+mn-lt"/>
              </a:rPr>
            </a:br>
            <a:r>
              <a:rPr lang="en-US" dirty="0">
                <a:solidFill>
                  <a:srgbClr val="C00000"/>
                </a:solidFill>
                <a:latin typeface="+mn-lt"/>
              </a:rPr>
              <a:t>https://www.wiche.edu/wue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178" y="1825625"/>
            <a:ext cx="67576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58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+mn-lt"/>
              </a:rPr>
              <a:t>Results</a:t>
            </a:r>
            <a:endParaRPr lang="en-US" sz="5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1524000"/>
            <a:ext cx="89154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87630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Click on See Programs for WUE eligible majors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981200"/>
            <a:ext cx="836295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486400"/>
            <a:ext cx="1981200" cy="1385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5472758"/>
            <a:ext cx="1981200" cy="1385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5472758"/>
            <a:ext cx="1981200" cy="13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5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365126"/>
            <a:ext cx="8882846" cy="1081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Click on University to get details:</a:t>
            </a:r>
            <a:endParaRPr lang="en-US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2400" y="1446749"/>
            <a:ext cx="8882847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University of Nevada,</a:t>
            </a:r>
            <a:r>
              <a:rPr kumimoji="0" lang="en-US" altLang="en-US" sz="2800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Reno</a:t>
            </a:r>
            <a:endParaRPr kumimoji="0" lang="en-US" altLang="en-US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u="sng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WUE Admissions Info*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WUE Rate for Transfer Students: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Yes, all majors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Majors Available Online at WUE Rate: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Separate WUE Application Required: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High School GPA: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3.25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SAT: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1240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ACT: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College GPA (Transfer-only):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3.3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*Requirements may vary by major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5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2401"/>
            <a:ext cx="7886700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+mn-lt"/>
              </a:rPr>
              <a:t>Click on University to get details:</a:t>
            </a:r>
            <a:endParaRPr lang="en-US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0500" y="1295400"/>
            <a:ext cx="8762999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New Mexico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WUE Admissions Info*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WUE Rate for Transfer Students: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Yes, all majors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Majors Available Online at WUE Rate: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Varies by   major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High School GPA: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SAT: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990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ACT: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College GPA (Transfer-only):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*Requirements may vary by major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1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For the most accurate info:</a:t>
            </a:r>
            <a:r>
              <a:rPr lang="en-US" b="1" dirty="0" smtClean="0">
                <a:latin typeface="+mn-lt"/>
              </a:rPr>
              <a:t>	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8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Use the WICHE/WUE Site to find the colleges that participate.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Use the colleges website for the most up-to-date information.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8" y="5486400"/>
            <a:ext cx="8754252" cy="12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+mn-lt"/>
              </a:rPr>
              <a:t>Keeping your WUE Benefit</a:t>
            </a:r>
            <a:endParaRPr lang="en-US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825625"/>
            <a:ext cx="493395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WUE reduced tuition benefits are generally renewable each year</a:t>
            </a:r>
          </a:p>
          <a:p>
            <a:pPr marL="0" indent="0" algn="ctr">
              <a:buNone/>
            </a:pPr>
            <a:endParaRPr lang="en-US" sz="3600" dirty="0" smtClean="0"/>
          </a:p>
          <a:p>
            <a:r>
              <a:rPr lang="en-US" sz="3600" dirty="0" smtClean="0"/>
              <a:t>Since it is based on in-state tuition, it will increase as tuition increases.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13894"/>
            <a:ext cx="2340675" cy="47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6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Keeping your WUE </a:t>
            </a:r>
            <a:r>
              <a:rPr lang="en-US" sz="4400" b="1" dirty="0" smtClean="0">
                <a:solidFill>
                  <a:srgbClr val="C00000"/>
                </a:solidFill>
                <a:latin typeface="+mn-lt"/>
              </a:rPr>
              <a:t>Benefit</a:t>
            </a:r>
            <a:endParaRPr lang="en-US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Each college sets what is necessary to keep the </a:t>
            </a:r>
            <a:r>
              <a:rPr lang="en-US" sz="3600" dirty="0" smtClean="0"/>
              <a:t>WUE reduced tuition benefit.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Full time status and GPA are often a </a:t>
            </a:r>
            <a:r>
              <a:rPr lang="en-US" sz="3600" dirty="0" smtClean="0"/>
              <a:t>requirement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What happens when the student changes majors…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7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Beware: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90689"/>
            <a:ext cx="4800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Colleges can </a:t>
            </a:r>
            <a:r>
              <a:rPr lang="en-US" sz="5400" dirty="0" smtClean="0">
                <a:solidFill>
                  <a:srgbClr val="C00000"/>
                </a:solidFill>
              </a:rPr>
              <a:t>limit</a:t>
            </a:r>
            <a:r>
              <a:rPr lang="en-US" sz="5400" dirty="0" smtClean="0"/>
              <a:t> who </a:t>
            </a:r>
          </a:p>
          <a:p>
            <a:pPr marL="0" indent="0" algn="ctr">
              <a:buNone/>
            </a:pPr>
            <a:r>
              <a:rPr lang="en-US" sz="5400" dirty="0" smtClean="0"/>
              <a:t>receives the WUE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22464"/>
            <a:ext cx="3259470" cy="42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915400" cy="13255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Fine Print – Not all are eligible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86200" cy="4351338"/>
          </a:xfrm>
        </p:spPr>
        <p:txBody>
          <a:bodyPr/>
          <a:lstStyle/>
          <a:p>
            <a:r>
              <a:rPr lang="en-US" sz="3600" dirty="0"/>
              <a:t>GPA</a:t>
            </a:r>
          </a:p>
          <a:p>
            <a:r>
              <a:rPr lang="en-US" sz="3600" dirty="0"/>
              <a:t>Test Scores</a:t>
            </a:r>
          </a:p>
          <a:p>
            <a:r>
              <a:rPr lang="en-US" sz="3600" dirty="0"/>
              <a:t>Major</a:t>
            </a:r>
          </a:p>
          <a:p>
            <a:r>
              <a:rPr lang="en-US" sz="3600" dirty="0"/>
              <a:t>Freshman vs. Transfer</a:t>
            </a:r>
          </a:p>
          <a:p>
            <a:r>
              <a:rPr lang="en-US" sz="3600" dirty="0" smtClean="0"/>
              <a:t>On-campus classes vs online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90689"/>
            <a:ext cx="3886200" cy="3795711"/>
          </a:xfrm>
        </p:spPr>
        <p:txBody>
          <a:bodyPr/>
          <a:lstStyle/>
          <a:p>
            <a:r>
              <a:rPr lang="en-US" sz="3600" dirty="0"/>
              <a:t>Deadlines</a:t>
            </a:r>
          </a:p>
          <a:p>
            <a:r>
              <a:rPr lang="en-US" sz="3600" dirty="0"/>
              <a:t>Separate application</a:t>
            </a:r>
          </a:p>
          <a:p>
            <a:r>
              <a:rPr lang="en-US" sz="3600" dirty="0"/>
              <a:t>Limited </a:t>
            </a:r>
            <a:r>
              <a:rPr lang="en-US" sz="3600" dirty="0" smtClean="0"/>
              <a:t>Number</a:t>
            </a:r>
          </a:p>
          <a:p>
            <a:r>
              <a:rPr lang="en-US" sz="3600" dirty="0" smtClean="0"/>
              <a:t>FAFSA – need component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5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48" y="838200"/>
            <a:ext cx="8945563" cy="1447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Western Undergraduate Exchange</a:t>
            </a:r>
            <a:br>
              <a:rPr lang="en-US" sz="4800" b="1" dirty="0">
                <a:solidFill>
                  <a:srgbClr val="FF0000"/>
                </a:solidFill>
                <a:latin typeface="+mn-lt"/>
              </a:rPr>
            </a:br>
            <a:r>
              <a:rPr lang="en-US" sz="4800" b="1" dirty="0">
                <a:solidFill>
                  <a:srgbClr val="FF0000"/>
                </a:solidFill>
                <a:latin typeface="+mn-lt"/>
              </a:rPr>
              <a:t>(WUE)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52800"/>
            <a:ext cx="8686800" cy="3429000"/>
          </a:xfrm>
        </p:spPr>
        <p:txBody>
          <a:bodyPr/>
          <a:lstStyle/>
          <a:p>
            <a:pPr algn="ctr"/>
            <a:r>
              <a:rPr lang="en-US" sz="4000" dirty="0"/>
              <a:t>Pronounced “woo-wee</a:t>
            </a:r>
            <a:r>
              <a:rPr lang="en-US" sz="4000" dirty="0" smtClean="0"/>
              <a:t>”</a:t>
            </a:r>
            <a:endParaRPr lang="en-US" sz="4000" dirty="0"/>
          </a:p>
          <a:p>
            <a:pPr algn="ctr"/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9" y="5640016"/>
            <a:ext cx="1666875" cy="1123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68" y="5640016"/>
            <a:ext cx="1666875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640016"/>
            <a:ext cx="16668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74" y="47897"/>
            <a:ext cx="7886700" cy="79030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WUE Brochure</a:t>
            </a:r>
            <a:endParaRPr lang="en-US" sz="4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90600"/>
            <a:ext cx="6396514" cy="518636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4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In Summary…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3352800"/>
          </a:xfrm>
        </p:spPr>
        <p:txBody>
          <a:bodyPr/>
          <a:lstStyle/>
          <a:p>
            <a:r>
              <a:rPr lang="en-US" sz="3200" dirty="0" smtClean="0"/>
              <a:t>WUE saves your students money</a:t>
            </a:r>
          </a:p>
          <a:p>
            <a:r>
              <a:rPr lang="en-US" sz="3200" dirty="0" smtClean="0"/>
              <a:t>WUE tuition rates are 150% of the in-state tuition</a:t>
            </a:r>
          </a:p>
          <a:p>
            <a:r>
              <a:rPr lang="en-US" sz="3200" dirty="0" smtClean="0"/>
              <a:t>Not all students will receive the WUE even though they attend a WUE School.</a:t>
            </a:r>
          </a:p>
          <a:p>
            <a:r>
              <a:rPr lang="en-US" sz="3200" smtClean="0"/>
              <a:t>WUE is </a:t>
            </a:r>
            <a:r>
              <a:rPr lang="en-US" sz="3200" dirty="0" smtClean="0"/>
              <a:t>generally renewable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4" y="4875340"/>
            <a:ext cx="2640563" cy="1967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947" y="4875342"/>
            <a:ext cx="2640563" cy="1967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17" y="4875341"/>
            <a:ext cx="2640563" cy="19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9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7220" y="245704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5400" b="1" dirty="0">
                <a:solidFill>
                  <a:srgbClr val="000000"/>
                </a:solidFill>
                <a:latin typeface="Garamond" panose="02020404030301010803" pitchFamily="18" charset="0"/>
              </a:rPr>
              <a:t>Linda Dannemiller</a:t>
            </a:r>
          </a:p>
          <a:p>
            <a:pPr algn="ctr" defTabSz="457200"/>
            <a:r>
              <a:rPr lang="en-US" sz="3200" b="1" dirty="0">
                <a:solidFill>
                  <a:srgbClr val="000000"/>
                </a:solidFill>
                <a:latin typeface="Garamond" panose="02020404030301010803" pitchFamily="18" charset="0"/>
              </a:rPr>
              <a:t>Senior Coordinator, Regional Admissions &amp; Recruitment (Northern California)</a:t>
            </a:r>
          </a:p>
        </p:txBody>
      </p:sp>
      <p:pic>
        <p:nvPicPr>
          <p:cNvPr id="2054" name="Picture 6" descr="http://www.unr.edu/Images/facilities/main-photos/mackaysta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94" y="4203134"/>
            <a:ext cx="3885399" cy="26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unr.edu/Images/graduate-school/vbphoto-campuspanoram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23916"/>
            <a:ext cx="3934820" cy="26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atchbin-assets.s3.amazonaws.com/public/sites/543/assets/76FV_whs_logo_UNR_wolfpack__10_18_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2362200"/>
            <a:ext cx="4793494" cy="16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6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" descr="1822997490_434676a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9" descr="The “Wolf Pack Welcome” events on Saturday begin with the Opening Ceremony at 9 a.m. at Lawlor Events Center. Photo by Jean Dixon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8768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1" descr="Sorority and Fraternity members with University President Milton Glick. Photo by Jean Dix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1519" y="0"/>
            <a:ext cx="3676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7" descr="un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9" descr="rcrnoridest08_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86000" cy="209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*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Established: 1874 (Flagship)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0" y="15781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*Avg Class Size: 26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Student-Professor Ratio: 20:1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417635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NCAA Division I Athletics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Men’s Sports: 6 Women’s Sports: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1519" y="6292487"/>
            <a:ext cx="3987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*Student Body: 22,000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(18,000 undergrad)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70917" y="-774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   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40% diversity: States &amp; Countries: 50</a:t>
            </a:r>
            <a:r>
              <a:rPr lang="en-US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&amp; 80</a:t>
            </a:r>
            <a:r>
              <a:rPr lang="en-U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4" name="Picture 10" descr="Canada Hall"/>
          <p:cNvPicPr>
            <a:picLocks noChangeAspect="1" noChangeArrowheads="1"/>
          </p:cNvPicPr>
          <p:nvPr/>
        </p:nvPicPr>
        <p:blipFill>
          <a:blip r:embed="rId9" cstate="print">
            <a:lum bright="-25000" contrast="14000"/>
          </a:blip>
          <a:srcRect l="5659" t="8333" r="5659" b="11806"/>
          <a:stretch>
            <a:fillRect/>
          </a:stretch>
        </p:blipFill>
        <p:spPr bwMode="auto">
          <a:xfrm>
            <a:off x="0" y="2091154"/>
            <a:ext cx="2286000" cy="30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" y="3962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7 Residence Halls to Choose From</a:t>
            </a:r>
          </a:p>
        </p:txBody>
      </p:sp>
      <p:pic>
        <p:nvPicPr>
          <p:cNvPr id="31" name="Picture 4" descr="Happy grads jd"/>
          <p:cNvPicPr>
            <a:picLocks noChangeAspect="1" noChangeArrowheads="1"/>
          </p:cNvPicPr>
          <p:nvPr/>
        </p:nvPicPr>
        <p:blipFill>
          <a:blip r:embed="rId10" cstate="print">
            <a:lum bright="-33000" contrast="1000"/>
          </a:blip>
          <a:srcRect/>
          <a:stretch>
            <a:fillRect/>
          </a:stretch>
        </p:blipFill>
        <p:spPr bwMode="auto">
          <a:xfrm>
            <a:off x="0" y="4953000"/>
            <a:ext cx="28193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-76201" y="5943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No Impacted programs, students graduating in 4 yrs.</a:t>
            </a:r>
          </a:p>
        </p:txBody>
      </p:sp>
      <p:pic>
        <p:nvPicPr>
          <p:cNvPr id="33" name="Picture 29"/>
          <p:cNvPicPr>
            <a:picLocks noChangeAspect="1" noChangeArrowheads="1"/>
          </p:cNvPicPr>
          <p:nvPr/>
        </p:nvPicPr>
        <p:blipFill>
          <a:blip r:embed="rId11" cstate="print">
            <a:lum bright="-17000" contrast="14000"/>
          </a:blip>
          <a:srcRect l="7031" t="31250" r="38281" b="16667"/>
          <a:stretch>
            <a:fillRect/>
          </a:stretch>
        </p:blipFill>
        <p:spPr bwMode="auto">
          <a:xfrm>
            <a:off x="2743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590800" y="5181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*300 Clubs &amp; Organizations</a:t>
            </a:r>
          </a:p>
        </p:txBody>
      </p:sp>
      <p:pic>
        <p:nvPicPr>
          <p:cNvPr id="5123" name="Picture 3" descr="http://grfx.cstv.com/photos/schools/mwc/sports/m-baskbl/auto_bsimini/8021424.jpe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4200" y="2362200"/>
            <a:ext cx="990600" cy="5321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86296" y="4645223"/>
            <a:ext cx="2383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National Tier I University</a:t>
            </a:r>
          </a:p>
        </p:txBody>
      </p:sp>
    </p:spTree>
    <p:extLst>
      <p:ext uri="{BB962C8B-B14F-4D97-AF65-F5344CB8AC3E}">
        <p14:creationId xmlns:p14="http://schemas.microsoft.com/office/powerpoint/2010/main" val="2874831000"/>
      </p:ext>
    </p:extLst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30" grpId="0"/>
      <p:bldP spid="32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Fall 2016 Admission Profile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68363" y="1600200"/>
            <a:ext cx="4419600" cy="4724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New Freshman</a:t>
            </a:r>
            <a:r>
              <a:rPr lang="en-US" dirty="0">
                <a:solidFill>
                  <a:srgbClr val="002E64"/>
                </a:solidFill>
              </a:rPr>
              <a:t>: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3.6 academic GPA (</a:t>
            </a:r>
            <a:r>
              <a:rPr lang="en-US" i="1" dirty="0"/>
              <a:t>weighted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Core Courses: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2E64"/>
                </a:solidFill>
              </a:rPr>
              <a:t>English:</a:t>
            </a:r>
            <a:r>
              <a:rPr lang="en-US" sz="2400" dirty="0"/>
              <a:t> 4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2E64"/>
                </a:solidFill>
              </a:rPr>
              <a:t>Math:</a:t>
            </a:r>
            <a:r>
              <a:rPr lang="en-US" sz="2400" dirty="0"/>
              <a:t> 3 years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2E64"/>
                </a:solidFill>
              </a:rPr>
              <a:t>Natural Science:</a:t>
            </a:r>
            <a:r>
              <a:rPr lang="en-US" sz="2400" dirty="0"/>
              <a:t> 3 years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2E64"/>
                </a:solidFill>
              </a:rPr>
              <a:t>Social Science:</a:t>
            </a:r>
            <a:r>
              <a:rPr lang="en-US" sz="2400" dirty="0"/>
              <a:t> 3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/>
              <a:t>24 ACT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/>
              <a:t>1120 SAT 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algn="r" eaLnBrk="1" hangingPunct="1">
              <a:lnSpc>
                <a:spcPct val="90000"/>
              </a:lnSpc>
              <a:buNone/>
            </a:pPr>
            <a:r>
              <a:rPr lang="en-US" sz="1650" dirty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0386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u="sng" dirty="0"/>
          </a:p>
          <a:p>
            <a:endParaRPr lang="en-US" dirty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65863"/>
            <a:ext cx="1905000" cy="457200"/>
          </a:xfrm>
          <a:noFill/>
        </p:spPr>
        <p:txBody>
          <a:bodyPr/>
          <a:lstStyle/>
          <a:p>
            <a:r>
              <a:rPr lang="en-US" dirty="0"/>
              <a:t>www.unr.edu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45" y="2150918"/>
            <a:ext cx="4191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3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Tuition &amp; Scholarships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752600"/>
            <a:ext cx="3810000" cy="3124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Tuition Reduction Awards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Western Undergraduate Exchange - $11,000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3.25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Academic CORE GPA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1240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SAT or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26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ACT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u="sng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Nevada Advantage - $8,000</a:t>
            </a:r>
            <a:endParaRPr lang="en-US" sz="2000" u="sng" dirty="0"/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3.0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Academic CORE GPA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1120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SAT or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ACT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10872" y="1752600"/>
            <a:ext cx="38100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Automatic scholarships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US" sz="1800" dirty="0"/>
              <a:t>provided to incoming freshman depending on </a:t>
            </a:r>
            <a:r>
              <a:rPr lang="en-US" sz="1800" dirty="0" err="1"/>
              <a:t>gpa</a:t>
            </a:r>
            <a:r>
              <a:rPr lang="en-US" sz="1800" dirty="0"/>
              <a:t> and test scores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National Merit award: $16,000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*Presidential award: $8,000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Silver &amp; Blue award: $2,500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Pack Pride award: $1,500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*Stackable with WUE and Nevada Advantage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65863"/>
            <a:ext cx="1905000" cy="457200"/>
          </a:xfrm>
          <a:noFill/>
        </p:spPr>
        <p:txBody>
          <a:bodyPr/>
          <a:lstStyle/>
          <a:p>
            <a:r>
              <a:rPr lang="en-US" dirty="0"/>
              <a:t>www.unr.edu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5051792"/>
            <a:ext cx="914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</a:rPr>
              <a:t>WUE Tuition:</a:t>
            </a:r>
            <a:r>
              <a:rPr lang="en-US" sz="2000" dirty="0">
                <a:solidFill>
                  <a:srgbClr val="000000"/>
                </a:solidFill>
              </a:rPr>
              <a:t>		     	$</a:t>
            </a:r>
            <a:r>
              <a:rPr lang="en-US" sz="2000" dirty="0"/>
              <a:t>9,657 </a:t>
            </a:r>
            <a:r>
              <a:rPr lang="en-US" sz="2000" dirty="0">
                <a:solidFill>
                  <a:srgbClr val="000000"/>
                </a:solidFill>
              </a:rPr>
              <a:t>year (</a:t>
            </a:r>
            <a:r>
              <a:rPr lang="en-US" sz="2000" i="1" dirty="0">
                <a:solidFill>
                  <a:srgbClr val="000000"/>
                </a:solidFill>
              </a:rPr>
              <a:t>COA $19,097 yr.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</a:rPr>
              <a:t>Nevada Advantage Tuition:</a:t>
            </a:r>
            <a:r>
              <a:rPr lang="en-US" sz="2000" dirty="0">
                <a:solidFill>
                  <a:srgbClr val="000000"/>
                </a:solidFill>
              </a:rPr>
              <a:t>	$12,930 year (</a:t>
            </a:r>
            <a:r>
              <a:rPr lang="en-US" sz="2000" i="1" dirty="0">
                <a:solidFill>
                  <a:srgbClr val="000000"/>
                </a:solidFill>
              </a:rPr>
              <a:t>COA $22,300 yr.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en-US" sz="2000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</a:rPr>
              <a:t>Out of State Tuition:</a:t>
            </a:r>
            <a:r>
              <a:rPr lang="en-US" sz="2000" dirty="0">
                <a:solidFill>
                  <a:srgbClr val="000000"/>
                </a:solidFill>
              </a:rPr>
              <a:t>	     	$</a:t>
            </a:r>
            <a:r>
              <a:rPr lang="en-US" sz="2000" dirty="0"/>
              <a:t>20,653</a:t>
            </a:r>
            <a:r>
              <a:rPr lang="en-US" sz="2000" dirty="0">
                <a:solidFill>
                  <a:srgbClr val="000000"/>
                </a:solidFill>
              </a:rPr>
              <a:t> year (</a:t>
            </a:r>
            <a:r>
              <a:rPr lang="en-US" sz="2000" i="1" dirty="0">
                <a:solidFill>
                  <a:srgbClr val="000000"/>
                </a:solidFill>
              </a:rPr>
              <a:t>COA $33,000 yr.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</a:rPr>
              <a:t>Room and Board:</a:t>
            </a:r>
            <a:r>
              <a:rPr lang="en-US" sz="2000" dirty="0">
                <a:solidFill>
                  <a:srgbClr val="000000"/>
                </a:solidFill>
              </a:rPr>
              <a:t>	     		$9,400 year</a:t>
            </a:r>
            <a:endParaRPr lang="en-US" sz="2000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12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924800" cy="133564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University of New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Mexico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Jasmine Bryan – Regional Recruitment Specialist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805304"/>
            <a:ext cx="8229600" cy="3349702"/>
          </a:xfrm>
        </p:spPr>
        <p:txBody>
          <a:bodyPr>
            <a:normAutofit/>
          </a:bodyPr>
          <a:lstStyle/>
          <a:p>
            <a:r>
              <a:rPr lang="en-US" sz="2800" dirty="0"/>
              <a:t>Public Flagship </a:t>
            </a:r>
            <a:r>
              <a:rPr lang="en-US" sz="2800" dirty="0" smtClean="0"/>
              <a:t>with 17,000 </a:t>
            </a:r>
            <a:r>
              <a:rPr lang="en-US" sz="2800" dirty="0"/>
              <a:t>students</a:t>
            </a:r>
          </a:p>
          <a:p>
            <a:r>
              <a:rPr lang="en-US" sz="2800" dirty="0"/>
              <a:t>Located at a mile-high elevation in Albuquerque</a:t>
            </a:r>
          </a:p>
          <a:p>
            <a:r>
              <a:rPr lang="en-US" sz="2800" dirty="0"/>
              <a:t>Tier 1 Research University  </a:t>
            </a:r>
            <a:endParaRPr lang="en-US" sz="2800" dirty="0" smtClean="0"/>
          </a:p>
          <a:p>
            <a:r>
              <a:rPr lang="en-US" sz="2800" dirty="0" smtClean="0"/>
              <a:t>Ranked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in patents</a:t>
            </a:r>
            <a:endParaRPr lang="en-US" sz="2800" dirty="0"/>
          </a:p>
          <a:p>
            <a:r>
              <a:rPr lang="en-US" sz="2800" dirty="0"/>
              <a:t>Division 1 - Mountain West Conference</a:t>
            </a:r>
          </a:p>
          <a:p>
            <a:r>
              <a:rPr lang="en-US" sz="2800" dirty="0"/>
              <a:t>200+ Majors: Engineering, Law, Architecture, Medicine, MBA in 5 years, Film, Photography</a:t>
            </a:r>
          </a:p>
        </p:txBody>
      </p:sp>
      <p:pic>
        <p:nvPicPr>
          <p:cNvPr id="7" name="Picture 2" descr="https://encrypted-tbn1.gstatic.com/images?q=tbn:ANd9GcQTp3T7NMBa3Gis2pSSreCnETPj0hACQdquAjJEx5VAYb-SGXj9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3988"/>
            <a:ext cx="3200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5233988"/>
            <a:ext cx="3048000" cy="1624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233988"/>
            <a:ext cx="2895600" cy="16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37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New Mexico – A World-Class Destination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534400" cy="3429000"/>
          </a:xfrm>
        </p:spPr>
        <p:txBody>
          <a:bodyPr/>
          <a:lstStyle/>
          <a:p>
            <a:r>
              <a:rPr lang="en-US" sz="3200" dirty="0"/>
              <a:t>Albuquerque International Balloon Fiesta</a:t>
            </a:r>
          </a:p>
          <a:p>
            <a:r>
              <a:rPr lang="en-US" sz="3200" dirty="0"/>
              <a:t>Santa Fe – an hour away</a:t>
            </a:r>
          </a:p>
          <a:p>
            <a:r>
              <a:rPr lang="en-US" sz="3200" dirty="0"/>
              <a:t>Skiing within 45 minutes of campus</a:t>
            </a:r>
          </a:p>
          <a:p>
            <a:r>
              <a:rPr lang="en-US" sz="3200" dirty="0"/>
              <a:t>Best Cities for Foodies – </a:t>
            </a:r>
            <a:r>
              <a:rPr lang="en-US" sz="3200" i="1" dirty="0"/>
              <a:t>Travel &amp; Leisure</a:t>
            </a:r>
          </a:p>
          <a:p>
            <a:r>
              <a:rPr lang="en-US" sz="3200" dirty="0"/>
              <a:t>World’s second longest tram  – 4,000 foot rise.</a:t>
            </a:r>
          </a:p>
          <a:p>
            <a:r>
              <a:rPr lang="en-US" sz="3200" dirty="0"/>
              <a:t>Home to more than 270 art galleries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Content Placeholder 4" descr="http://www.unm.edu/~sportad/RioBalloons.jpg"/>
          <p:cNvPicPr>
            <a:picLocks noChangeAspect="1" noChangeArrowheads="1"/>
          </p:cNvPicPr>
          <p:nvPr/>
        </p:nvPicPr>
        <p:blipFill>
          <a:blip r:embed="rId2" cstate="print"/>
          <a:srcRect t="5405" b="5119"/>
          <a:stretch>
            <a:fillRect/>
          </a:stretch>
        </p:blipFill>
        <p:spPr bwMode="auto">
          <a:xfrm>
            <a:off x="1" y="4807324"/>
            <a:ext cx="3733799" cy="2031626"/>
          </a:xfrm>
          <a:prstGeom prst="rect">
            <a:avLst/>
          </a:prstGeom>
          <a:noFill/>
        </p:spPr>
      </p:pic>
      <p:pic>
        <p:nvPicPr>
          <p:cNvPr id="5" name="Picture 4" descr="nature_85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807324"/>
            <a:ext cx="2286000" cy="2050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1" y="4806350"/>
            <a:ext cx="3124199" cy="20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2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Scholarships at UNM with 3.0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4180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WUE Plus Scholarship 1100 SAT or 22 ACT</a:t>
            </a:r>
            <a:r>
              <a:rPr lang="en-US" sz="3200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4040188" cy="2438400"/>
          </a:xfrm>
          <a:gradFill>
            <a:gsLst>
              <a:gs pos="0">
                <a:schemeClr val="bg2">
                  <a:tint val="40000"/>
                  <a:satMod val="350000"/>
                </a:schemeClr>
              </a:gs>
              <a:gs pos="96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$</a:t>
            </a:r>
            <a:r>
              <a:rPr lang="en-US" sz="3600" dirty="0" smtClean="0"/>
              <a:t>22,586 </a:t>
            </a:r>
            <a:r>
              <a:rPr lang="en-US" sz="1700" dirty="0"/>
              <a:t>Out-of-state tuition   </a:t>
            </a:r>
          </a:p>
          <a:p>
            <a:pPr marL="0" indent="0" algn="ctr">
              <a:buNone/>
            </a:pPr>
            <a:r>
              <a:rPr lang="en-US" sz="3600" u="sng" dirty="0"/>
              <a:t>-</a:t>
            </a:r>
            <a:r>
              <a:rPr lang="en-US" sz="3600" u="sng" dirty="0" smtClean="0"/>
              <a:t>15,264 </a:t>
            </a:r>
            <a:r>
              <a:rPr lang="en-US" sz="1600" dirty="0"/>
              <a:t>WUE Plus Scholarship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  </a:t>
            </a:r>
            <a:r>
              <a:rPr lang="en-US" sz="3600" dirty="0">
                <a:solidFill>
                  <a:srgbClr val="002060"/>
                </a:solidFill>
              </a:rPr>
              <a:t>$ </a:t>
            </a:r>
            <a:r>
              <a:rPr lang="en-US" sz="3600" dirty="0" smtClean="0">
                <a:solidFill>
                  <a:srgbClr val="002060"/>
                </a:solidFill>
              </a:rPr>
              <a:t>7,322 </a:t>
            </a:r>
            <a:r>
              <a:rPr lang="en-US" sz="1600" dirty="0">
                <a:solidFill>
                  <a:srgbClr val="002060"/>
                </a:solidFill>
              </a:rPr>
              <a:t>tuition after scholarship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2735" y="1521642"/>
            <a:ext cx="4041775" cy="95527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WUE Scholarship 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980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SAT or 19 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2438401"/>
          </a:xfrm>
          <a:gradFill>
            <a:gsLst>
              <a:gs pos="0">
                <a:schemeClr val="bg2">
                  <a:tint val="40000"/>
                  <a:satMod val="350000"/>
                </a:schemeClr>
              </a:gs>
              <a:gs pos="97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$</a:t>
            </a:r>
            <a:r>
              <a:rPr lang="en-US" sz="3600" dirty="0" smtClean="0"/>
              <a:t>22,586   </a:t>
            </a:r>
            <a:r>
              <a:rPr lang="en-US" sz="1600" dirty="0"/>
              <a:t>Out-of-state tuition </a:t>
            </a:r>
          </a:p>
          <a:p>
            <a:pPr marL="0" indent="0" algn="ctr">
              <a:buNone/>
            </a:pPr>
            <a:r>
              <a:rPr lang="en-US" sz="3600" u="sng" dirty="0"/>
              <a:t>-</a:t>
            </a:r>
            <a:r>
              <a:rPr lang="en-US" sz="3600" u="sng" dirty="0" smtClean="0"/>
              <a:t>11,603</a:t>
            </a:r>
            <a:r>
              <a:rPr lang="en-US" sz="3600" dirty="0" smtClean="0"/>
              <a:t>   </a:t>
            </a:r>
            <a:r>
              <a:rPr lang="en-US" sz="1600" dirty="0"/>
              <a:t>WUE Scholarship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rgbClr val="002060"/>
                </a:solidFill>
              </a:rPr>
              <a:t>$</a:t>
            </a:r>
            <a:r>
              <a:rPr lang="en-US" sz="3600" dirty="0" smtClean="0">
                <a:solidFill>
                  <a:srgbClr val="002060"/>
                </a:solidFill>
              </a:rPr>
              <a:t>10,983 </a:t>
            </a:r>
            <a:r>
              <a:rPr lang="en-US" sz="1600" dirty="0">
                <a:solidFill>
                  <a:srgbClr val="002060"/>
                </a:solidFill>
              </a:rPr>
              <a:t>tuition after scholarship</a:t>
            </a:r>
            <a:endParaRPr lang="en-US" sz="3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95484"/>
            <a:ext cx="4497387" cy="156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9" y="5295483"/>
            <a:ext cx="4659748" cy="15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05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C31633"/>
                </a:solidFill>
              </a:rPr>
              <a:t>Finish in 4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Graduate in four </a:t>
            </a:r>
            <a:r>
              <a:rPr lang="en-US" dirty="0" smtClean="0"/>
              <a:t>years… </a:t>
            </a:r>
            <a:endParaRPr lang="en-US" dirty="0"/>
          </a:p>
          <a:p>
            <a:pPr marL="457200" lvl="1" indent="0">
              <a:buNone/>
            </a:pPr>
            <a:r>
              <a:rPr lang="en-US" sz="4400" dirty="0"/>
              <a:t>Last semester is </a:t>
            </a:r>
            <a:r>
              <a:rPr lang="en-US" sz="4400" dirty="0" smtClean="0"/>
              <a:t>tuition free!</a:t>
            </a:r>
            <a:endParaRPr lang="en-US" sz="44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7" y="2971800"/>
            <a:ext cx="8031163" cy="1875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120358"/>
            <a:ext cx="4648200" cy="1737641"/>
          </a:xfrm>
          <a:prstGeom prst="rect">
            <a:avLst/>
          </a:prstGeom>
        </p:spPr>
      </p:pic>
      <p:pic>
        <p:nvPicPr>
          <p:cNvPr id="6" name="Picture 5" descr="buildings_115_reduce6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358"/>
            <a:ext cx="4495800" cy="17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What is WUE?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36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 regional tuition-discount agreement </a:t>
            </a:r>
          </a:p>
          <a:p>
            <a:endParaRPr lang="en-US" sz="2400" dirty="0"/>
          </a:p>
          <a:p>
            <a:pPr marL="0" indent="0" algn="r">
              <a:buNone/>
            </a:pPr>
            <a:r>
              <a:rPr lang="en-US" sz="2400" dirty="0" smtClean="0"/>
              <a:t> </a:t>
            </a:r>
            <a:r>
              <a:rPr lang="en-US" sz="2000" dirty="0" smtClean="0"/>
              <a:t>Administered by the Western Interstate Commission of Higher Education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8" y="5486400"/>
            <a:ext cx="8754252" cy="12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RACC: Regional Admissions Counselors of California (</a:t>
            </a:r>
            <a:r>
              <a:rPr lang="en-US" dirty="0">
                <a:hlinkClick r:id="rId3"/>
              </a:rPr>
              <a:t>www.regionaladmissions.com</a:t>
            </a:r>
            <a:r>
              <a:rPr lang="en-US" dirty="0"/>
              <a:t>)</a:t>
            </a:r>
          </a:p>
          <a:p>
            <a:r>
              <a:rPr lang="en-US" dirty="0"/>
              <a:t>Fiske’s Guide to Colleges</a:t>
            </a:r>
          </a:p>
          <a:p>
            <a:r>
              <a:rPr lang="en-US" dirty="0"/>
              <a:t>US News and World Report</a:t>
            </a:r>
          </a:p>
          <a:p>
            <a:r>
              <a:rPr lang="en-US" dirty="0"/>
              <a:t>Princeton Review</a:t>
            </a:r>
          </a:p>
          <a:p>
            <a:r>
              <a:rPr lang="en-US" dirty="0"/>
              <a:t>College Board</a:t>
            </a:r>
          </a:p>
        </p:txBody>
      </p:sp>
    </p:spTree>
    <p:extLst>
      <p:ext uri="{BB962C8B-B14F-4D97-AF65-F5344CB8AC3E}">
        <p14:creationId xmlns:p14="http://schemas.microsoft.com/office/powerpoint/2010/main" val="2009620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40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80004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+mn-lt"/>
              </a:rPr>
              <a:t>Western Undergraduate Exchange</a:t>
            </a:r>
          </a:p>
        </p:txBody>
      </p:sp>
      <p:sp>
        <p:nvSpPr>
          <p:cNvPr id="184322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848600" cy="5257800"/>
          </a:xfrm>
        </p:spPr>
        <p:txBody>
          <a:bodyPr/>
          <a:lstStyle/>
          <a:p>
            <a:pPr algn="ctr"/>
            <a:r>
              <a:rPr lang="en-US" altLang="en-US" sz="2400" b="1" u="sng" dirty="0"/>
              <a:t>15 Western Participating States &amp; 1 US Territory:</a:t>
            </a:r>
            <a:r>
              <a:rPr lang="en-US" altLang="en-US" sz="2400" b="1" dirty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400" b="1" dirty="0"/>
          </a:p>
          <a:p>
            <a:r>
              <a:rPr lang="en-US" altLang="en-US" sz="2400" dirty="0"/>
              <a:t>Alaska  Arizona </a:t>
            </a:r>
          </a:p>
          <a:p>
            <a:r>
              <a:rPr lang="en-US" altLang="en-US" sz="2400" dirty="0"/>
              <a:t>California  Colorado</a:t>
            </a:r>
          </a:p>
          <a:p>
            <a:r>
              <a:rPr lang="en-US" altLang="en-US" sz="2400" dirty="0"/>
              <a:t>Hawaii  Idaho</a:t>
            </a:r>
          </a:p>
          <a:p>
            <a:r>
              <a:rPr lang="en-US" altLang="en-US" sz="2400" dirty="0"/>
              <a:t>Montana  Nevada</a:t>
            </a:r>
          </a:p>
          <a:p>
            <a:r>
              <a:rPr lang="en-US" altLang="en-US" sz="2400" dirty="0"/>
              <a:t>New Mexico </a:t>
            </a:r>
          </a:p>
          <a:p>
            <a:r>
              <a:rPr lang="en-US" altLang="en-US" sz="2400" dirty="0"/>
              <a:t>North Dakota  South Dakota</a:t>
            </a:r>
          </a:p>
          <a:p>
            <a:r>
              <a:rPr lang="en-US" altLang="en-US" sz="2400" dirty="0"/>
              <a:t> Oregon </a:t>
            </a:r>
            <a:r>
              <a:rPr lang="en-US" altLang="en-US" sz="2400" dirty="0" smtClean="0"/>
              <a:t>Utah</a:t>
            </a:r>
            <a:endParaRPr lang="en-US" altLang="en-US" sz="2400" dirty="0"/>
          </a:p>
          <a:p>
            <a:r>
              <a:rPr lang="en-US" altLang="en-US" sz="2400" dirty="0" smtClean="0"/>
              <a:t>Washington </a:t>
            </a:r>
            <a:r>
              <a:rPr lang="en-US" altLang="en-US" sz="2400" dirty="0"/>
              <a:t>Wyoming</a:t>
            </a:r>
          </a:p>
          <a:p>
            <a:r>
              <a:rPr lang="en-US" altLang="en-US" sz="2400" dirty="0"/>
              <a:t>Northern Mariana Islands</a:t>
            </a:r>
          </a:p>
        </p:txBody>
      </p:sp>
      <p:pic>
        <p:nvPicPr>
          <p:cNvPr id="1843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49103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+mn-lt"/>
              </a:rPr>
              <a:t>WUE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429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Founded in 1987</a:t>
            </a:r>
          </a:p>
          <a:p>
            <a:r>
              <a:rPr lang="en-US" sz="3200" dirty="0" smtClean="0"/>
              <a:t>Largest program of its kind in the US</a:t>
            </a:r>
          </a:p>
          <a:p>
            <a:r>
              <a:rPr lang="en-US" sz="3200" dirty="0" smtClean="0"/>
              <a:t>150 </a:t>
            </a:r>
            <a:r>
              <a:rPr lang="en-US" sz="3200" dirty="0"/>
              <a:t>Participating two- and four- year public institutions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 smtClean="0"/>
              <a:t>In 2018-2019 more than $417 million was saved by 42,579 students.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48999"/>
            <a:ext cx="1885950" cy="1356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48999"/>
            <a:ext cx="1981200" cy="1335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352242"/>
            <a:ext cx="1981200" cy="13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869363" cy="1295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WUE Schools have 3 tuition rates: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8869363" cy="4114800"/>
          </a:xfrm>
        </p:spPr>
        <p:txBody>
          <a:bodyPr/>
          <a:lstStyle/>
          <a:p>
            <a:pPr lvl="1"/>
            <a:r>
              <a:rPr lang="en-US" sz="2800" b="1" dirty="0" smtClean="0"/>
              <a:t>Resident </a:t>
            </a:r>
            <a:r>
              <a:rPr lang="en-US" sz="2800" b="1" dirty="0"/>
              <a:t>Tuition </a:t>
            </a:r>
            <a:r>
              <a:rPr lang="en-US" sz="2800" dirty="0" smtClean="0"/>
              <a:t>(in-state students)</a:t>
            </a:r>
            <a:r>
              <a:rPr lang="en-US" sz="3200" dirty="0" smtClean="0"/>
              <a:t>		$10,000</a:t>
            </a:r>
          </a:p>
          <a:p>
            <a:pPr marL="342900" lvl="1" indent="0">
              <a:buNone/>
            </a:pPr>
            <a:endParaRPr lang="en-US" sz="3200" dirty="0"/>
          </a:p>
          <a:p>
            <a:pPr lvl="1"/>
            <a:r>
              <a:rPr lang="en-US" sz="2800" b="1" dirty="0" smtClean="0"/>
              <a:t>Non-Resident Tuition </a:t>
            </a:r>
            <a:r>
              <a:rPr lang="en-US" sz="2800" dirty="0" smtClean="0"/>
              <a:t>(out-of-state tuition)	</a:t>
            </a:r>
            <a:r>
              <a:rPr lang="en-US" sz="3200" dirty="0" smtClean="0"/>
              <a:t>$25,000</a:t>
            </a:r>
            <a:r>
              <a:rPr lang="en-US" sz="3200" dirty="0"/>
              <a:t>	</a:t>
            </a:r>
            <a:endParaRPr lang="en-US" sz="3200" dirty="0" smtClean="0"/>
          </a:p>
          <a:p>
            <a:pPr marL="342900" lvl="1" indent="0">
              <a:buNone/>
            </a:pPr>
            <a:endParaRPr lang="en-US" sz="3200" dirty="0"/>
          </a:p>
          <a:p>
            <a:pPr lvl="1"/>
            <a:r>
              <a:rPr lang="en-US" sz="2800" b="1" dirty="0"/>
              <a:t>WUE Tuition </a:t>
            </a:r>
            <a:r>
              <a:rPr lang="en-US" sz="2800" dirty="0" smtClean="0">
                <a:solidFill>
                  <a:srgbClr val="C00000"/>
                </a:solidFill>
              </a:rPr>
              <a:t>150% of in-state tuition</a:t>
            </a:r>
            <a:r>
              <a:rPr lang="en-US" sz="2800" dirty="0" smtClean="0"/>
              <a:t>		</a:t>
            </a:r>
            <a:r>
              <a:rPr lang="en-US" sz="3200" dirty="0" smtClean="0"/>
              <a:t>$15,000</a:t>
            </a:r>
          </a:p>
          <a:p>
            <a:pPr marL="342900" lvl="1" indent="0">
              <a:buNone/>
            </a:pPr>
            <a:r>
              <a:rPr lang="en-US" sz="3200" dirty="0" smtClean="0"/>
              <a:t>		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169252"/>
            <a:ext cx="2058680" cy="1597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141" y="5169252"/>
            <a:ext cx="2058680" cy="1597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169252"/>
            <a:ext cx="2058680" cy="159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1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836295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WUE only applies to public institutions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000"/>
            <a:ext cx="7886700" cy="236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Only public schools have in-state and out-of-state </a:t>
            </a:r>
            <a:r>
              <a:rPr lang="en-US" sz="4000" dirty="0" smtClean="0"/>
              <a:t>tuition, so only public schools are part of WUE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648200"/>
            <a:ext cx="364072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8200"/>
            <a:ext cx="2514600" cy="391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320" y="4642624"/>
            <a:ext cx="2988679" cy="34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0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7630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University of Nevada, Reno  Tuition Rates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01620"/>
              </p:ext>
            </p:extLst>
          </p:nvPr>
        </p:nvGraphicFramePr>
        <p:xfrm>
          <a:off x="457200" y="2743200"/>
          <a:ext cx="7924800" cy="274297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8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 of</a:t>
                      </a:r>
                      <a:r>
                        <a:rPr lang="en-US" sz="2400" baseline="0" dirty="0"/>
                        <a:t> State Students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WUE Eligible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NV Advantage Discount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128">
                <a:tc>
                  <a:txBody>
                    <a:bodyPr/>
                    <a:lstStyle/>
                    <a:p>
                      <a:r>
                        <a:rPr lang="en-US" sz="2800" dirty="0"/>
                        <a:t>Tuition</a:t>
                      </a:r>
                      <a:r>
                        <a:rPr lang="en-US" sz="2800" baseline="0" dirty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$20,653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$9,697.50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$12,930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128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  <a:r>
                        <a:rPr lang="en-US" sz="2800" baseline="0" dirty="0"/>
                        <a:t> Cost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$30,153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$19,097.50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$22,330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00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6"/>
            <a:ext cx="91440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n-lt"/>
              </a:rPr>
              <a:t>University of New Mexico Tuition </a:t>
            </a:r>
            <a:r>
              <a:rPr lang="en-US" sz="4400" dirty="0">
                <a:solidFill>
                  <a:srgbClr val="C00000"/>
                </a:solidFill>
                <a:latin typeface="+mn-lt"/>
              </a:rPr>
              <a:t>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583775"/>
              </p:ext>
            </p:extLst>
          </p:nvPr>
        </p:nvGraphicFramePr>
        <p:xfrm>
          <a:off x="152401" y="1981200"/>
          <a:ext cx="8839199" cy="26972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9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939">
                  <a:extLst>
                    <a:ext uri="{9D8B030D-6E8A-4147-A177-3AD203B41FA5}">
                      <a16:colId xmlns:a16="http://schemas.microsoft.com/office/drawing/2014/main" val="2670295275"/>
                    </a:ext>
                  </a:extLst>
                </a:gridCol>
                <a:gridCol w="194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Resident</a:t>
                      </a:r>
                    </a:p>
                    <a:p>
                      <a:pPr algn="ctr"/>
                      <a:r>
                        <a:rPr lang="en-US" sz="2800" dirty="0" smtClean="0"/>
                        <a:t>Tuition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Non</a:t>
                      </a:r>
                      <a:r>
                        <a:rPr lang="en-US" sz="2400" baseline="0" dirty="0" smtClean="0"/>
                        <a:t>-Resident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Tuition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WUE Tuition</a:t>
                      </a:r>
                    </a:p>
                    <a:p>
                      <a:pPr algn="ctr"/>
                      <a:r>
                        <a:rPr lang="en-US" sz="2400" dirty="0" smtClean="0"/>
                        <a:t>(990 or 19)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WUE Plus</a:t>
                      </a:r>
                    </a:p>
                    <a:p>
                      <a:r>
                        <a:rPr lang="en-US" sz="2000" dirty="0" smtClean="0"/>
                        <a:t>(1100 or 22)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128">
                <a:tc>
                  <a:txBody>
                    <a:bodyPr/>
                    <a:lstStyle/>
                    <a:p>
                      <a:r>
                        <a:rPr lang="en-US" sz="2800" dirty="0"/>
                        <a:t>Tuition</a:t>
                      </a:r>
                      <a:r>
                        <a:rPr lang="en-US" sz="2800" baseline="0" dirty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$7,322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$22,586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$10,983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$7,322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1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  <a:r>
                        <a:rPr lang="en-US" sz="2800" baseline="0" dirty="0"/>
                        <a:t> Cost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$17,186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$32,450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$20,847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$17,186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78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4023</TotalTime>
  <Words>920</Words>
  <Application>Microsoft Office PowerPoint</Application>
  <PresentationFormat>On-screen Show (4:3)</PresentationFormat>
  <Paragraphs>258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Garamond</vt:lpstr>
      <vt:lpstr>Palatino Linotype</vt:lpstr>
      <vt:lpstr>Office Theme</vt:lpstr>
      <vt:lpstr>Talking WUE:  We Understand &amp; Explain</vt:lpstr>
      <vt:lpstr>Western Undergraduate Exchange (WUE)</vt:lpstr>
      <vt:lpstr>What is WUE?</vt:lpstr>
      <vt:lpstr>Western Undergraduate Exchange</vt:lpstr>
      <vt:lpstr>WUE</vt:lpstr>
      <vt:lpstr>WUE Schools have 3 tuition rates:</vt:lpstr>
      <vt:lpstr>WUE only applies to public institutions</vt:lpstr>
      <vt:lpstr>University of Nevada, Reno  Tuition Rates</vt:lpstr>
      <vt:lpstr>University of New Mexico Tuition Rates</vt:lpstr>
      <vt:lpstr>Search WUE Schools at:  https://www.wiche.edu/wue</vt:lpstr>
      <vt:lpstr>Results</vt:lpstr>
      <vt:lpstr>Click on See Programs for WUE eligible majors</vt:lpstr>
      <vt:lpstr>Click on University to get details:</vt:lpstr>
      <vt:lpstr>Click on University to get details:</vt:lpstr>
      <vt:lpstr>For the most accurate info: </vt:lpstr>
      <vt:lpstr>Keeping your WUE Benefit</vt:lpstr>
      <vt:lpstr>Keeping your WUE Benefit</vt:lpstr>
      <vt:lpstr>Beware:</vt:lpstr>
      <vt:lpstr>Fine Print – Not all are eligible</vt:lpstr>
      <vt:lpstr>WUE Brochure</vt:lpstr>
      <vt:lpstr>In Summary…</vt:lpstr>
      <vt:lpstr>PowerPoint Presentation</vt:lpstr>
      <vt:lpstr>PowerPoint Presentation</vt:lpstr>
      <vt:lpstr>Fall 2016 Admission Profile</vt:lpstr>
      <vt:lpstr>Tuition &amp; Scholarships</vt:lpstr>
      <vt:lpstr>University of New Mexico  Jasmine Bryan – Regional Recruitment Specialist</vt:lpstr>
      <vt:lpstr>New Mexico – A World-Class Destination</vt:lpstr>
      <vt:lpstr>Scholarships at UNM with 3.0</vt:lpstr>
      <vt:lpstr>Finish in 4 years</vt:lpstr>
      <vt:lpstr>Resources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WUE and Creating Out  of State Options for Students</dc:title>
  <dc:subject/>
  <dc:creator>Klosterman, Loretta</dc:creator>
  <cp:keywords/>
  <dc:description/>
  <cp:lastModifiedBy>Jasmine Bryan</cp:lastModifiedBy>
  <cp:revision>77</cp:revision>
  <cp:lastPrinted>2019-03-01T02:36:02Z</cp:lastPrinted>
  <dcterms:created xsi:type="dcterms:W3CDTF">1601-01-01T00:00:00Z</dcterms:created>
  <dcterms:modified xsi:type="dcterms:W3CDTF">2019-03-25T17:24:53Z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TC010690111033</vt:lpwstr>
  </property>
</Properties>
</file>