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layfair Display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88B443-C5DF-4108-A5CC-6B0CAE45A9DD}">
  <a:tblStyle styleId="{F088B443-C5DF-4108-A5CC-6B0CAE45A9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53A9E-3B6E-41C8-82C6-5AA4336295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3CA69-FB4B-4222-A40E-E451E1E6A789}">
      <dgm:prSet phldrT="[Text]" custT="1"/>
      <dgm:spPr>
        <a:solidFill>
          <a:schemeClr val="tx1"/>
        </a:solidFill>
      </dgm:spPr>
      <dgm:t>
        <a:bodyPr/>
        <a:lstStyle/>
        <a:p>
          <a:pPr rtl="0"/>
          <a:r>
            <a:rPr lang="en-US" sz="1800" dirty="0" smtClean="0">
              <a:solidFill>
                <a:schemeClr val="accent1"/>
              </a:solidFill>
            </a:rPr>
            <a:t>Understand key components of master scheduling for small schools</a:t>
          </a:r>
          <a:endParaRPr lang="en-US" sz="1800" dirty="0">
            <a:solidFill>
              <a:schemeClr val="accent1"/>
            </a:solidFill>
          </a:endParaRPr>
        </a:p>
      </dgm:t>
    </dgm:pt>
    <dgm:pt modelId="{4DA23E10-C2CF-4D7C-977E-325F75669C96}" type="parTrans" cxnId="{E983DFDE-6AEA-4BDC-A593-81243EDE5CC0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C626FE03-74F8-4FBB-AA97-285603DC2A1E}" type="sibTrans" cxnId="{E983DFDE-6AEA-4BDC-A593-81243EDE5CC0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93951DA1-7B24-4784-B934-F7F4F6A92D51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rtl="0"/>
          <a:r>
            <a:rPr lang="en-US" sz="1800" smtClean="0">
              <a:solidFill>
                <a:schemeClr val="accent1"/>
              </a:solidFill>
            </a:rPr>
            <a:t>Analyze your school's scheduling readiness</a:t>
          </a:r>
          <a:endParaRPr lang="en-US" sz="1800" dirty="0">
            <a:solidFill>
              <a:schemeClr val="accent1"/>
            </a:solidFill>
          </a:endParaRPr>
        </a:p>
      </dgm:t>
    </dgm:pt>
    <dgm:pt modelId="{3880BD7F-2A5E-4997-AD93-4649DAE72AB0}" type="parTrans" cxnId="{B7F0836E-5232-466C-8A89-05CBB513C8A4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130088C4-B9D8-44E0-A49B-B23181C20263}" type="sibTrans" cxnId="{B7F0836E-5232-466C-8A89-05CBB513C8A4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0FCEC18D-166C-4102-A318-5F201188A27B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pPr rtl="0"/>
          <a:r>
            <a:rPr lang="en" sz="1800" smtClean="0">
              <a:solidFill>
                <a:schemeClr val="bg1"/>
              </a:solidFill>
            </a:rPr>
            <a:t>Identify your scheduling team and timeline</a:t>
          </a:r>
          <a:endParaRPr lang="en" sz="1800" dirty="0" smtClean="0">
            <a:solidFill>
              <a:schemeClr val="bg1"/>
            </a:solidFill>
          </a:endParaRPr>
        </a:p>
      </dgm:t>
    </dgm:pt>
    <dgm:pt modelId="{1948153F-19FF-4552-B4DE-D69D3DD462C0}" type="parTrans" cxnId="{9E6A08B3-DA04-4F0D-8D9D-41DF4E0AF196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2C8D7E9D-81FA-4C72-894D-BEC69BB93EBC}" type="sibTrans" cxnId="{9E6A08B3-DA04-4F0D-8D9D-41DF4E0AF196}">
      <dgm:prSet/>
      <dgm:spPr/>
      <dgm:t>
        <a:bodyPr/>
        <a:lstStyle/>
        <a:p>
          <a:endParaRPr lang="en-US" sz="1800">
            <a:solidFill>
              <a:schemeClr val="accent1"/>
            </a:solidFill>
          </a:endParaRPr>
        </a:p>
      </dgm:t>
    </dgm:pt>
    <dgm:pt modelId="{75BA5E72-04EB-4A9D-A734-25FFC3F1658A}" type="pres">
      <dgm:prSet presAssocID="{64453A9E-3B6E-41C8-82C6-5AA4336295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64AD3-8FF0-4895-A058-3D7B5F1D9713}" type="pres">
      <dgm:prSet presAssocID="{2343CA69-FB4B-4222-A40E-E451E1E6A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73CE6-5FE5-40E8-88BC-0A4E66DDFA57}" type="pres">
      <dgm:prSet presAssocID="{C626FE03-74F8-4FBB-AA97-285603DC2A1E}" presName="sibTrans" presStyleCnt="0"/>
      <dgm:spPr/>
    </dgm:pt>
    <dgm:pt modelId="{B64CC64A-5D81-42F1-8CC1-D03B1520A60C}" type="pres">
      <dgm:prSet presAssocID="{93951DA1-7B24-4784-B934-F7F4F6A92D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63A49-CEE5-495C-8AAE-40985C7B4354}" type="pres">
      <dgm:prSet presAssocID="{130088C4-B9D8-44E0-A49B-B23181C20263}" presName="sibTrans" presStyleCnt="0"/>
      <dgm:spPr/>
    </dgm:pt>
    <dgm:pt modelId="{485B5589-DB95-4432-8B4B-7314CD4713B3}" type="pres">
      <dgm:prSet presAssocID="{0FCEC18D-166C-4102-A318-5F201188A2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9D3592-2378-4DE9-80D9-CB1EA957497B}" type="presOf" srcId="{2343CA69-FB4B-4222-A40E-E451E1E6A789}" destId="{34064AD3-8FF0-4895-A058-3D7B5F1D9713}" srcOrd="0" destOrd="0" presId="urn:microsoft.com/office/officeart/2005/8/layout/default"/>
    <dgm:cxn modelId="{9E6A08B3-DA04-4F0D-8D9D-41DF4E0AF196}" srcId="{64453A9E-3B6E-41C8-82C6-5AA4336295F4}" destId="{0FCEC18D-166C-4102-A318-5F201188A27B}" srcOrd="2" destOrd="0" parTransId="{1948153F-19FF-4552-B4DE-D69D3DD462C0}" sibTransId="{2C8D7E9D-81FA-4C72-894D-BEC69BB93EBC}"/>
    <dgm:cxn modelId="{67F5F813-70EA-48CC-80F2-9B96926B33EF}" type="presOf" srcId="{0FCEC18D-166C-4102-A318-5F201188A27B}" destId="{485B5589-DB95-4432-8B4B-7314CD4713B3}" srcOrd="0" destOrd="0" presId="urn:microsoft.com/office/officeart/2005/8/layout/default"/>
    <dgm:cxn modelId="{B7F0836E-5232-466C-8A89-05CBB513C8A4}" srcId="{64453A9E-3B6E-41C8-82C6-5AA4336295F4}" destId="{93951DA1-7B24-4784-B934-F7F4F6A92D51}" srcOrd="1" destOrd="0" parTransId="{3880BD7F-2A5E-4997-AD93-4649DAE72AB0}" sibTransId="{130088C4-B9D8-44E0-A49B-B23181C20263}"/>
    <dgm:cxn modelId="{9F9D687D-F8A8-4822-A646-78970A832285}" type="presOf" srcId="{93951DA1-7B24-4784-B934-F7F4F6A92D51}" destId="{B64CC64A-5D81-42F1-8CC1-D03B1520A60C}" srcOrd="0" destOrd="0" presId="urn:microsoft.com/office/officeart/2005/8/layout/default"/>
    <dgm:cxn modelId="{820B3795-AD5D-4244-8C1C-528A9ABCAD0A}" type="presOf" srcId="{64453A9E-3B6E-41C8-82C6-5AA4336295F4}" destId="{75BA5E72-04EB-4A9D-A734-25FFC3F1658A}" srcOrd="0" destOrd="0" presId="urn:microsoft.com/office/officeart/2005/8/layout/default"/>
    <dgm:cxn modelId="{E983DFDE-6AEA-4BDC-A593-81243EDE5CC0}" srcId="{64453A9E-3B6E-41C8-82C6-5AA4336295F4}" destId="{2343CA69-FB4B-4222-A40E-E451E1E6A789}" srcOrd="0" destOrd="0" parTransId="{4DA23E10-C2CF-4D7C-977E-325F75669C96}" sibTransId="{C626FE03-74F8-4FBB-AA97-285603DC2A1E}"/>
    <dgm:cxn modelId="{34AE0733-32AA-4733-BA3A-98E947755BAE}" type="presParOf" srcId="{75BA5E72-04EB-4A9D-A734-25FFC3F1658A}" destId="{34064AD3-8FF0-4895-A058-3D7B5F1D9713}" srcOrd="0" destOrd="0" presId="urn:microsoft.com/office/officeart/2005/8/layout/default"/>
    <dgm:cxn modelId="{0440F55F-D147-41AC-90C6-3180CC55768C}" type="presParOf" srcId="{75BA5E72-04EB-4A9D-A734-25FFC3F1658A}" destId="{74473CE6-5FE5-40E8-88BC-0A4E66DDFA57}" srcOrd="1" destOrd="0" presId="urn:microsoft.com/office/officeart/2005/8/layout/default"/>
    <dgm:cxn modelId="{5F9E3D13-949D-46FF-A58C-3361B6B8F5E1}" type="presParOf" srcId="{75BA5E72-04EB-4A9D-A734-25FFC3F1658A}" destId="{B64CC64A-5D81-42F1-8CC1-D03B1520A60C}" srcOrd="2" destOrd="0" presId="urn:microsoft.com/office/officeart/2005/8/layout/default"/>
    <dgm:cxn modelId="{6341C326-FE37-4B34-AD48-51203B1232D4}" type="presParOf" srcId="{75BA5E72-04EB-4A9D-A734-25FFC3F1658A}" destId="{A7063A49-CEE5-495C-8AAE-40985C7B4354}" srcOrd="3" destOrd="0" presId="urn:microsoft.com/office/officeart/2005/8/layout/default"/>
    <dgm:cxn modelId="{783C782C-D949-469D-951F-E9906DF8D6DB}" type="presParOf" srcId="{75BA5E72-04EB-4A9D-A734-25FFC3F1658A}" destId="{485B5589-DB95-4432-8B4B-7314CD4713B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21F40-0FEB-473C-A14B-2E9AC7657E1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486A4B-7F38-4DF1-A2A8-A7FA92A1F8A4}">
      <dgm:prSet phldrT="[Text]" custT="1"/>
      <dgm:spPr/>
      <dgm:t>
        <a:bodyPr/>
        <a:lstStyle/>
        <a:p>
          <a:pPr rtl="0"/>
          <a:r>
            <a:rPr lang="en-US" sz="1800" dirty="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Anticipate cohort movement</a:t>
          </a:r>
          <a:endParaRPr lang="en-US" sz="18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E62A61ED-8F66-43B4-836E-F341CE6A2614}" type="parTrans" cxnId="{9DD675B9-4839-43EF-9091-380D7633816B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6C70CE22-782B-4024-9633-B7A2DE0C3122}" type="sibTrans" cxnId="{9DD675B9-4839-43EF-9091-380D7633816B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92A6822C-30D3-4BE3-9B75-CCE7E02F2CA3}">
      <dgm:prSet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800" dirty="0" smtClean="0">
              <a:latin typeface="Lato" panose="020B0604020202020204" charset="0"/>
              <a:cs typeface="Lato" panose="020B0604020202020204" charset="0"/>
            </a:rPr>
            <a:t>Review historical grades and current enrollment</a:t>
          </a:r>
          <a:endParaRPr lang="en-US" sz="1800" dirty="0">
            <a:latin typeface="Lato" panose="020B0604020202020204" charset="0"/>
            <a:cs typeface="Lato" panose="020B0604020202020204" charset="0"/>
          </a:endParaRPr>
        </a:p>
      </dgm:t>
    </dgm:pt>
    <dgm:pt modelId="{A6727B71-C2F5-41FD-A1F7-9440703B6AFE}" type="parTrans" cxnId="{EA4D9C3F-4BD4-4C50-84CD-613C1A098F83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959744CC-D60E-4948-9EA6-849CA7266641}" type="sibTrans" cxnId="{EA4D9C3F-4BD4-4C50-84CD-613C1A098F83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0D0F1C7D-CFC2-4E9A-AE60-DA97DCF9CF41}">
      <dgm:prSet custT="1"/>
      <dgm:spPr/>
      <dgm:t>
        <a:bodyPr/>
        <a:lstStyle/>
        <a:p>
          <a:pPr rtl="0"/>
          <a:r>
            <a:rPr lang="en-US" sz="18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Determine summer school offerings and rosters</a:t>
          </a:r>
          <a:endParaRPr lang="en-US" sz="18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A744715B-5C37-4D43-B55D-9B742AC46D13}" type="parTrans" cxnId="{A7774302-997B-48C1-B4B1-279755249FB6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30218896-115C-4D0B-B3FB-E7F1F5BF28A3}" type="sibTrans" cxnId="{A7774302-997B-48C1-B4B1-279755249FB6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C5A9CD9D-1A03-4F38-A93D-4887853C97A1}">
      <dgm:prSet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sz="1800" smtClean="0">
              <a:latin typeface="Lato" panose="020B0604020202020204" charset="0"/>
              <a:cs typeface="Lato" panose="020B0604020202020204" charset="0"/>
            </a:rPr>
            <a:t>Analyze incoming cohort data to create core class master schedule</a:t>
          </a:r>
          <a:endParaRPr lang="en-US" sz="1800" dirty="0">
            <a:latin typeface="Lato" panose="020B0604020202020204" charset="0"/>
            <a:cs typeface="Lato" panose="020B0604020202020204" charset="0"/>
          </a:endParaRPr>
        </a:p>
      </dgm:t>
    </dgm:pt>
    <dgm:pt modelId="{EB9CC5B0-D164-46C5-9DA5-FD1CDCBED957}" type="parTrans" cxnId="{0234E7D8-D705-4555-93C6-639BAD5D6A62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03F47DEE-6E79-49FA-BAAC-B8DA3ABF1948}" type="sibTrans" cxnId="{0234E7D8-D705-4555-93C6-639BAD5D6A62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9BED5404-63B0-4583-B248-503C5668B85B}">
      <dgm:prSet custT="1"/>
      <dgm:spPr/>
      <dgm:t>
        <a:bodyPr/>
        <a:lstStyle/>
        <a:p>
          <a:pPr rtl="0"/>
          <a:r>
            <a:rPr lang="en-US" sz="18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Analyze current student data to predict support/intervention courses</a:t>
          </a:r>
          <a:endParaRPr lang="en-US" sz="18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BC4A0DAD-5292-468F-AF46-C5536EA2917E}" type="parTrans" cxnId="{C14CB91F-A243-4AF0-B1EA-08FDDDDA6C6D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C65081A0-94D0-4277-918F-00B1E0C468A2}" type="sibTrans" cxnId="{C14CB91F-A243-4AF0-B1EA-08FDDDDA6C6D}">
      <dgm:prSet/>
      <dgm:spPr/>
      <dgm:t>
        <a:bodyPr/>
        <a:lstStyle/>
        <a:p>
          <a:endParaRPr lang="en-US" sz="1800">
            <a:latin typeface="Lato" panose="020B0604020202020204" charset="0"/>
            <a:cs typeface="Lato" panose="020B0604020202020204" charset="0"/>
          </a:endParaRPr>
        </a:p>
      </dgm:t>
    </dgm:pt>
    <dgm:pt modelId="{38BE3AB7-22AC-4CB1-B344-202C5AAD1D78}" type="pres">
      <dgm:prSet presAssocID="{3F321F40-0FEB-473C-A14B-2E9AC7657E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AE5B5-C9E5-409B-BA3F-A5054DFE3D82}" type="pres">
      <dgm:prSet presAssocID="{22486A4B-7F38-4DF1-A2A8-A7FA92A1F8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E423E-E304-404F-9D73-4AEB6AA14658}" type="pres">
      <dgm:prSet presAssocID="{6C70CE22-782B-4024-9633-B7A2DE0C3122}" presName="sibTrans" presStyleCnt="0"/>
      <dgm:spPr/>
    </dgm:pt>
    <dgm:pt modelId="{A851533A-36B3-4284-B033-4D56C330C3EB}" type="pres">
      <dgm:prSet presAssocID="{92A6822C-30D3-4BE3-9B75-CCE7E02F2C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9DAB5-DB36-4635-B4BC-2EA54CFFC2C0}" type="pres">
      <dgm:prSet presAssocID="{959744CC-D60E-4948-9EA6-849CA7266641}" presName="sibTrans" presStyleCnt="0"/>
      <dgm:spPr/>
    </dgm:pt>
    <dgm:pt modelId="{53D947E7-9832-48EE-BFB8-6367B777445B}" type="pres">
      <dgm:prSet presAssocID="{0D0F1C7D-CFC2-4E9A-AE60-DA97DCF9CF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CF1E3-4F5D-40F4-A4F1-7839EF54C850}" type="pres">
      <dgm:prSet presAssocID="{30218896-115C-4D0B-B3FB-E7F1F5BF28A3}" presName="sibTrans" presStyleCnt="0"/>
      <dgm:spPr/>
    </dgm:pt>
    <dgm:pt modelId="{FA9B57EA-D480-4893-9EC0-53C3FF10B679}" type="pres">
      <dgm:prSet presAssocID="{C5A9CD9D-1A03-4F38-A93D-4887853C97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1603-1D51-4630-A9B4-E627AD2FB97A}" type="pres">
      <dgm:prSet presAssocID="{03F47DEE-6E79-49FA-BAAC-B8DA3ABF1948}" presName="sibTrans" presStyleCnt="0"/>
      <dgm:spPr/>
    </dgm:pt>
    <dgm:pt modelId="{5FDC9783-44C9-47B5-8573-52F5B293BB80}" type="pres">
      <dgm:prSet presAssocID="{9BED5404-63B0-4583-B248-503C5668B8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0CB4F1-B6F2-4E88-93E6-4BD5C16E3992}" type="presOf" srcId="{3F321F40-0FEB-473C-A14B-2E9AC7657E13}" destId="{38BE3AB7-22AC-4CB1-B344-202C5AAD1D78}" srcOrd="0" destOrd="0" presId="urn:microsoft.com/office/officeart/2005/8/layout/default"/>
    <dgm:cxn modelId="{C33C2C77-1B41-488E-B13A-CB3D8481C0A4}" type="presOf" srcId="{C5A9CD9D-1A03-4F38-A93D-4887853C97A1}" destId="{FA9B57EA-D480-4893-9EC0-53C3FF10B679}" srcOrd="0" destOrd="0" presId="urn:microsoft.com/office/officeart/2005/8/layout/default"/>
    <dgm:cxn modelId="{11300A33-EB23-4F44-92F1-96D6DF3EB07A}" type="presOf" srcId="{92A6822C-30D3-4BE3-9B75-CCE7E02F2CA3}" destId="{A851533A-36B3-4284-B033-4D56C330C3EB}" srcOrd="0" destOrd="0" presId="urn:microsoft.com/office/officeart/2005/8/layout/default"/>
    <dgm:cxn modelId="{C14CB91F-A243-4AF0-B1EA-08FDDDDA6C6D}" srcId="{3F321F40-0FEB-473C-A14B-2E9AC7657E13}" destId="{9BED5404-63B0-4583-B248-503C5668B85B}" srcOrd="4" destOrd="0" parTransId="{BC4A0DAD-5292-468F-AF46-C5536EA2917E}" sibTransId="{C65081A0-94D0-4277-918F-00B1E0C468A2}"/>
    <dgm:cxn modelId="{690EA5EA-6405-4265-B25E-71C6A05ACDA3}" type="presOf" srcId="{22486A4B-7F38-4DF1-A2A8-A7FA92A1F8A4}" destId="{67DAE5B5-C9E5-409B-BA3F-A5054DFE3D82}" srcOrd="0" destOrd="0" presId="urn:microsoft.com/office/officeart/2005/8/layout/default"/>
    <dgm:cxn modelId="{E5FAB7E8-D3B5-497B-A2C7-17A24A54B46B}" type="presOf" srcId="{0D0F1C7D-CFC2-4E9A-AE60-DA97DCF9CF41}" destId="{53D947E7-9832-48EE-BFB8-6367B777445B}" srcOrd="0" destOrd="0" presId="urn:microsoft.com/office/officeart/2005/8/layout/default"/>
    <dgm:cxn modelId="{9DD675B9-4839-43EF-9091-380D7633816B}" srcId="{3F321F40-0FEB-473C-A14B-2E9AC7657E13}" destId="{22486A4B-7F38-4DF1-A2A8-A7FA92A1F8A4}" srcOrd="0" destOrd="0" parTransId="{E62A61ED-8F66-43B4-836E-F341CE6A2614}" sibTransId="{6C70CE22-782B-4024-9633-B7A2DE0C3122}"/>
    <dgm:cxn modelId="{0234E7D8-D705-4555-93C6-639BAD5D6A62}" srcId="{3F321F40-0FEB-473C-A14B-2E9AC7657E13}" destId="{C5A9CD9D-1A03-4F38-A93D-4887853C97A1}" srcOrd="3" destOrd="0" parTransId="{EB9CC5B0-D164-46C5-9DA5-FD1CDCBED957}" sibTransId="{03F47DEE-6E79-49FA-BAAC-B8DA3ABF1948}"/>
    <dgm:cxn modelId="{19D71694-5A02-419F-A1B8-500DF5974276}" type="presOf" srcId="{9BED5404-63B0-4583-B248-503C5668B85B}" destId="{5FDC9783-44C9-47B5-8573-52F5B293BB80}" srcOrd="0" destOrd="0" presId="urn:microsoft.com/office/officeart/2005/8/layout/default"/>
    <dgm:cxn modelId="{EA4D9C3F-4BD4-4C50-84CD-613C1A098F83}" srcId="{3F321F40-0FEB-473C-A14B-2E9AC7657E13}" destId="{92A6822C-30D3-4BE3-9B75-CCE7E02F2CA3}" srcOrd="1" destOrd="0" parTransId="{A6727B71-C2F5-41FD-A1F7-9440703B6AFE}" sibTransId="{959744CC-D60E-4948-9EA6-849CA7266641}"/>
    <dgm:cxn modelId="{A7774302-997B-48C1-B4B1-279755249FB6}" srcId="{3F321F40-0FEB-473C-A14B-2E9AC7657E13}" destId="{0D0F1C7D-CFC2-4E9A-AE60-DA97DCF9CF41}" srcOrd="2" destOrd="0" parTransId="{A744715B-5C37-4D43-B55D-9B742AC46D13}" sibTransId="{30218896-115C-4D0B-B3FB-E7F1F5BF28A3}"/>
    <dgm:cxn modelId="{2AD5CAAA-1C36-4EFC-8033-6FDFDB7C19A3}" type="presParOf" srcId="{38BE3AB7-22AC-4CB1-B344-202C5AAD1D78}" destId="{67DAE5B5-C9E5-409B-BA3F-A5054DFE3D82}" srcOrd="0" destOrd="0" presId="urn:microsoft.com/office/officeart/2005/8/layout/default"/>
    <dgm:cxn modelId="{37933FAF-499F-4AF2-8B20-D5262C76ECEE}" type="presParOf" srcId="{38BE3AB7-22AC-4CB1-B344-202C5AAD1D78}" destId="{836E423E-E304-404F-9D73-4AEB6AA14658}" srcOrd="1" destOrd="0" presId="urn:microsoft.com/office/officeart/2005/8/layout/default"/>
    <dgm:cxn modelId="{2FA8D023-3FBF-425B-893F-3A27B95AED0B}" type="presParOf" srcId="{38BE3AB7-22AC-4CB1-B344-202C5AAD1D78}" destId="{A851533A-36B3-4284-B033-4D56C330C3EB}" srcOrd="2" destOrd="0" presId="urn:microsoft.com/office/officeart/2005/8/layout/default"/>
    <dgm:cxn modelId="{309EB45C-12DA-4352-9FA7-052FDDC4200E}" type="presParOf" srcId="{38BE3AB7-22AC-4CB1-B344-202C5AAD1D78}" destId="{C8D9DAB5-DB36-4635-B4BC-2EA54CFFC2C0}" srcOrd="3" destOrd="0" presId="urn:microsoft.com/office/officeart/2005/8/layout/default"/>
    <dgm:cxn modelId="{2C793F8A-D155-469A-AD24-EDF888DB26F2}" type="presParOf" srcId="{38BE3AB7-22AC-4CB1-B344-202C5AAD1D78}" destId="{53D947E7-9832-48EE-BFB8-6367B777445B}" srcOrd="4" destOrd="0" presId="urn:microsoft.com/office/officeart/2005/8/layout/default"/>
    <dgm:cxn modelId="{73507F84-068B-465B-933F-2D2DB5F3650C}" type="presParOf" srcId="{38BE3AB7-22AC-4CB1-B344-202C5AAD1D78}" destId="{4D4CF1E3-4F5D-40F4-A4F1-7839EF54C850}" srcOrd="5" destOrd="0" presId="urn:microsoft.com/office/officeart/2005/8/layout/default"/>
    <dgm:cxn modelId="{E8A93E37-A8FE-40B8-8948-F43B7690F4F9}" type="presParOf" srcId="{38BE3AB7-22AC-4CB1-B344-202C5AAD1D78}" destId="{FA9B57EA-D480-4893-9EC0-53C3FF10B679}" srcOrd="6" destOrd="0" presId="urn:microsoft.com/office/officeart/2005/8/layout/default"/>
    <dgm:cxn modelId="{A41C3C14-4D15-44CF-AF44-B4C400AD4057}" type="presParOf" srcId="{38BE3AB7-22AC-4CB1-B344-202C5AAD1D78}" destId="{73F21603-1D51-4630-A9B4-E627AD2FB97A}" srcOrd="7" destOrd="0" presId="urn:microsoft.com/office/officeart/2005/8/layout/default"/>
    <dgm:cxn modelId="{7341FBE1-18BD-4D6C-836A-7257E6CBF1EA}" type="presParOf" srcId="{38BE3AB7-22AC-4CB1-B344-202C5AAD1D78}" destId="{5FDC9783-44C9-47B5-8573-52F5B293BB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4D962-8F2A-4532-AC87-DAC092E021D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86DA3-68DE-4CB1-A184-610A94663F7F}">
      <dgm:prSet phldrT="[Text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6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Identify your goals to target the essentials</a:t>
          </a:r>
          <a:endParaRPr lang="en-US" sz="160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CDFB440E-FC7E-4D9C-B639-0FDEB2E74D31}" type="parTrans" cxnId="{767A4F41-1BFA-4A9D-968E-AF0AF34CF867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A05D05AB-D6AC-4E69-9302-30CA52BF2CCB}" type="sibTrans" cxnId="{767A4F41-1BFA-4A9D-968E-AF0AF34CF867}">
      <dgm:prSet custT="1"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F2670D7F-3060-4A28-91C8-2D725285033C}">
      <dgm:prSet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Ensure your bell schedule will support your goals</a:t>
          </a:r>
          <a:endParaRPr lang="en-US" sz="16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CB62109A-B323-44AE-85C1-3139F55CD82E}" type="parTrans" cxnId="{CB42C7F1-CC78-461E-971D-9454812B80B9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0CBBD358-E961-4368-9D01-AF74F01E2223}" type="sibTrans" cxnId="{CB42C7F1-CC78-461E-971D-9454812B80B9}">
      <dgm:prSet custT="1"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80819DDF-55A4-4E99-B947-57F74CCAA33D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dirty="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Define your constraints, class counts and special rosters</a:t>
          </a:r>
          <a:endParaRPr lang="en-US" sz="16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gm:t>
    </dgm:pt>
    <dgm:pt modelId="{77B07C09-20D3-4373-ADC9-50B4256808C8}" type="parTrans" cxnId="{DC36AAB1-B436-4FDA-9F8A-B0D92F9390D2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921E449D-8EFF-4746-92EA-75BCA4DB6F44}" type="sibTrans" cxnId="{DC36AAB1-B436-4FDA-9F8A-B0D92F9390D2}">
      <dgm:prSet custT="1"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C40035C0-BC4B-44D1-8430-B93C189B1272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600" smtClean="0">
              <a:latin typeface="Lato" panose="020B0604020202020204" charset="0"/>
              <a:cs typeface="Lato" panose="020B0604020202020204" charset="0"/>
            </a:rPr>
            <a:t>Let students drive the master schedule</a:t>
          </a:r>
          <a:endParaRPr lang="en-US" sz="1600" dirty="0">
            <a:latin typeface="Lato" panose="020B0604020202020204" charset="0"/>
            <a:cs typeface="Lato" panose="020B0604020202020204" charset="0"/>
          </a:endParaRPr>
        </a:p>
      </dgm:t>
    </dgm:pt>
    <dgm:pt modelId="{2A41A5B4-64C0-4B9B-AE40-D27E769CBADC}" type="parTrans" cxnId="{5F68587C-49E4-4C49-B107-1C1CD2BE0667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ED32771A-EEDD-4C96-A4A5-893A2203DF74}" type="sibTrans" cxnId="{5F68587C-49E4-4C49-B107-1C1CD2BE0667}">
      <dgm:prSet custT="1"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70BAB83E-17EE-4FE6-B5DB-64556B34060E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Lato" panose="020B0604020202020204" charset="0"/>
              <a:cs typeface="Lato" panose="020B0604020202020204" charset="0"/>
            </a:rPr>
            <a:t>Your students with the highest needs must take priority</a:t>
          </a:r>
          <a:endParaRPr lang="en-US" sz="1600" dirty="0">
            <a:latin typeface="Lato" panose="020B0604020202020204" charset="0"/>
            <a:cs typeface="Lato" panose="020B0604020202020204" charset="0"/>
          </a:endParaRPr>
        </a:p>
      </dgm:t>
    </dgm:pt>
    <dgm:pt modelId="{0642BEA3-004F-4FB0-B4EC-5FBB93BAFE34}" type="parTrans" cxnId="{9B91772D-A55E-4240-BABD-3B32AB58CE55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6E2DFCCD-5080-4E06-ADEE-9830085EF7F8}" type="sibTrans" cxnId="{9B91772D-A55E-4240-BABD-3B32AB58CE55}">
      <dgm:prSet custT="1"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8B793C63-385D-476B-958B-12B12764CE78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Lato" panose="020B0604020202020204" charset="0"/>
              <a:cs typeface="Lato" panose="020B0604020202020204" charset="0"/>
            </a:rPr>
            <a:t>Engage in the difficult dialogue</a:t>
          </a:r>
          <a:endParaRPr lang="en-US" sz="1600" dirty="0">
            <a:latin typeface="Lato" panose="020B0604020202020204" charset="0"/>
            <a:cs typeface="Lato" panose="020B0604020202020204" charset="0"/>
          </a:endParaRPr>
        </a:p>
      </dgm:t>
    </dgm:pt>
    <dgm:pt modelId="{F351EA04-C0E5-4767-820D-286683852DE3}" type="parTrans" cxnId="{4EE3E01D-9C2A-464A-AE13-C5DC05DE2EB0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ADE984C0-BE95-422E-89B9-63EDBF413CA8}" type="sibTrans" cxnId="{4EE3E01D-9C2A-464A-AE13-C5DC05DE2EB0}">
      <dgm:prSet/>
      <dgm:spPr/>
      <dgm:t>
        <a:bodyPr/>
        <a:lstStyle/>
        <a:p>
          <a:endParaRPr lang="en-US" sz="1600">
            <a:latin typeface="Lato" panose="020B0604020202020204" charset="0"/>
            <a:cs typeface="Lato" panose="020B0604020202020204" charset="0"/>
          </a:endParaRPr>
        </a:p>
      </dgm:t>
    </dgm:pt>
    <dgm:pt modelId="{306A3BCA-F870-4B8A-9492-8C8ABD1344BC}" type="pres">
      <dgm:prSet presAssocID="{1AB4D962-8F2A-4532-AC87-DAC092E021DF}" presName="Name0" presStyleCnt="0">
        <dgm:presLayoutVars>
          <dgm:dir/>
          <dgm:resizeHandles val="exact"/>
        </dgm:presLayoutVars>
      </dgm:prSet>
      <dgm:spPr/>
    </dgm:pt>
    <dgm:pt modelId="{C02E7869-4368-4C04-AC20-2209E6BCD480}" type="pres">
      <dgm:prSet presAssocID="{0A386DA3-68DE-4CB1-A184-610A94663F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B19BF-399B-452A-A85F-EE8F55E2E2D4}" type="pres">
      <dgm:prSet presAssocID="{A05D05AB-D6AC-4E69-9302-30CA52BF2CC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A8E3FA2-9988-4783-A6F7-8127293DB965}" type="pres">
      <dgm:prSet presAssocID="{A05D05AB-D6AC-4E69-9302-30CA52BF2CC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DFB250-FD45-41D8-A020-20395302FC1F}" type="pres">
      <dgm:prSet presAssocID="{F2670D7F-3060-4A28-91C8-2D72528503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80812-1305-40BD-B37E-639AA2C8E9F8}" type="pres">
      <dgm:prSet presAssocID="{0CBBD358-E961-4368-9D01-AF74F01E222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C7A41EA-EA02-4B25-8DAA-9EB61901B517}" type="pres">
      <dgm:prSet presAssocID="{0CBBD358-E961-4368-9D01-AF74F01E222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CBFAA30-AC12-48D8-995D-5CB51A9D1555}" type="pres">
      <dgm:prSet presAssocID="{80819DDF-55A4-4E99-B947-57F74CCAA33D}" presName="node" presStyleLbl="node1" presStyleIdx="2" presStyleCnt="6" custScaleX="113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B08EB-B1E1-4986-A2AF-E4ACC687E1DE}" type="pres">
      <dgm:prSet presAssocID="{921E449D-8EFF-4746-92EA-75BCA4DB6F4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62AD085-F352-4DFA-B14D-93F7243DC606}" type="pres">
      <dgm:prSet presAssocID="{921E449D-8EFF-4746-92EA-75BCA4DB6F4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306377-2420-4EBE-A431-8F9C2D7BAC3B}" type="pres">
      <dgm:prSet presAssocID="{C40035C0-BC4B-44D1-8430-B93C189B12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CB873-F36E-49D7-A85D-FEC915F98487}" type="pres">
      <dgm:prSet presAssocID="{ED32771A-EEDD-4C96-A4A5-893A2203DF7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51318B6-B105-4675-B29E-B07C7ED08130}" type="pres">
      <dgm:prSet presAssocID="{ED32771A-EEDD-4C96-A4A5-893A2203DF7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BFEA94D-277D-469B-AB53-07989C4B1121}" type="pres">
      <dgm:prSet presAssocID="{70BAB83E-17EE-4FE6-B5DB-64556B3406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F405A-7740-4AE7-B14D-3A44B1509255}" type="pres">
      <dgm:prSet presAssocID="{6E2DFCCD-5080-4E06-ADEE-9830085EF7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941E3C3-297C-44E1-A82D-F73D4379D436}" type="pres">
      <dgm:prSet presAssocID="{6E2DFCCD-5080-4E06-ADEE-9830085EF7F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58C706-A8BE-48B6-9AA1-63F59EC70D4C}" type="pres">
      <dgm:prSet presAssocID="{8B793C63-385D-476B-958B-12B12764CE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34F9D-3794-4954-A427-E88CB680800A}" type="presOf" srcId="{ED32771A-EEDD-4C96-A4A5-893A2203DF74}" destId="{851318B6-B105-4675-B29E-B07C7ED08130}" srcOrd="1" destOrd="0" presId="urn:microsoft.com/office/officeart/2005/8/layout/process1"/>
    <dgm:cxn modelId="{FE29F9B0-A6F9-4E6F-B327-05B1EB4BE6E8}" type="presOf" srcId="{F2670D7F-3060-4A28-91C8-2D725285033C}" destId="{49DFB250-FD45-41D8-A020-20395302FC1F}" srcOrd="0" destOrd="0" presId="urn:microsoft.com/office/officeart/2005/8/layout/process1"/>
    <dgm:cxn modelId="{C42F82E1-C83D-4B05-B532-C43D517D441D}" type="presOf" srcId="{C40035C0-BC4B-44D1-8430-B93C189B1272}" destId="{A6306377-2420-4EBE-A431-8F9C2D7BAC3B}" srcOrd="0" destOrd="0" presId="urn:microsoft.com/office/officeart/2005/8/layout/process1"/>
    <dgm:cxn modelId="{AE5614C0-1D3B-4AC6-8B10-5DEB4C4028CD}" type="presOf" srcId="{70BAB83E-17EE-4FE6-B5DB-64556B34060E}" destId="{4BFEA94D-277D-469B-AB53-07989C4B1121}" srcOrd="0" destOrd="0" presId="urn:microsoft.com/office/officeart/2005/8/layout/process1"/>
    <dgm:cxn modelId="{9B91772D-A55E-4240-BABD-3B32AB58CE55}" srcId="{1AB4D962-8F2A-4532-AC87-DAC092E021DF}" destId="{70BAB83E-17EE-4FE6-B5DB-64556B34060E}" srcOrd="4" destOrd="0" parTransId="{0642BEA3-004F-4FB0-B4EC-5FBB93BAFE34}" sibTransId="{6E2DFCCD-5080-4E06-ADEE-9830085EF7F8}"/>
    <dgm:cxn modelId="{767A4F41-1BFA-4A9D-968E-AF0AF34CF867}" srcId="{1AB4D962-8F2A-4532-AC87-DAC092E021DF}" destId="{0A386DA3-68DE-4CB1-A184-610A94663F7F}" srcOrd="0" destOrd="0" parTransId="{CDFB440E-FC7E-4D9C-B639-0FDEB2E74D31}" sibTransId="{A05D05AB-D6AC-4E69-9302-30CA52BF2CCB}"/>
    <dgm:cxn modelId="{22B4827C-33C8-4781-8A74-333BB5EB2254}" type="presOf" srcId="{6E2DFCCD-5080-4E06-ADEE-9830085EF7F8}" destId="{6F9F405A-7740-4AE7-B14D-3A44B1509255}" srcOrd="0" destOrd="0" presId="urn:microsoft.com/office/officeart/2005/8/layout/process1"/>
    <dgm:cxn modelId="{5929C9BB-93EB-48E7-A9CF-DE965650EE26}" type="presOf" srcId="{A05D05AB-D6AC-4E69-9302-30CA52BF2CCB}" destId="{EA8E3FA2-9988-4783-A6F7-8127293DB965}" srcOrd="1" destOrd="0" presId="urn:microsoft.com/office/officeart/2005/8/layout/process1"/>
    <dgm:cxn modelId="{4EC98A98-6124-425E-8D1E-C493F561224E}" type="presOf" srcId="{0CBBD358-E961-4368-9D01-AF74F01E2223}" destId="{34C80812-1305-40BD-B37E-639AA2C8E9F8}" srcOrd="0" destOrd="0" presId="urn:microsoft.com/office/officeart/2005/8/layout/process1"/>
    <dgm:cxn modelId="{DC36AAB1-B436-4FDA-9F8A-B0D92F9390D2}" srcId="{1AB4D962-8F2A-4532-AC87-DAC092E021DF}" destId="{80819DDF-55A4-4E99-B947-57F74CCAA33D}" srcOrd="2" destOrd="0" parTransId="{77B07C09-20D3-4373-ADC9-50B4256808C8}" sibTransId="{921E449D-8EFF-4746-92EA-75BCA4DB6F44}"/>
    <dgm:cxn modelId="{E61C029B-E4DF-42BC-9EE0-49DCC454B513}" type="presOf" srcId="{0A386DA3-68DE-4CB1-A184-610A94663F7F}" destId="{C02E7869-4368-4C04-AC20-2209E6BCD480}" srcOrd="0" destOrd="0" presId="urn:microsoft.com/office/officeart/2005/8/layout/process1"/>
    <dgm:cxn modelId="{4DEF087B-2FAB-4439-8F29-1634495509A3}" type="presOf" srcId="{6E2DFCCD-5080-4E06-ADEE-9830085EF7F8}" destId="{A941E3C3-297C-44E1-A82D-F73D4379D436}" srcOrd="1" destOrd="0" presId="urn:microsoft.com/office/officeart/2005/8/layout/process1"/>
    <dgm:cxn modelId="{6EDAF027-B63E-4273-B6A0-49C1DB930755}" type="presOf" srcId="{ED32771A-EEDD-4C96-A4A5-893A2203DF74}" destId="{8AACB873-F36E-49D7-A85D-FEC915F98487}" srcOrd="0" destOrd="0" presId="urn:microsoft.com/office/officeart/2005/8/layout/process1"/>
    <dgm:cxn modelId="{E59EE2AB-6F68-4510-8292-0A23C0702CCF}" type="presOf" srcId="{1AB4D962-8F2A-4532-AC87-DAC092E021DF}" destId="{306A3BCA-F870-4B8A-9492-8C8ABD1344BC}" srcOrd="0" destOrd="0" presId="urn:microsoft.com/office/officeart/2005/8/layout/process1"/>
    <dgm:cxn modelId="{CB42C7F1-CC78-461E-971D-9454812B80B9}" srcId="{1AB4D962-8F2A-4532-AC87-DAC092E021DF}" destId="{F2670D7F-3060-4A28-91C8-2D725285033C}" srcOrd="1" destOrd="0" parTransId="{CB62109A-B323-44AE-85C1-3139F55CD82E}" sibTransId="{0CBBD358-E961-4368-9D01-AF74F01E2223}"/>
    <dgm:cxn modelId="{35F99D20-4AD2-4FBF-8093-2A98A87AF0B0}" type="presOf" srcId="{A05D05AB-D6AC-4E69-9302-30CA52BF2CCB}" destId="{5A0B19BF-399B-452A-A85F-EE8F55E2E2D4}" srcOrd="0" destOrd="0" presId="urn:microsoft.com/office/officeart/2005/8/layout/process1"/>
    <dgm:cxn modelId="{5F68587C-49E4-4C49-B107-1C1CD2BE0667}" srcId="{1AB4D962-8F2A-4532-AC87-DAC092E021DF}" destId="{C40035C0-BC4B-44D1-8430-B93C189B1272}" srcOrd="3" destOrd="0" parTransId="{2A41A5B4-64C0-4B9B-AE40-D27E769CBADC}" sibTransId="{ED32771A-EEDD-4C96-A4A5-893A2203DF74}"/>
    <dgm:cxn modelId="{2B73435F-C552-4131-8C6C-76F44E6E67FC}" type="presOf" srcId="{8B793C63-385D-476B-958B-12B12764CE78}" destId="{B458C706-A8BE-48B6-9AA1-63F59EC70D4C}" srcOrd="0" destOrd="0" presId="urn:microsoft.com/office/officeart/2005/8/layout/process1"/>
    <dgm:cxn modelId="{102446F6-15B2-42F9-8A46-B6827F0DDFCE}" type="presOf" srcId="{80819DDF-55A4-4E99-B947-57F74CCAA33D}" destId="{3CBFAA30-AC12-48D8-995D-5CB51A9D1555}" srcOrd="0" destOrd="0" presId="urn:microsoft.com/office/officeart/2005/8/layout/process1"/>
    <dgm:cxn modelId="{4EE3E01D-9C2A-464A-AE13-C5DC05DE2EB0}" srcId="{1AB4D962-8F2A-4532-AC87-DAC092E021DF}" destId="{8B793C63-385D-476B-958B-12B12764CE78}" srcOrd="5" destOrd="0" parTransId="{F351EA04-C0E5-4767-820D-286683852DE3}" sibTransId="{ADE984C0-BE95-422E-89B9-63EDBF413CA8}"/>
    <dgm:cxn modelId="{ABD0AB0D-A966-4609-8506-178D7E00A5BE}" type="presOf" srcId="{921E449D-8EFF-4746-92EA-75BCA4DB6F44}" destId="{679B08EB-B1E1-4986-A2AF-E4ACC687E1DE}" srcOrd="0" destOrd="0" presId="urn:microsoft.com/office/officeart/2005/8/layout/process1"/>
    <dgm:cxn modelId="{368EEC74-E3F3-4BD3-8ED0-FC408CE9E22B}" type="presOf" srcId="{0CBBD358-E961-4368-9D01-AF74F01E2223}" destId="{5C7A41EA-EA02-4B25-8DAA-9EB61901B517}" srcOrd="1" destOrd="0" presId="urn:microsoft.com/office/officeart/2005/8/layout/process1"/>
    <dgm:cxn modelId="{992E7AF8-8B6F-46A3-81BB-099668E96E17}" type="presOf" srcId="{921E449D-8EFF-4746-92EA-75BCA4DB6F44}" destId="{362AD085-F352-4DFA-B14D-93F7243DC606}" srcOrd="1" destOrd="0" presId="urn:microsoft.com/office/officeart/2005/8/layout/process1"/>
    <dgm:cxn modelId="{A3729786-70AC-4891-96D7-4318EDB0B5BA}" type="presParOf" srcId="{306A3BCA-F870-4B8A-9492-8C8ABD1344BC}" destId="{C02E7869-4368-4C04-AC20-2209E6BCD480}" srcOrd="0" destOrd="0" presId="urn:microsoft.com/office/officeart/2005/8/layout/process1"/>
    <dgm:cxn modelId="{421BA779-0B5D-4FAE-8366-E98F9DF77242}" type="presParOf" srcId="{306A3BCA-F870-4B8A-9492-8C8ABD1344BC}" destId="{5A0B19BF-399B-452A-A85F-EE8F55E2E2D4}" srcOrd="1" destOrd="0" presId="urn:microsoft.com/office/officeart/2005/8/layout/process1"/>
    <dgm:cxn modelId="{8F5F3D7D-6CB6-478E-8EE0-BFA6EA1D2944}" type="presParOf" srcId="{5A0B19BF-399B-452A-A85F-EE8F55E2E2D4}" destId="{EA8E3FA2-9988-4783-A6F7-8127293DB965}" srcOrd="0" destOrd="0" presId="urn:microsoft.com/office/officeart/2005/8/layout/process1"/>
    <dgm:cxn modelId="{4DBAE81B-8578-4F0B-B9C7-0B9F1D0A891A}" type="presParOf" srcId="{306A3BCA-F870-4B8A-9492-8C8ABD1344BC}" destId="{49DFB250-FD45-41D8-A020-20395302FC1F}" srcOrd="2" destOrd="0" presId="urn:microsoft.com/office/officeart/2005/8/layout/process1"/>
    <dgm:cxn modelId="{04F1ACE7-1426-40BC-BECC-BB79C18812D2}" type="presParOf" srcId="{306A3BCA-F870-4B8A-9492-8C8ABD1344BC}" destId="{34C80812-1305-40BD-B37E-639AA2C8E9F8}" srcOrd="3" destOrd="0" presId="urn:microsoft.com/office/officeart/2005/8/layout/process1"/>
    <dgm:cxn modelId="{0F93BB89-41F2-4C9A-9E33-E747FA889E56}" type="presParOf" srcId="{34C80812-1305-40BD-B37E-639AA2C8E9F8}" destId="{5C7A41EA-EA02-4B25-8DAA-9EB61901B517}" srcOrd="0" destOrd="0" presId="urn:microsoft.com/office/officeart/2005/8/layout/process1"/>
    <dgm:cxn modelId="{ECF57AA6-29E6-4F98-8585-5A4A0A8EC2FD}" type="presParOf" srcId="{306A3BCA-F870-4B8A-9492-8C8ABD1344BC}" destId="{3CBFAA30-AC12-48D8-995D-5CB51A9D1555}" srcOrd="4" destOrd="0" presId="urn:microsoft.com/office/officeart/2005/8/layout/process1"/>
    <dgm:cxn modelId="{B7797A43-3ECA-47C5-90BD-1A1563C2FC2D}" type="presParOf" srcId="{306A3BCA-F870-4B8A-9492-8C8ABD1344BC}" destId="{679B08EB-B1E1-4986-A2AF-E4ACC687E1DE}" srcOrd="5" destOrd="0" presId="urn:microsoft.com/office/officeart/2005/8/layout/process1"/>
    <dgm:cxn modelId="{968EB909-5402-4156-A093-6E996F96C3B3}" type="presParOf" srcId="{679B08EB-B1E1-4986-A2AF-E4ACC687E1DE}" destId="{362AD085-F352-4DFA-B14D-93F7243DC606}" srcOrd="0" destOrd="0" presId="urn:microsoft.com/office/officeart/2005/8/layout/process1"/>
    <dgm:cxn modelId="{152E3AD5-57AF-4167-811E-DC0017BAAFD7}" type="presParOf" srcId="{306A3BCA-F870-4B8A-9492-8C8ABD1344BC}" destId="{A6306377-2420-4EBE-A431-8F9C2D7BAC3B}" srcOrd="6" destOrd="0" presId="urn:microsoft.com/office/officeart/2005/8/layout/process1"/>
    <dgm:cxn modelId="{37689C42-82EE-4933-A050-C9DA9878D62E}" type="presParOf" srcId="{306A3BCA-F870-4B8A-9492-8C8ABD1344BC}" destId="{8AACB873-F36E-49D7-A85D-FEC915F98487}" srcOrd="7" destOrd="0" presId="urn:microsoft.com/office/officeart/2005/8/layout/process1"/>
    <dgm:cxn modelId="{E0D8697E-05A7-4EF0-B20A-E25E4AE4452B}" type="presParOf" srcId="{8AACB873-F36E-49D7-A85D-FEC915F98487}" destId="{851318B6-B105-4675-B29E-B07C7ED08130}" srcOrd="0" destOrd="0" presId="urn:microsoft.com/office/officeart/2005/8/layout/process1"/>
    <dgm:cxn modelId="{84202CAF-DBE7-4AB8-96D2-4C8190414506}" type="presParOf" srcId="{306A3BCA-F870-4B8A-9492-8C8ABD1344BC}" destId="{4BFEA94D-277D-469B-AB53-07989C4B1121}" srcOrd="8" destOrd="0" presId="urn:microsoft.com/office/officeart/2005/8/layout/process1"/>
    <dgm:cxn modelId="{C8791CC0-8540-4F1B-8D6C-414095542463}" type="presParOf" srcId="{306A3BCA-F870-4B8A-9492-8C8ABD1344BC}" destId="{6F9F405A-7740-4AE7-B14D-3A44B1509255}" srcOrd="9" destOrd="0" presId="urn:microsoft.com/office/officeart/2005/8/layout/process1"/>
    <dgm:cxn modelId="{B297ABB8-8E04-4274-B131-45612023972B}" type="presParOf" srcId="{6F9F405A-7740-4AE7-B14D-3A44B1509255}" destId="{A941E3C3-297C-44E1-A82D-F73D4379D436}" srcOrd="0" destOrd="0" presId="urn:microsoft.com/office/officeart/2005/8/layout/process1"/>
    <dgm:cxn modelId="{A8A7BB1A-2D00-4457-923D-4BE1FE94BFB8}" type="presParOf" srcId="{306A3BCA-F870-4B8A-9492-8C8ABD1344BC}" destId="{B458C706-A8BE-48B6-9AA1-63F59EC70D4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64AD3-8FF0-4895-A058-3D7B5F1D9713}">
      <dsp:nvSpPr>
        <dsp:cNvPr id="0" name=""/>
        <dsp:cNvSpPr/>
      </dsp:nvSpPr>
      <dsp:spPr>
        <a:xfrm>
          <a:off x="272851" y="762"/>
          <a:ext cx="2373447" cy="142406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/>
              </a:solidFill>
            </a:rPr>
            <a:t>Understand key components of master scheduling for small schools</a:t>
          </a:r>
          <a:endParaRPr lang="en-US" sz="1800" kern="1200" dirty="0">
            <a:solidFill>
              <a:schemeClr val="accent1"/>
            </a:solidFill>
          </a:endParaRPr>
        </a:p>
      </dsp:txBody>
      <dsp:txXfrm>
        <a:off x="272851" y="762"/>
        <a:ext cx="2373447" cy="1424068"/>
      </dsp:txXfrm>
    </dsp:sp>
    <dsp:sp modelId="{B64CC64A-5D81-42F1-8CC1-D03B1520A60C}">
      <dsp:nvSpPr>
        <dsp:cNvPr id="0" name=""/>
        <dsp:cNvSpPr/>
      </dsp:nvSpPr>
      <dsp:spPr>
        <a:xfrm>
          <a:off x="2883643" y="762"/>
          <a:ext cx="2373447" cy="1424068"/>
        </a:xfrm>
        <a:prstGeom prst="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accent1"/>
              </a:solidFill>
            </a:rPr>
            <a:t>Analyze your school's scheduling readiness</a:t>
          </a:r>
          <a:endParaRPr lang="en-US" sz="1800" kern="1200" dirty="0">
            <a:solidFill>
              <a:schemeClr val="accent1"/>
            </a:solidFill>
          </a:endParaRPr>
        </a:p>
      </dsp:txBody>
      <dsp:txXfrm>
        <a:off x="2883643" y="762"/>
        <a:ext cx="2373447" cy="1424068"/>
      </dsp:txXfrm>
    </dsp:sp>
    <dsp:sp modelId="{485B5589-DB95-4432-8B4B-7314CD4713B3}">
      <dsp:nvSpPr>
        <dsp:cNvPr id="0" name=""/>
        <dsp:cNvSpPr/>
      </dsp:nvSpPr>
      <dsp:spPr>
        <a:xfrm>
          <a:off x="1578247" y="1662175"/>
          <a:ext cx="2373447" cy="1424068"/>
        </a:xfrm>
        <a:prstGeom prst="rect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800" kern="1200" smtClean="0">
              <a:solidFill>
                <a:schemeClr val="bg1"/>
              </a:solidFill>
            </a:rPr>
            <a:t>Identify your scheduling team and timeline</a:t>
          </a:r>
          <a:endParaRPr lang="en" sz="1800" kern="1200" dirty="0" smtClean="0">
            <a:solidFill>
              <a:schemeClr val="bg1"/>
            </a:solidFill>
          </a:endParaRPr>
        </a:p>
      </dsp:txBody>
      <dsp:txXfrm>
        <a:off x="1578247" y="1662175"/>
        <a:ext cx="2373447" cy="1424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E5B5-C9E5-409B-BA3F-A5054DFE3D82}">
      <dsp:nvSpPr>
        <dsp:cNvPr id="0" name=""/>
        <dsp:cNvSpPr/>
      </dsp:nvSpPr>
      <dsp:spPr>
        <a:xfrm>
          <a:off x="215001" y="73"/>
          <a:ext cx="2553145" cy="1531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Anticipate cohort movement</a:t>
          </a:r>
          <a:endParaRPr lang="en-US" sz="1800" kern="12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215001" y="73"/>
        <a:ext cx="2553145" cy="1531887"/>
      </dsp:txXfrm>
    </dsp:sp>
    <dsp:sp modelId="{A851533A-36B3-4284-B033-4D56C330C3EB}">
      <dsp:nvSpPr>
        <dsp:cNvPr id="0" name=""/>
        <dsp:cNvSpPr/>
      </dsp:nvSpPr>
      <dsp:spPr>
        <a:xfrm>
          <a:off x="3023462" y="73"/>
          <a:ext cx="2553145" cy="1531887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Lato" panose="020B0604020202020204" charset="0"/>
              <a:cs typeface="Lato" panose="020B0604020202020204" charset="0"/>
            </a:rPr>
            <a:t>Review historical grades and current enrollment</a:t>
          </a:r>
          <a:endParaRPr lang="en-US" sz="18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3023462" y="73"/>
        <a:ext cx="2553145" cy="1531887"/>
      </dsp:txXfrm>
    </dsp:sp>
    <dsp:sp modelId="{53D947E7-9832-48EE-BFB8-6367B777445B}">
      <dsp:nvSpPr>
        <dsp:cNvPr id="0" name=""/>
        <dsp:cNvSpPr/>
      </dsp:nvSpPr>
      <dsp:spPr>
        <a:xfrm>
          <a:off x="5831922" y="73"/>
          <a:ext cx="2553145" cy="1531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Determine summer school offerings and rosters</a:t>
          </a:r>
          <a:endParaRPr lang="en-US" sz="1800" kern="12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5831922" y="73"/>
        <a:ext cx="2553145" cy="1531887"/>
      </dsp:txXfrm>
    </dsp:sp>
    <dsp:sp modelId="{FA9B57EA-D480-4893-9EC0-53C3FF10B679}">
      <dsp:nvSpPr>
        <dsp:cNvPr id="0" name=""/>
        <dsp:cNvSpPr/>
      </dsp:nvSpPr>
      <dsp:spPr>
        <a:xfrm>
          <a:off x="1619231" y="1787275"/>
          <a:ext cx="2553145" cy="1531887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Lato" panose="020B0604020202020204" charset="0"/>
              <a:cs typeface="Lato" panose="020B0604020202020204" charset="0"/>
            </a:rPr>
            <a:t>Analyze incoming cohort data to create core class master schedule</a:t>
          </a:r>
          <a:endParaRPr lang="en-US" sz="18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1619231" y="1787275"/>
        <a:ext cx="2553145" cy="1531887"/>
      </dsp:txXfrm>
    </dsp:sp>
    <dsp:sp modelId="{5FDC9783-44C9-47B5-8573-52F5B293BB80}">
      <dsp:nvSpPr>
        <dsp:cNvPr id="0" name=""/>
        <dsp:cNvSpPr/>
      </dsp:nvSpPr>
      <dsp:spPr>
        <a:xfrm>
          <a:off x="4427692" y="1787275"/>
          <a:ext cx="2553145" cy="1531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Analyze current student data to predict support/intervention courses</a:t>
          </a:r>
          <a:endParaRPr lang="en-US" sz="1800" kern="12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4427692" y="1787275"/>
        <a:ext cx="2553145" cy="1531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7869-4368-4C04-AC20-2209E6BCD480}">
      <dsp:nvSpPr>
        <dsp:cNvPr id="0" name=""/>
        <dsp:cNvSpPr/>
      </dsp:nvSpPr>
      <dsp:spPr>
        <a:xfrm>
          <a:off x="6242" y="1673169"/>
          <a:ext cx="1105102" cy="1659274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Identify your goals to target the essentials</a:t>
          </a:r>
          <a:endParaRPr lang="en-US" sz="1600" kern="120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38609" y="1705536"/>
        <a:ext cx="1040368" cy="1594540"/>
      </dsp:txXfrm>
    </dsp:sp>
    <dsp:sp modelId="{5A0B19BF-399B-452A-A85F-EE8F55E2E2D4}">
      <dsp:nvSpPr>
        <dsp:cNvPr id="0" name=""/>
        <dsp:cNvSpPr/>
      </dsp:nvSpPr>
      <dsp:spPr>
        <a:xfrm>
          <a:off x="1221855" y="2365774"/>
          <a:ext cx="234281" cy="274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ato" panose="020B0604020202020204" charset="0"/>
            <a:cs typeface="Lato" panose="020B0604020202020204" charset="0"/>
          </a:endParaRPr>
        </a:p>
      </dsp:txBody>
      <dsp:txXfrm>
        <a:off x="1221855" y="2420587"/>
        <a:ext cx="163997" cy="164439"/>
      </dsp:txXfrm>
    </dsp:sp>
    <dsp:sp modelId="{49DFB250-FD45-41D8-A020-20395302FC1F}">
      <dsp:nvSpPr>
        <dsp:cNvPr id="0" name=""/>
        <dsp:cNvSpPr/>
      </dsp:nvSpPr>
      <dsp:spPr>
        <a:xfrm>
          <a:off x="1553385" y="1673169"/>
          <a:ext cx="1105102" cy="1659274"/>
        </a:xfrm>
        <a:prstGeom prst="roundRect">
          <a:avLst>
            <a:gd name="adj" fmla="val 10000"/>
          </a:avLst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Ensure your bell schedule will support your goals</a:t>
          </a:r>
          <a:endParaRPr lang="en-US" sz="1600" kern="12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1585752" y="1705536"/>
        <a:ext cx="1040368" cy="1594540"/>
      </dsp:txXfrm>
    </dsp:sp>
    <dsp:sp modelId="{34C80812-1305-40BD-B37E-639AA2C8E9F8}">
      <dsp:nvSpPr>
        <dsp:cNvPr id="0" name=""/>
        <dsp:cNvSpPr/>
      </dsp:nvSpPr>
      <dsp:spPr>
        <a:xfrm>
          <a:off x="2768998" y="2365774"/>
          <a:ext cx="234281" cy="274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ato" panose="020B0604020202020204" charset="0"/>
            <a:cs typeface="Lato" panose="020B0604020202020204" charset="0"/>
          </a:endParaRPr>
        </a:p>
      </dsp:txBody>
      <dsp:txXfrm>
        <a:off x="2768998" y="2420587"/>
        <a:ext cx="163997" cy="164439"/>
      </dsp:txXfrm>
    </dsp:sp>
    <dsp:sp modelId="{3CBFAA30-AC12-48D8-995D-5CB51A9D1555}">
      <dsp:nvSpPr>
        <dsp:cNvPr id="0" name=""/>
        <dsp:cNvSpPr/>
      </dsp:nvSpPr>
      <dsp:spPr>
        <a:xfrm>
          <a:off x="3100529" y="1673169"/>
          <a:ext cx="1250655" cy="1659274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/>
              </a:solidFill>
              <a:latin typeface="Lato" panose="020B0604020202020204" charset="0"/>
              <a:cs typeface="Lato" panose="020B0604020202020204" charset="0"/>
            </a:rPr>
            <a:t>Define your constraints, class counts and special rosters</a:t>
          </a:r>
          <a:endParaRPr lang="en-US" sz="1600" kern="1200" dirty="0">
            <a:solidFill>
              <a:schemeClr val="bg2"/>
            </a:solidFill>
            <a:latin typeface="Lato" panose="020B0604020202020204" charset="0"/>
            <a:cs typeface="Lato" panose="020B0604020202020204" charset="0"/>
          </a:endParaRPr>
        </a:p>
      </dsp:txBody>
      <dsp:txXfrm>
        <a:off x="3137159" y="1709799"/>
        <a:ext cx="1177395" cy="1586014"/>
      </dsp:txXfrm>
    </dsp:sp>
    <dsp:sp modelId="{679B08EB-B1E1-4986-A2AF-E4ACC687E1DE}">
      <dsp:nvSpPr>
        <dsp:cNvPr id="0" name=""/>
        <dsp:cNvSpPr/>
      </dsp:nvSpPr>
      <dsp:spPr>
        <a:xfrm>
          <a:off x="4461695" y="2365774"/>
          <a:ext cx="234281" cy="274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ato" panose="020B0604020202020204" charset="0"/>
            <a:cs typeface="Lato" panose="020B0604020202020204" charset="0"/>
          </a:endParaRPr>
        </a:p>
      </dsp:txBody>
      <dsp:txXfrm>
        <a:off x="4461695" y="2420587"/>
        <a:ext cx="163997" cy="164439"/>
      </dsp:txXfrm>
    </dsp:sp>
    <dsp:sp modelId="{A6306377-2420-4EBE-A431-8F9C2D7BAC3B}">
      <dsp:nvSpPr>
        <dsp:cNvPr id="0" name=""/>
        <dsp:cNvSpPr/>
      </dsp:nvSpPr>
      <dsp:spPr>
        <a:xfrm>
          <a:off x="4793226" y="1673169"/>
          <a:ext cx="1105102" cy="165927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Lato" panose="020B0604020202020204" charset="0"/>
              <a:cs typeface="Lato" panose="020B0604020202020204" charset="0"/>
            </a:rPr>
            <a:t>Let students drive the master schedule</a:t>
          </a:r>
          <a:endParaRPr lang="en-US" sz="16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4825593" y="1705536"/>
        <a:ext cx="1040368" cy="1594540"/>
      </dsp:txXfrm>
    </dsp:sp>
    <dsp:sp modelId="{8AACB873-F36E-49D7-A85D-FEC915F98487}">
      <dsp:nvSpPr>
        <dsp:cNvPr id="0" name=""/>
        <dsp:cNvSpPr/>
      </dsp:nvSpPr>
      <dsp:spPr>
        <a:xfrm>
          <a:off x="6008839" y="2365774"/>
          <a:ext cx="234281" cy="274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ato" panose="020B0604020202020204" charset="0"/>
            <a:cs typeface="Lato" panose="020B0604020202020204" charset="0"/>
          </a:endParaRPr>
        </a:p>
      </dsp:txBody>
      <dsp:txXfrm>
        <a:off x="6008839" y="2420587"/>
        <a:ext cx="163997" cy="164439"/>
      </dsp:txXfrm>
    </dsp:sp>
    <dsp:sp modelId="{4BFEA94D-277D-469B-AB53-07989C4B1121}">
      <dsp:nvSpPr>
        <dsp:cNvPr id="0" name=""/>
        <dsp:cNvSpPr/>
      </dsp:nvSpPr>
      <dsp:spPr>
        <a:xfrm>
          <a:off x="6340370" y="1673169"/>
          <a:ext cx="1105102" cy="1659274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ato" panose="020B0604020202020204" charset="0"/>
              <a:cs typeface="Lato" panose="020B0604020202020204" charset="0"/>
            </a:rPr>
            <a:t>Your students with the highest needs must take priority</a:t>
          </a:r>
          <a:endParaRPr lang="en-US" sz="16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6372737" y="1705536"/>
        <a:ext cx="1040368" cy="1594540"/>
      </dsp:txXfrm>
    </dsp:sp>
    <dsp:sp modelId="{6F9F405A-7740-4AE7-B14D-3A44B1509255}">
      <dsp:nvSpPr>
        <dsp:cNvPr id="0" name=""/>
        <dsp:cNvSpPr/>
      </dsp:nvSpPr>
      <dsp:spPr>
        <a:xfrm>
          <a:off x="7555983" y="2365774"/>
          <a:ext cx="234281" cy="274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Lato" panose="020B0604020202020204" charset="0"/>
            <a:cs typeface="Lato" panose="020B0604020202020204" charset="0"/>
          </a:endParaRPr>
        </a:p>
      </dsp:txBody>
      <dsp:txXfrm>
        <a:off x="7555983" y="2420587"/>
        <a:ext cx="163997" cy="164439"/>
      </dsp:txXfrm>
    </dsp:sp>
    <dsp:sp modelId="{B458C706-A8BE-48B6-9AA1-63F59EC70D4C}">
      <dsp:nvSpPr>
        <dsp:cNvPr id="0" name=""/>
        <dsp:cNvSpPr/>
      </dsp:nvSpPr>
      <dsp:spPr>
        <a:xfrm>
          <a:off x="7887514" y="1673169"/>
          <a:ext cx="1105102" cy="1659274"/>
        </a:xfrm>
        <a:prstGeom prst="roundRect">
          <a:avLst>
            <a:gd name="adj" fmla="val 10000"/>
          </a:avLst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ato" panose="020B0604020202020204" charset="0"/>
              <a:cs typeface="Lato" panose="020B0604020202020204" charset="0"/>
            </a:rPr>
            <a:t>Engage in the difficult dialogue</a:t>
          </a:r>
          <a:endParaRPr lang="en-US" sz="16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7919881" y="1705536"/>
        <a:ext cx="1040368" cy="159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fe7f6de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fe7f6de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fe7f6de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fe7f6de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df8e4475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df8e4475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df8e4475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df8e4475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df8e4475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df8e4475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fdf8e4475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fdf8e4475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fdf8e447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fdf8e447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df8e4475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fdf8e4475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df8e4475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df8e4475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fdf8e4475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fdf8e4475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fdf8e44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fdf8e44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df8e4475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df8e4475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fe7f6de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fe7f6de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fe7f6de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fe7f6de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garita.landeros@caminonuevo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hris.miller@caminonuev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36100" y="1034700"/>
            <a:ext cx="31218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 School Master Scheduling with Big School Aspirations</a:t>
            </a:r>
            <a:endParaRPr sz="2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0" y="4442100"/>
            <a:ext cx="91440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Margarita Landeros, Ed.D., M.Ed., P.P.S. and Christopher Miller, M.S.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Camino Nuevo High School No. 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Course Requests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412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Students complete course requests on PowerScheduler through large group counseling sessions.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Counselors meet with each student one-by-one to review course selection and ensure that classes align to their graduation plans and college-readiness.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Adjustments are made to the requests.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Requests guide the creation of the Master Schedule. </a:t>
            </a:r>
            <a:endParaRPr dirty="0"/>
          </a:p>
        </p:txBody>
      </p:sp>
      <p:pic>
        <p:nvPicPr>
          <p:cNvPr id="4102" name="Picture 6" descr="Image result for student ch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87" y="1676400"/>
            <a:ext cx="3353257" cy="21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 Department Conference Periods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45492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Before committing to the Master Schedule in </a:t>
            </a:r>
            <a:r>
              <a:rPr lang="en" dirty="0" smtClean="0"/>
              <a:t>PowerScheduler or your SIS, </a:t>
            </a:r>
            <a:r>
              <a:rPr lang="en" dirty="0"/>
              <a:t>we ensure the following: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Departments have aligned conference periods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Special education teachers have conference period aligned to full inclusion </a:t>
            </a:r>
            <a:r>
              <a:rPr lang="en" sz="1800" dirty="0" smtClean="0"/>
              <a:t>model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 smtClean="0"/>
              <a:t>Account for any other special conference periods that need to be embedded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Players: The Master Scheduling Team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Assistant Principal of Instruction collaborates with College Counselors for Master Scheduling, College Program Implementation and our Special Education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 information system expert works with the master scheduling team to ensure technical set up is ready and aligned with scheduling timeline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Department Heads and school leadership confirm teacher placement and course selection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School Operations Manager works with incoming students to confirm enrollment and ensure we transfer them into our SIS for class requests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i="1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 the Players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747540" y="1152475"/>
            <a:ext cx="508475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who will be the individuals who will teach the courses, and their number of sections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Engage in the difficult conversations needed, especially when you are requesting someone to adjust their predicted assignments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Ensure that all teachers know their course assignments before they leave for the summer</a:t>
            </a:r>
            <a:endParaRPr/>
          </a:p>
        </p:txBody>
      </p:sp>
      <p:pic>
        <p:nvPicPr>
          <p:cNvPr id="5122" name="Picture 2" descr="Image result for organizing the p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582058"/>
            <a:ext cx="3157214" cy="17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0559520"/>
              </p:ext>
            </p:extLst>
          </p:nvPr>
        </p:nvGraphicFramePr>
        <p:xfrm>
          <a:off x="72570" y="137886"/>
          <a:ext cx="8998859" cy="500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4731300" y="724200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FFFFFF"/>
                </a:solidFill>
              </a:rPr>
              <a:t>Contact Information:</a:t>
            </a:r>
            <a:endParaRPr sz="17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FFFF"/>
                </a:solidFill>
              </a:rPr>
              <a:t>Margarita Landeros (Maggie)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 dirty="0">
                <a:solidFill>
                  <a:srgbClr val="FFFFFF"/>
                </a:solidFill>
                <a:hlinkClick r:id="rId3"/>
              </a:rPr>
              <a:t>margarita.landeros@caminonuevo.org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FFFF"/>
                </a:solidFill>
              </a:rPr>
              <a:t>Christopher Miller (Chris)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 dirty="0">
                <a:solidFill>
                  <a:srgbClr val="FFFFFF"/>
                </a:solidFill>
                <a:hlinkClick r:id="rId4"/>
              </a:rPr>
              <a:t>chris.miller@caminonuevo.org</a:t>
            </a:r>
            <a:r>
              <a:rPr lang="en" sz="1700" dirty="0">
                <a:solidFill>
                  <a:srgbClr val="FFFFFF"/>
                </a:solidFill>
              </a:rPr>
              <a:t> </a:t>
            </a:r>
            <a:endParaRPr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the Session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6627726"/>
              </p:ext>
            </p:extLst>
          </p:nvPr>
        </p:nvGraphicFramePr>
        <p:xfrm>
          <a:off x="1618342" y="1211942"/>
          <a:ext cx="5529943" cy="30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School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818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We have between 465 - 480 students each year, with about 98% Latinx population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Our school serves the area of MacArthur Park.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We have a teacher staff of 24 and 2 full-time counselors who loop with their grade levels.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" dirty="0"/>
              <a:t>On average, 75% - 80% four-year acceptance, 72%-76% enrollment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 descr="Image result for camino nuevo high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392369"/>
            <a:ext cx="3769633" cy="24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of Our Program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All students must complete A-G course requirements to </a:t>
            </a:r>
            <a:r>
              <a:rPr lang="en" dirty="0" smtClean="0"/>
              <a:t>graduate.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Students move in cohorts allowing Administrators and College Counselors to track graduation </a:t>
            </a:r>
            <a:r>
              <a:rPr lang="en" dirty="0" smtClean="0"/>
              <a:t>progress.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All students take college advisory classes and receive college entrance exam </a:t>
            </a:r>
            <a:r>
              <a:rPr lang="en" dirty="0" smtClean="0"/>
              <a:t>preparation.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Student transition plans have been a part of all IEPs for the last nine </a:t>
            </a:r>
            <a:r>
              <a:rPr lang="en" dirty="0" smtClean="0"/>
              <a:t>years.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All students have had full-inclusion since the opening of the school.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We have an eight-period bell schedule, with a Seminar and Advisory </a:t>
            </a:r>
            <a:r>
              <a:rPr lang="en" dirty="0" smtClean="0"/>
              <a:t>period.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280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your Goals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651727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What is it that you are trying to achieve?</a:t>
            </a:r>
            <a:endParaRPr sz="16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Examples:</a:t>
            </a:r>
            <a:endParaRPr sz="16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Create a master schedule with department preps.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What are your school’s three major objectives?</a:t>
            </a:r>
            <a:endParaRPr sz="16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Examples:</a:t>
            </a:r>
            <a:endParaRPr sz="16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Every student receives a math support lab.</a:t>
            </a:r>
            <a:endParaRPr sz="16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All students receive reading intervention.</a:t>
            </a:r>
            <a:endParaRPr sz="16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Students scoring “x” in this exam will automatically have to enroll in “y” class.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600" dirty="0"/>
              <a:t>What will drive your </a:t>
            </a:r>
            <a:r>
              <a:rPr lang="en" sz="1600" dirty="0" smtClean="0"/>
              <a:t>schedule?</a:t>
            </a:r>
          </a:p>
          <a:p>
            <a:pPr lvl="1" indent="-342900">
              <a:spcBef>
                <a:spcPts val="0"/>
              </a:spcBef>
              <a:buSzPts val="1800"/>
              <a:buChar char="-"/>
            </a:pPr>
            <a:r>
              <a:rPr lang="en" sz="1600" dirty="0" smtClean="0"/>
              <a:t>Examples: </a:t>
            </a:r>
          </a:p>
          <a:p>
            <a:pPr lvl="2" indent="-342900">
              <a:spcBef>
                <a:spcPts val="0"/>
              </a:spcBef>
              <a:buSzPts val="1800"/>
              <a:buChar char="-"/>
            </a:pPr>
            <a:r>
              <a:rPr lang="en" sz="1600" dirty="0" smtClean="0"/>
              <a:t>Student Choice</a:t>
            </a:r>
          </a:p>
          <a:p>
            <a:pPr lvl="2" indent="-342900">
              <a:spcBef>
                <a:spcPts val="0"/>
              </a:spcBef>
              <a:buSzPts val="1800"/>
              <a:buChar char="-"/>
            </a:pPr>
            <a:r>
              <a:rPr lang="en" sz="1600" dirty="0" smtClean="0"/>
              <a:t>Teacher Requests</a:t>
            </a:r>
            <a:endParaRPr sz="1600" dirty="0"/>
          </a:p>
        </p:txBody>
      </p:sp>
      <p:pic>
        <p:nvPicPr>
          <p:cNvPr id="2050" name="Picture 2" descr="Image result for go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r="23440"/>
          <a:stretch/>
        </p:blipFill>
        <p:spPr bwMode="auto">
          <a:xfrm>
            <a:off x="6545943" y="1324726"/>
            <a:ext cx="1981200" cy="20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Goals: Adult vs Student-Centered Thinking 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41200"/>
            <a:ext cx="85206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“What if we built our schools, our schedules, our teaching around the needs of our students?” (Autumn Pino 2017)</a:t>
            </a:r>
            <a:endParaRPr sz="1200" i="1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91" name="Google Shape;91;p18"/>
          <p:cNvGraphicFramePr/>
          <p:nvPr>
            <p:extLst>
              <p:ext uri="{D42A27DB-BD31-4B8C-83A1-F6EECF244321}">
                <p14:modId xmlns:p14="http://schemas.microsoft.com/office/powerpoint/2010/main" val="1502595982"/>
              </p:ext>
            </p:extLst>
          </p:nvPr>
        </p:nvGraphicFramePr>
        <p:xfrm>
          <a:off x="952500" y="2190750"/>
          <a:ext cx="7239000" cy="2579315"/>
        </p:xfrm>
        <a:graphic>
          <a:graphicData uri="http://schemas.openxmlformats.org/drawingml/2006/table">
            <a:tbl>
              <a:tblPr>
                <a:noFill/>
                <a:tableStyleId>{F088B443-C5DF-4108-A5CC-6B0CAE45A9DD}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Adult-Centered Narrative </a:t>
                      </a:r>
                      <a:endParaRPr b="1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Student-Centered Narrative</a:t>
                      </a:r>
                      <a:endParaRPr b="1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English department does not want to teach reading intervention classes.</a:t>
                      </a: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That history teacher really loves teaching 12th grade 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students.</a:t>
                      </a: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Reading level assessment indicate 70% of our student body is reading below grade level, how can we provide reading intervention classes? </a:t>
                      </a: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Our 10th graders struggle with expository writing standards and need a history teacher with an 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English 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background (12th grade teacher</a:t>
                      </a:r>
                      <a:r>
                        <a:rPr lang="en" dirty="0" smtClean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).</a:t>
                      </a:r>
                      <a:endParaRPr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We review our Bell Schedule to maximize outcomes for our key priority areas.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Identify high needs student populations and ancillary intervention/acceleration classes.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Account for elective classes, special programs and college classes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Student </a:t>
            </a:r>
            <a:r>
              <a:rPr lang="en" dirty="0" smtClean="0"/>
              <a:t>populations </a:t>
            </a:r>
            <a:r>
              <a:rPr lang="en" dirty="0"/>
              <a:t>to account for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Special Education (Know Your Co-Taught Classes)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English Language Development (Know Student Levels and Placement)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Accelerated AP and Gifted Students (Be Aware of </a:t>
            </a:r>
            <a:r>
              <a:rPr lang="en" sz="1800" dirty="0" smtClean="0"/>
              <a:t>Students </a:t>
            </a:r>
            <a:r>
              <a:rPr lang="en" sz="1800" dirty="0"/>
              <a:t>Over Two AP </a:t>
            </a:r>
            <a:r>
              <a:rPr lang="en" sz="1800" dirty="0" smtClean="0"/>
              <a:t>Classes as these truly cause constraints)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Class Counts and Needs</a:t>
            </a:r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9379424"/>
              </p:ext>
            </p:extLst>
          </p:nvPr>
        </p:nvGraphicFramePr>
        <p:xfrm>
          <a:off x="311701" y="1284514"/>
          <a:ext cx="8600070" cy="331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Special Rosters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These are often the guiding constraints in your master </a:t>
            </a:r>
            <a:r>
              <a:rPr lang="en" dirty="0" smtClean="0"/>
              <a:t>schedule: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Special Education Program Rosters</a:t>
            </a:r>
            <a:endParaRPr sz="1800" dirty="0"/>
          </a:p>
          <a:p>
            <a:pPr lvl="2" indent="-342900">
              <a:spcBef>
                <a:spcPts val="0"/>
              </a:spcBef>
              <a:buSzPts val="1800"/>
              <a:buFont typeface="Lato"/>
              <a:buChar char="-"/>
            </a:pPr>
            <a:r>
              <a:rPr lang="en" sz="1800" dirty="0"/>
              <a:t>Learning </a:t>
            </a:r>
            <a:r>
              <a:rPr lang="en" sz="1800" dirty="0" smtClean="0"/>
              <a:t>Centers and/or </a:t>
            </a:r>
            <a:r>
              <a:rPr lang="en-US" sz="1800" dirty="0" smtClean="0"/>
              <a:t>Special </a:t>
            </a:r>
            <a:r>
              <a:rPr lang="en-US" sz="1800" dirty="0"/>
              <a:t>Day Classes (if applicable</a:t>
            </a:r>
            <a:r>
              <a:rPr lang="en-US" sz="1800" dirty="0" smtClean="0"/>
              <a:t>)</a:t>
            </a:r>
            <a:endParaRPr sz="18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Co-taught Math and English Classes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 smtClean="0"/>
              <a:t>English </a:t>
            </a:r>
            <a:r>
              <a:rPr lang="en" sz="1800" dirty="0"/>
              <a:t>Language Development Program Rosters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Advanced Placement Program Rosters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Other interventions based on your goals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843</Words>
  <Application>Microsoft Office PowerPoint</Application>
  <PresentationFormat>On-screen Show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Playfair Display</vt:lpstr>
      <vt:lpstr>Calibri</vt:lpstr>
      <vt:lpstr>Arial</vt:lpstr>
      <vt:lpstr>Lato</vt:lpstr>
      <vt:lpstr>Coral</vt:lpstr>
      <vt:lpstr>Small School Master Scheduling with Big School Aspirations</vt:lpstr>
      <vt:lpstr>Goals for the Session</vt:lpstr>
      <vt:lpstr>Our School</vt:lpstr>
      <vt:lpstr>Fundamentals of Our Program</vt:lpstr>
      <vt:lpstr>Identify your Goals</vt:lpstr>
      <vt:lpstr>Scheduling Goals: Adult vs Student-Centered Thinking </vt:lpstr>
      <vt:lpstr>Constraints</vt:lpstr>
      <vt:lpstr>Project Class Counts and Needs</vt:lpstr>
      <vt:lpstr>Determine Special Rosters</vt:lpstr>
      <vt:lpstr>Student Course Requests</vt:lpstr>
      <vt:lpstr>Align Department Conference Periods</vt:lpstr>
      <vt:lpstr>The Players: The Master Scheduling Team</vt:lpstr>
      <vt:lpstr>Organize the Players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School Master Scheduling with Big School Aspirations</dc:title>
  <dc:creator>Margarita Landeros</dc:creator>
  <cp:lastModifiedBy>Nicole Molina</cp:lastModifiedBy>
  <cp:revision>4</cp:revision>
  <dcterms:modified xsi:type="dcterms:W3CDTF">2019-04-03T20:31:56Z</dcterms:modified>
</cp:coreProperties>
</file>