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Garamond"/>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ramond-bold.fntdata"/><Relationship Id="rId30" Type="http://schemas.openxmlformats.org/officeDocument/2006/relationships/font" Target="fonts/Garamond-regular.fntdata"/><Relationship Id="rId11" Type="http://schemas.openxmlformats.org/officeDocument/2006/relationships/slide" Target="slides/slide6.xml"/><Relationship Id="rId33" Type="http://schemas.openxmlformats.org/officeDocument/2006/relationships/font" Target="fonts/Garamond-boldItalic.fntdata"/><Relationship Id="rId10" Type="http://schemas.openxmlformats.org/officeDocument/2006/relationships/slide" Target="slides/slide5.xml"/><Relationship Id="rId32" Type="http://schemas.openxmlformats.org/officeDocument/2006/relationships/font" Target="fonts/Garamon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dmission.universityofcalifornia.edu/counselors/files/quick-reference.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enate.universityofcalifornia.edu/_files/reports/kkb-jn-assembly-area-d-february-2020.pdf" TargetMode="External"/><Relationship Id="rId3" Type="http://schemas.openxmlformats.org/officeDocument/2006/relationships/hyperlink" Target="https://hs-articulation.ucop.edu/guide/a-g-subject-requirements/d-science/" TargetMode="External"/><Relationship Id="rId4" Type="http://schemas.openxmlformats.org/officeDocument/2006/relationships/hyperlink" Target="https://hs-articulation.ucop.edu/guide/news-resources/announcement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admissions-residency-and-ethnicity"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admissions-residency-and-ethnicity"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alumni-economic-mobility"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uc-alumni-wor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uc-2030-dashboard" TargetMode="External"/><Relationship Id="rId3" Type="http://schemas.openxmlformats.org/officeDocument/2006/relationships/hyperlink" Target="https://www.universityofcalifornia.edu/news/uc-s-ambitious-plan-help-more-students-earn-degree" TargetMode="External"/><Relationship Id="rId4" Type="http://schemas.openxmlformats.org/officeDocument/2006/relationships/hyperlink" Target="https://www.universityofcalifornia.edu/infocenter/uc-2030-dashboard"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undoc.universityofcalifornia.edu/" TargetMode="External"/><Relationship Id="rId3" Type="http://schemas.openxmlformats.org/officeDocument/2006/relationships/hyperlink" Target="http://veterans.universityofcalifornia.edu/"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cop.edu/student-mental-health-resources/index.html" TargetMode="External"/><Relationship Id="rId3" Type="http://schemas.openxmlformats.org/officeDocument/2006/relationships/hyperlink" Target="https://www.ucop.edu/global-food-initiative/_files/food-housing-security.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fall-enrollment-glanc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sualizedata.ucop.edu/t/EAP/views/AnnualStatistics2012-13Through2017-18/Geography?iframeSizedToWindow=true&amp;:embed=y&amp;:showAppBanner=false&amp;:display_count=no&amp;:showVizHome=no"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know that engaged students tend to graduate on time, report higher satisfaction with their undergraduate institutions, and gain important personal and professional skills.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UC students are active participants and leaders before they arrive and once enrolled. They continue to impact others and learn about themselves through community service, student organizations (more than 1200 systemwide), and undergraduate research with faculty. </a:t>
            </a:r>
            <a:endParaRPr/>
          </a:p>
        </p:txBody>
      </p:sp>
      <p:sp>
        <p:nvSpPr>
          <p:cNvPr id="235" name="Google Shape;23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Arts &amp; Humanities</a:t>
            </a:r>
            <a:endParaRPr/>
          </a:p>
          <a:p>
            <a:pPr indent="0" lvl="0" marL="0" rtl="0" algn="l">
              <a:spcBef>
                <a:spcPts val="0"/>
              </a:spcBef>
              <a:spcAft>
                <a:spcPts val="0"/>
              </a:spcAft>
              <a:buNone/>
            </a:pPr>
            <a:r>
              <a:rPr b="0" lang="en-US"/>
              <a:t>All campuses except UC Merced have some kind of film and digital media major. Admission to these majors are based not only on academic achievement, but on talent. Some programs require a supplemental application, portfolio, or interview/audition which gives students the opportunity to demonstrate their skills.</a:t>
            </a:r>
            <a:endParaRPr/>
          </a:p>
          <a:p>
            <a:pPr indent="0" lvl="0" marL="0" rtl="0" algn="l">
              <a:spcBef>
                <a:spcPts val="0"/>
              </a:spcBef>
              <a:spcAft>
                <a:spcPts val="0"/>
              </a:spcAft>
              <a:buNone/>
            </a:pPr>
            <a:r>
              <a:rPr b="0" lang="en-US"/>
              <a:t>	</a:t>
            </a:r>
            <a:r>
              <a:rPr b="0" i="1" lang="en-US"/>
              <a:t>For your reference:</a:t>
            </a:r>
            <a:endParaRPr/>
          </a:p>
          <a:p>
            <a:pPr indent="0" lvl="0" marL="0" rtl="0" algn="l">
              <a:spcBef>
                <a:spcPts val="0"/>
              </a:spcBef>
              <a:spcAft>
                <a:spcPts val="0"/>
              </a:spcAft>
              <a:buNone/>
            </a:pPr>
            <a:r>
              <a:rPr b="0" i="1" lang="en-US"/>
              <a:t>	B: Film Studies</a:t>
            </a:r>
            <a:endParaRPr/>
          </a:p>
          <a:p>
            <a:pPr indent="0" lvl="0" marL="0" rtl="0" algn="l">
              <a:spcBef>
                <a:spcPts val="0"/>
              </a:spcBef>
              <a:spcAft>
                <a:spcPts val="0"/>
              </a:spcAft>
              <a:buNone/>
            </a:pPr>
            <a:r>
              <a:rPr b="0" i="1" lang="en-US"/>
              <a:t>	D: Cinema and Digital Media</a:t>
            </a:r>
            <a:endParaRPr/>
          </a:p>
          <a:p>
            <a:pPr indent="0" lvl="0" marL="0" rtl="0" algn="l">
              <a:spcBef>
                <a:spcPts val="0"/>
              </a:spcBef>
              <a:spcAft>
                <a:spcPts val="0"/>
              </a:spcAft>
              <a:buNone/>
            </a:pPr>
            <a:r>
              <a:rPr b="0" i="1" lang="en-US"/>
              <a:t>	I: Film and Media Studies</a:t>
            </a:r>
            <a:endParaRPr/>
          </a:p>
          <a:p>
            <a:pPr indent="0" lvl="0" marL="0" rtl="0" algn="l">
              <a:spcBef>
                <a:spcPts val="0"/>
              </a:spcBef>
              <a:spcAft>
                <a:spcPts val="0"/>
              </a:spcAft>
              <a:buNone/>
            </a:pPr>
            <a:r>
              <a:rPr b="0" i="1" lang="en-US"/>
              <a:t>	LA: Film and Television</a:t>
            </a:r>
            <a:endParaRPr/>
          </a:p>
          <a:p>
            <a:pPr indent="0" lvl="0" marL="0" rtl="0" algn="l">
              <a:spcBef>
                <a:spcPts val="0"/>
              </a:spcBef>
              <a:spcAft>
                <a:spcPts val="0"/>
              </a:spcAft>
              <a:buNone/>
            </a:pPr>
            <a:r>
              <a:rPr b="0" i="1" lang="en-US"/>
              <a:t>	R: Media and Cultural Studies</a:t>
            </a:r>
            <a:endParaRPr/>
          </a:p>
          <a:p>
            <a:pPr indent="0" lvl="0" marL="0" rtl="0" algn="l">
              <a:spcBef>
                <a:spcPts val="0"/>
              </a:spcBef>
              <a:spcAft>
                <a:spcPts val="0"/>
              </a:spcAft>
              <a:buNone/>
            </a:pPr>
            <a:r>
              <a:rPr b="0" i="1" lang="en-US"/>
              <a:t>	SD: Interdisciplinary Computing &amp; the Arts (ICAM), Visual Arts</a:t>
            </a:r>
            <a:endParaRPr/>
          </a:p>
          <a:p>
            <a:pPr indent="0" lvl="0" marL="0" rtl="0" algn="l">
              <a:spcBef>
                <a:spcPts val="0"/>
              </a:spcBef>
              <a:spcAft>
                <a:spcPts val="0"/>
              </a:spcAft>
              <a:buNone/>
            </a:pPr>
            <a:r>
              <a:rPr b="0" i="1" lang="en-US"/>
              <a:t>	SB: Film and Media Studies</a:t>
            </a:r>
            <a:endParaRPr/>
          </a:p>
          <a:p>
            <a:pPr indent="0" lvl="0" marL="0" rtl="0" algn="l">
              <a:spcBef>
                <a:spcPts val="0"/>
              </a:spcBef>
              <a:spcAft>
                <a:spcPts val="0"/>
              </a:spcAft>
              <a:buNone/>
            </a:pPr>
            <a:r>
              <a:rPr b="0" i="1" lang="en-US"/>
              <a:t>	SC: Film and Digital Media</a:t>
            </a:r>
            <a:endParaRPr/>
          </a:p>
          <a:p>
            <a:pPr indent="0" lvl="0" marL="0" rtl="0" algn="l">
              <a:spcBef>
                <a:spcPts val="0"/>
              </a:spcBef>
              <a:spcAft>
                <a:spcPts val="0"/>
              </a:spcAft>
              <a:buNone/>
            </a:pPr>
            <a:r>
              <a:rPr b="0" i="0" lang="en-US"/>
              <a:t>Languages:</a:t>
            </a:r>
            <a:endParaRPr/>
          </a:p>
          <a:p>
            <a:pPr indent="0" lvl="0" marL="0" rtl="0" algn="l">
              <a:spcBef>
                <a:spcPts val="0"/>
              </a:spcBef>
              <a:spcAft>
                <a:spcPts val="0"/>
              </a:spcAft>
              <a:buNone/>
            </a:pPr>
            <a:r>
              <a:rPr b="0" i="0" lang="en-US"/>
              <a:t>The ability to speak multiple languages is an advantage in the job market. Did you know that UC teaches more than 40 languages? In addition to our popular Spanish and Asian family language programs, UC teaches Armenian, Greek, Norwegian, and Portuguese.  </a:t>
            </a:r>
            <a:endParaRPr/>
          </a:p>
          <a:p>
            <a:pPr indent="0" lvl="0" marL="0" rtl="0" algn="l">
              <a:spcBef>
                <a:spcPts val="0"/>
              </a:spcBef>
              <a:spcAft>
                <a:spcPts val="0"/>
              </a:spcAft>
              <a:buNone/>
            </a:pPr>
            <a:r>
              <a:t/>
            </a:r>
            <a:endParaRPr b="0" i="0"/>
          </a:p>
          <a:p>
            <a:pPr indent="0" lvl="0" marL="0" rtl="0" algn="l">
              <a:spcBef>
                <a:spcPts val="0"/>
              </a:spcBef>
              <a:spcAft>
                <a:spcPts val="0"/>
              </a:spcAft>
              <a:buNone/>
            </a:pPr>
            <a:r>
              <a:rPr b="0" i="0" lang="en-US"/>
              <a:t>	</a:t>
            </a:r>
            <a:r>
              <a:rPr b="0" i="1" lang="en-US"/>
              <a:t>	</a:t>
            </a:r>
            <a:endParaRPr b="0" i="0"/>
          </a:p>
          <a:p>
            <a:pPr indent="0" lvl="0" marL="0" rtl="0" algn="l">
              <a:spcBef>
                <a:spcPts val="0"/>
              </a:spcBef>
              <a:spcAft>
                <a:spcPts val="0"/>
              </a:spcAft>
              <a:buNone/>
            </a:pPr>
            <a:r>
              <a:rPr b="1" i="0" lang="en-US"/>
              <a:t>Social Sciences</a:t>
            </a:r>
            <a:endParaRPr/>
          </a:p>
          <a:p>
            <a:pPr indent="0" lvl="0" marL="0" rtl="0" algn="l">
              <a:spcBef>
                <a:spcPts val="0"/>
              </a:spcBef>
              <a:spcAft>
                <a:spcPts val="0"/>
              </a:spcAft>
              <a:buNone/>
            </a:pPr>
            <a:r>
              <a:rPr b="0" i="0" lang="en-US"/>
              <a:t>Business and Economics are popular majors at UC, with each campus offering one or more programs. Some specialized business majors include Environmental Economics and Policy (Davis); Global Economics at UCSC, Business Information Management (UCI); and Management, Entrepreneurship, and Technology (Berkeley). Did you know that UCR has the largest School of Business at UC with 7 specializations just for Business Administration?</a:t>
            </a:r>
            <a:endParaRPr/>
          </a:p>
          <a:p>
            <a:pPr indent="0" lvl="0" marL="0" rtl="0" algn="l">
              <a:spcBef>
                <a:spcPts val="0"/>
              </a:spcBef>
              <a:spcAft>
                <a:spcPts val="0"/>
              </a:spcAft>
              <a:buNone/>
            </a:pPr>
            <a:r>
              <a:t/>
            </a:r>
            <a:endParaRPr b="0" i="0"/>
          </a:p>
          <a:p>
            <a:pPr indent="0" lvl="0" marL="0" rtl="0" algn="l">
              <a:spcBef>
                <a:spcPts val="0"/>
              </a:spcBef>
              <a:spcAft>
                <a:spcPts val="0"/>
              </a:spcAft>
              <a:buNone/>
            </a:pPr>
            <a:r>
              <a:rPr b="0" i="0" lang="en-US"/>
              <a:t>All campuses also offer global or international studies, some build in study abroad experiences as part of the major. The majors encompass a range of interests. Your students might want a business/economics approach, as in UCLA’s International Development Studies. UCSD offers multiple International Studies majors, including IS: Political Science. Students can also explore their interest in global majors through Linguistics (all campuses), or area studies like Middle Eastern Studies, Latin American Studies, or Asian Studies. </a:t>
            </a:r>
            <a:endParaRPr/>
          </a:p>
          <a:p>
            <a:pPr indent="0" lvl="0" marL="0" rtl="0" algn="l">
              <a:spcBef>
                <a:spcPts val="0"/>
              </a:spcBef>
              <a:spcAft>
                <a:spcPts val="0"/>
              </a:spcAft>
              <a:buNone/>
            </a:pPr>
            <a:r>
              <a:t/>
            </a:r>
            <a:endParaRPr b="0" i="0"/>
          </a:p>
          <a:p>
            <a:pPr indent="0" lvl="0" marL="0" rtl="0" algn="l">
              <a:spcBef>
                <a:spcPts val="0"/>
              </a:spcBef>
              <a:spcAft>
                <a:spcPts val="0"/>
              </a:spcAft>
              <a:buNone/>
            </a:pPr>
            <a:r>
              <a:rPr b="1" i="0" lang="en-US"/>
              <a:t>Life &amp; Physical Sciences</a:t>
            </a:r>
            <a:endParaRPr b="0" i="0"/>
          </a:p>
          <a:p>
            <a:pPr indent="0" lvl="0" marL="0" rtl="0" algn="l">
              <a:spcBef>
                <a:spcPts val="0"/>
              </a:spcBef>
              <a:spcAft>
                <a:spcPts val="0"/>
              </a:spcAft>
              <a:buNone/>
            </a:pPr>
            <a:r>
              <a:rPr b="0" i="0" lang="en-US"/>
              <a:t>Did you know there are more than 20 different Biology majors across UC? You may know about Cell and Molecular Biology, Human Biology, and Neurobiology (all campuses have some form of these majors). But did you know that UCLA, UCSB and UCSD have Marine or Aquatic Biology? Irvine has Biology/Education, Davis offers Wildlife, Fish and Conservation Biology, and Berkeley has Integrative Biology.   Merced has 5 specializations of Biological Sciences, and Riverside has 4 just for Plant Biology. </a:t>
            </a:r>
            <a:endParaRPr/>
          </a:p>
          <a:p>
            <a:pPr indent="0" lvl="0" marL="0" rtl="0" algn="l">
              <a:spcBef>
                <a:spcPts val="0"/>
              </a:spcBef>
              <a:spcAft>
                <a:spcPts val="0"/>
              </a:spcAft>
              <a:buNone/>
            </a:pPr>
            <a:r>
              <a:t/>
            </a:r>
            <a:endParaRPr b="0" i="0"/>
          </a:p>
          <a:p>
            <a:pPr indent="0" lvl="0" marL="0" rtl="0" algn="l">
              <a:spcBef>
                <a:spcPts val="0"/>
              </a:spcBef>
              <a:spcAft>
                <a:spcPts val="0"/>
              </a:spcAft>
              <a:buNone/>
            </a:pPr>
            <a:r>
              <a:rPr b="0" i="0" lang="en-US"/>
              <a:t>The world runs on math. Students majoring in the Physical Sciences will graduate with transferable skills sought after by employers including quantitative analytical ability, critical thinking, and collaboration (ever work on a science project alone?). UC offers more than a dozen Physics and Applied Physics specializations including Astrophysics, Geophysics, Engineering Physics, Biophysics, and Physics Education. Math and Applied Math comprise no less than 3 specializations at each campus. Some offer 7 specializations in Applied Math alone. From Mathematical Finance (UCI), Mathematical Analytics and Operations Research (Davis), Applied Math: Computer Science (Merced), or Statistics and Data Science (UCSB), UC delivers in quality and quantity of options for students. </a:t>
            </a:r>
            <a:endParaRPr/>
          </a:p>
          <a:p>
            <a:pPr indent="0" lvl="0" marL="0" rtl="0" algn="l">
              <a:spcBef>
                <a:spcPts val="0"/>
              </a:spcBef>
              <a:spcAft>
                <a:spcPts val="0"/>
              </a:spcAft>
              <a:buNone/>
            </a:pPr>
            <a:r>
              <a:t/>
            </a:r>
            <a:endParaRPr b="0" i="0"/>
          </a:p>
          <a:p>
            <a:pPr indent="0" lvl="0" marL="0" rtl="0" algn="l">
              <a:spcBef>
                <a:spcPts val="0"/>
              </a:spcBef>
              <a:spcAft>
                <a:spcPts val="0"/>
              </a:spcAft>
              <a:buNone/>
            </a:pPr>
            <a:r>
              <a:rPr b="1" i="0" lang="en-US"/>
              <a:t>Engineering and Computer Sciences</a:t>
            </a:r>
            <a:endParaRPr b="0" i="0"/>
          </a:p>
          <a:p>
            <a:pPr indent="0" lvl="0" marL="0" rtl="0" algn="l">
              <a:spcBef>
                <a:spcPts val="0"/>
              </a:spcBef>
              <a:spcAft>
                <a:spcPts val="0"/>
              </a:spcAft>
              <a:buNone/>
            </a:pPr>
            <a:r>
              <a:rPr b="0" i="0" lang="en-US"/>
              <a:t>Every UC campus has either a school or college of engineering with at least 5 separate Engineering majors. Many of these are among the most selective on campus. </a:t>
            </a:r>
            <a:endParaRPr/>
          </a:p>
          <a:p>
            <a:pPr indent="0" lvl="0" marL="0" rtl="0" algn="l">
              <a:spcBef>
                <a:spcPts val="0"/>
              </a:spcBef>
              <a:spcAft>
                <a:spcPts val="0"/>
              </a:spcAft>
              <a:buNone/>
            </a:pPr>
            <a:r>
              <a:rPr b="0" i="0" lang="en-US"/>
              <a:t>Along with traditional programs in chemical, civil and mechanical engineering, UC offers:</a:t>
            </a:r>
            <a:endParaRPr/>
          </a:p>
          <a:p>
            <a:pPr indent="0" lvl="0" marL="0" rtl="0" algn="l">
              <a:spcBef>
                <a:spcPts val="0"/>
              </a:spcBef>
              <a:spcAft>
                <a:spcPts val="0"/>
              </a:spcAft>
              <a:buNone/>
            </a:pPr>
            <a:r>
              <a:rPr b="0" i="0" lang="en-US"/>
              <a:t>Berkeley: Electrical Engineering and Computer Sciences: Artificial Intelligence, Control, Robotics</a:t>
            </a:r>
            <a:endParaRPr/>
          </a:p>
          <a:p>
            <a:pPr indent="0" lvl="0" marL="0" rtl="0" algn="l">
              <a:spcBef>
                <a:spcPts val="0"/>
              </a:spcBef>
              <a:spcAft>
                <a:spcPts val="0"/>
              </a:spcAft>
              <a:buNone/>
            </a:pPr>
            <a:r>
              <a:rPr b="0" i="0" lang="en-US"/>
              <a:t>Davis: Biological Systems Engineering: Food Engineering</a:t>
            </a:r>
            <a:endParaRPr/>
          </a:p>
          <a:p>
            <a:pPr indent="0" lvl="0" marL="0" rtl="0" algn="l">
              <a:spcBef>
                <a:spcPts val="0"/>
              </a:spcBef>
              <a:spcAft>
                <a:spcPts val="0"/>
              </a:spcAft>
              <a:buNone/>
            </a:pPr>
            <a:r>
              <a:rPr b="0" i="0" lang="en-US"/>
              <a:t>Irvine: Materials Science Engineering: Biomaterials</a:t>
            </a:r>
            <a:endParaRPr/>
          </a:p>
          <a:p>
            <a:pPr indent="0" lvl="0" marL="0" rtl="0" algn="l">
              <a:spcBef>
                <a:spcPts val="0"/>
              </a:spcBef>
              <a:spcAft>
                <a:spcPts val="0"/>
              </a:spcAft>
              <a:buNone/>
            </a:pPr>
            <a:r>
              <a:rPr b="0" i="0" lang="en-US"/>
              <a:t>LA: Aerospace Engineering: Aeronautics</a:t>
            </a:r>
            <a:endParaRPr/>
          </a:p>
          <a:p>
            <a:pPr indent="0" lvl="0" marL="0" rtl="0" algn="l">
              <a:spcBef>
                <a:spcPts val="0"/>
              </a:spcBef>
              <a:spcAft>
                <a:spcPts val="0"/>
              </a:spcAft>
              <a:buNone/>
            </a:pPr>
            <a:r>
              <a:rPr b="0" i="0" lang="en-US"/>
              <a:t>M: Computer Science &amp; Engineering</a:t>
            </a:r>
            <a:endParaRPr/>
          </a:p>
          <a:p>
            <a:pPr indent="0" lvl="0" marL="0" rtl="0" algn="l">
              <a:spcBef>
                <a:spcPts val="0"/>
              </a:spcBef>
              <a:spcAft>
                <a:spcPts val="0"/>
              </a:spcAft>
              <a:buNone/>
            </a:pPr>
            <a:r>
              <a:rPr b="0" i="0" lang="en-US"/>
              <a:t>R: Environmental Engineering: Air Pollution and Water Pollution Control Technology</a:t>
            </a:r>
            <a:endParaRPr/>
          </a:p>
          <a:p>
            <a:pPr indent="0" lvl="0" marL="0" rtl="0" algn="l">
              <a:spcBef>
                <a:spcPts val="0"/>
              </a:spcBef>
              <a:spcAft>
                <a:spcPts val="0"/>
              </a:spcAft>
              <a:buNone/>
            </a:pPr>
            <a:r>
              <a:rPr b="0" i="0" lang="en-US"/>
              <a:t>SD: NanoEngineering</a:t>
            </a:r>
            <a:endParaRPr b="0" i="0"/>
          </a:p>
          <a:p>
            <a:pPr indent="0" lvl="0" marL="0" rtl="0" algn="l">
              <a:spcBef>
                <a:spcPts val="0"/>
              </a:spcBef>
              <a:spcAft>
                <a:spcPts val="0"/>
              </a:spcAft>
              <a:buNone/>
            </a:pPr>
            <a:r>
              <a:rPr b="0" i="0" lang="en-US"/>
              <a:t>SB: Engineering Sciences (5 year combined bachelor’s and masters); (Cross-disciplinary across all 5 programs)</a:t>
            </a:r>
            <a:endParaRPr/>
          </a:p>
          <a:p>
            <a:pPr indent="0" lvl="0" marL="0" rtl="0" algn="l">
              <a:spcBef>
                <a:spcPts val="0"/>
              </a:spcBef>
              <a:spcAft>
                <a:spcPts val="0"/>
              </a:spcAft>
              <a:buNone/>
            </a:pPr>
            <a:r>
              <a:rPr b="0" i="0" lang="en-US"/>
              <a:t>SC: Technology &amp; Information Management</a:t>
            </a:r>
            <a:endParaRPr/>
          </a:p>
          <a:p>
            <a:pPr indent="0" lvl="0" marL="0" rtl="0" algn="l">
              <a:spcBef>
                <a:spcPts val="0"/>
              </a:spcBef>
              <a:spcAft>
                <a:spcPts val="0"/>
              </a:spcAft>
              <a:buNone/>
            </a:pPr>
            <a:r>
              <a:t/>
            </a:r>
            <a:endParaRPr b="1" i="0"/>
          </a:p>
          <a:p>
            <a:pPr indent="0" lvl="0" marL="0" rtl="0" algn="l">
              <a:spcBef>
                <a:spcPts val="0"/>
              </a:spcBef>
              <a:spcAft>
                <a:spcPts val="0"/>
              </a:spcAft>
              <a:buNone/>
            </a:pPr>
            <a:r>
              <a:rPr b="0" i="0" lang="en-US"/>
              <a:t>Source: UC’s Quick Reference Guide to UC Admission has a complete list of all majors grouped by category. It can be found online here: </a:t>
            </a:r>
            <a:r>
              <a:rPr lang="en-US" u="sng">
                <a:solidFill>
                  <a:schemeClr val="hlink"/>
                </a:solidFill>
                <a:hlinkClick r:id="rId2"/>
              </a:rPr>
              <a:t>https://admission.universityofcalifornia.edu/counselors/files/quick-reference.pdf</a:t>
            </a:r>
            <a:endParaRPr/>
          </a:p>
          <a:p>
            <a:pPr indent="0" lvl="0" marL="0" rtl="0" algn="l">
              <a:spcBef>
                <a:spcPts val="0"/>
              </a:spcBef>
              <a:spcAft>
                <a:spcPts val="0"/>
              </a:spcAft>
              <a:buNone/>
            </a:pPr>
            <a:r>
              <a:t/>
            </a:r>
            <a:endParaRPr b="0" i="1"/>
          </a:p>
          <a:p>
            <a:pPr indent="0" lvl="0" marL="0" rtl="0" algn="l">
              <a:spcBef>
                <a:spcPts val="0"/>
              </a:spcBef>
              <a:spcAft>
                <a:spcPts val="0"/>
              </a:spcAft>
              <a:buNone/>
            </a:pPr>
            <a:r>
              <a:rPr b="0" i="1" lang="en-US"/>
              <a:t>	</a:t>
            </a:r>
            <a:endParaRPr b="0"/>
          </a:p>
        </p:txBody>
      </p:sp>
      <p:sp>
        <p:nvSpPr>
          <p:cNvPr id="253" name="Google Shape;25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As many of you are aware, the Academic Senate has discussed changes to the Area D subject requirement. The final actions approved by the Academic Senate are: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1. Change the area D subject requirement name</a:t>
            </a:r>
            <a:r>
              <a:rPr lang="en-US" sz="1200">
                <a:solidFill>
                  <a:schemeClr val="dk1"/>
                </a:solidFill>
                <a:latin typeface="Calibri"/>
                <a:ea typeface="Calibri"/>
                <a:cs typeface="Calibri"/>
                <a:sym typeface="Calibri"/>
              </a:rPr>
              <a:t> from “Laboratory Science” to “Science”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2. Expand the options for science disciplines</a:t>
            </a:r>
            <a:r>
              <a:rPr lang="en-US" sz="1200">
                <a:solidFill>
                  <a:schemeClr val="dk1"/>
                </a:solidFill>
                <a:latin typeface="Calibri"/>
                <a:ea typeface="Calibri"/>
                <a:cs typeface="Calibri"/>
                <a:sym typeface="Calibri"/>
              </a:rPr>
              <a:t> that fulfill the third recommended year of the area D requirement, including (but not limited to) earth and space sciences, interdisciplinary sciences, computer science, engineering, and applied sciences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3. Maintain status quo</a:t>
            </a:r>
            <a:r>
              <a:rPr lang="en-US" sz="1200">
                <a:solidFill>
                  <a:schemeClr val="dk1"/>
                </a:solidFill>
                <a:latin typeface="Calibri"/>
                <a:ea typeface="Calibri"/>
                <a:cs typeface="Calibri"/>
                <a:sym typeface="Calibri"/>
              </a:rPr>
              <a:t> for the area D requirement: 2 years required, 3 recommended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announcement is public, as the letter has also been posted to the UC Academic Senate website, so please feel free to share with others as needed:</a:t>
            </a:r>
            <a:endParaRPr/>
          </a:p>
          <a:p>
            <a:pPr indent="0" lvl="0" marL="0" rtl="0" algn="l">
              <a:spcBef>
                <a:spcPts val="0"/>
              </a:spcBef>
              <a:spcAft>
                <a:spcPts val="0"/>
              </a:spcAft>
              <a:buNone/>
            </a:pPr>
            <a:r>
              <a:rPr lang="en-US" sz="1200" u="sng">
                <a:solidFill>
                  <a:schemeClr val="hlink"/>
                </a:solidFill>
                <a:latin typeface="Calibri"/>
                <a:ea typeface="Calibri"/>
                <a:cs typeface="Calibri"/>
                <a:sym typeface="Calibri"/>
                <a:hlinkClick r:id="rId2"/>
              </a:rPr>
              <a:t>https://senate.universityofcalifornia.edu/_files/reports/kkb-jn-assembly-area-d-february-2020.pdf</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My High School Articulation (HSA) team has taken </a:t>
            </a:r>
            <a:r>
              <a:rPr lang="en-US" sz="1200" u="sng">
                <a:solidFill>
                  <a:schemeClr val="hlink"/>
                </a:solidFill>
                <a:latin typeface="Calibri"/>
                <a:ea typeface="Calibri"/>
                <a:cs typeface="Calibri"/>
                <a:sym typeface="Calibri"/>
                <a:hlinkClick r:id="rId3"/>
              </a:rPr>
              <a:t>initial steps</a:t>
            </a:r>
            <a:r>
              <a:rPr lang="en-US" sz="1200">
                <a:solidFill>
                  <a:schemeClr val="dk1"/>
                </a:solidFill>
                <a:latin typeface="Calibri"/>
                <a:ea typeface="Calibri"/>
                <a:cs typeface="Calibri"/>
                <a:sym typeface="Calibri"/>
              </a:rPr>
              <a:t> to address #1 and #2 above, and now that a final decision has been made regarding #3, we’ll engage in full implementation, which includes following through on the relevant recommendations as outlined in the Academic Senate letter.  An announcement to K-12 colleagues in a special </a:t>
            </a:r>
            <a:r>
              <a:rPr lang="en-US" sz="1200" u="sng">
                <a:solidFill>
                  <a:schemeClr val="hlink"/>
                </a:solidFill>
                <a:latin typeface="Calibri"/>
                <a:ea typeface="Calibri"/>
                <a:cs typeface="Calibri"/>
                <a:sym typeface="Calibri"/>
                <a:hlinkClick r:id="rId4"/>
              </a:rPr>
              <a:t>HSA Bulletin</a:t>
            </a:r>
            <a:r>
              <a:rPr lang="en-US" sz="1200">
                <a:solidFill>
                  <a:schemeClr val="dk1"/>
                </a:solidFill>
                <a:latin typeface="Calibri"/>
                <a:ea typeface="Calibri"/>
                <a:cs typeface="Calibri"/>
                <a:sym typeface="Calibri"/>
              </a:rPr>
              <a:t> is forthcoming.</a:t>
            </a:r>
            <a:endParaRPr/>
          </a:p>
          <a:p>
            <a:pPr indent="0" lvl="0" marL="0" rtl="0" algn="l">
              <a:spcBef>
                <a:spcPts val="0"/>
              </a:spcBef>
              <a:spcAft>
                <a:spcPts val="0"/>
              </a:spcAft>
              <a:buNone/>
            </a:pPr>
            <a:r>
              <a:t/>
            </a:r>
            <a:endParaRPr i="1"/>
          </a:p>
        </p:txBody>
      </p:sp>
      <p:sp>
        <p:nvSpPr>
          <p:cNvPr id="298" name="Google Shape;29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The data show that interest in the UC continues to grow, but our commitment to California students is stronger than ever. </a:t>
            </a:r>
            <a:endParaRPr/>
          </a:p>
          <a:p>
            <a:pPr indent="0" lvl="0" marL="0" rtl="0" algn="l">
              <a:spcBef>
                <a:spcPts val="0"/>
              </a:spcBef>
              <a:spcAft>
                <a:spcPts val="0"/>
              </a:spcAft>
              <a:buNone/>
            </a:pPr>
            <a:r>
              <a:rPr lang="en-US" sz="1200">
                <a:latin typeface="Arial"/>
                <a:ea typeface="Arial"/>
                <a:cs typeface="Arial"/>
                <a:sym typeface="Arial"/>
              </a:rPr>
              <a:t>17,000 additional CA residents enrolled includes both freshmen and transfers.</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Source: UC InfoCenter </a:t>
            </a:r>
            <a:r>
              <a:rPr lang="en-US" u="sng">
                <a:solidFill>
                  <a:schemeClr val="hlink"/>
                </a:solidFill>
                <a:hlinkClick r:id="rId2"/>
              </a:rPr>
              <a:t>https://www.universityofcalifornia.edu/infocenter/admissions-residency-and-ethnicity</a:t>
            </a:r>
            <a:endParaRPr sz="12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7" name="Google Shape;30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Source: </a:t>
            </a:r>
            <a:r>
              <a:rPr lang="en-US" u="sng">
                <a:solidFill>
                  <a:schemeClr val="hlink"/>
                </a:solidFill>
                <a:hlinkClick r:id="rId2"/>
              </a:rPr>
              <a:t>https://www.universityofcalifornia.edu/infocenter/admissions-residency-and-ethnicity</a:t>
            </a:r>
            <a:endParaRPr sz="12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5" name="Google Shape;31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UC’s commitment to transfer student access and success are represented in these 4 goals:</a:t>
            </a:r>
            <a:endParaRPr/>
          </a:p>
          <a:p>
            <a:pPr indent="-228600" lvl="0" marL="228600" rtl="0" algn="l">
              <a:spcBef>
                <a:spcPts val="0"/>
              </a:spcBef>
              <a:spcAft>
                <a:spcPts val="0"/>
              </a:spcAft>
              <a:buClr>
                <a:schemeClr val="dk1"/>
              </a:buClr>
              <a:buSzPts val="1200"/>
              <a:buFont typeface="Calibri"/>
              <a:buAutoNum type="arabicPeriod"/>
            </a:pPr>
            <a:r>
              <a:rPr lang="en-US"/>
              <a:t>Simplifying information about how to transfer</a:t>
            </a:r>
            <a:endParaRPr/>
          </a:p>
          <a:p>
            <a:pPr indent="-228600" lvl="0" marL="228600" rtl="0" algn="l">
              <a:spcBef>
                <a:spcPts val="0"/>
              </a:spcBef>
              <a:spcAft>
                <a:spcPts val="0"/>
              </a:spcAft>
              <a:buClr>
                <a:schemeClr val="dk1"/>
              </a:buClr>
              <a:buSzPts val="1200"/>
              <a:buFont typeface="Calibri"/>
              <a:buAutoNum type="arabicPeriod"/>
            </a:pPr>
            <a:r>
              <a:rPr lang="en-US"/>
              <a:t>Increase outreach to CCC</a:t>
            </a:r>
            <a:endParaRPr/>
          </a:p>
          <a:p>
            <a:pPr indent="-228600" lvl="0" marL="228600" rtl="0" algn="l">
              <a:spcBef>
                <a:spcPts val="0"/>
              </a:spcBef>
              <a:spcAft>
                <a:spcPts val="0"/>
              </a:spcAft>
              <a:buClr>
                <a:schemeClr val="dk1"/>
              </a:buClr>
              <a:buSzPts val="1200"/>
              <a:buFont typeface="Calibri"/>
              <a:buAutoNum type="arabicPeriod"/>
            </a:pPr>
            <a:r>
              <a:rPr lang="en-US"/>
              <a:t>More support for transfer students at UC</a:t>
            </a:r>
            <a:endParaRPr/>
          </a:p>
          <a:p>
            <a:pPr indent="-228600" lvl="1" marL="685800" rtl="0" algn="l">
              <a:spcBef>
                <a:spcPts val="0"/>
              </a:spcBef>
              <a:spcAft>
                <a:spcPts val="0"/>
              </a:spcAft>
              <a:buClr>
                <a:schemeClr val="dk1"/>
              </a:buClr>
              <a:buSzPts val="1200"/>
              <a:buFont typeface="Calibri"/>
              <a:buAutoNum type="arabicPeriod"/>
            </a:pPr>
            <a:r>
              <a:rPr lang="en-US"/>
              <a:t>All campuses except Merced offer transfer and/or family housing</a:t>
            </a:r>
            <a:endParaRPr/>
          </a:p>
          <a:p>
            <a:pPr indent="-228600" lvl="1" marL="685800" rtl="0" algn="l">
              <a:spcBef>
                <a:spcPts val="0"/>
              </a:spcBef>
              <a:spcAft>
                <a:spcPts val="0"/>
              </a:spcAft>
              <a:buClr>
                <a:schemeClr val="dk1"/>
              </a:buClr>
              <a:buSzPts val="1200"/>
              <a:buFont typeface="Calibri"/>
              <a:buAutoNum type="arabicPeriod"/>
            </a:pPr>
            <a:r>
              <a:rPr lang="en-US"/>
              <a:t>All campuses have a transfer center or program</a:t>
            </a:r>
            <a:endParaRPr/>
          </a:p>
          <a:p>
            <a:pPr indent="-228600" lvl="1" marL="685800" rtl="0" algn="l">
              <a:spcBef>
                <a:spcPts val="0"/>
              </a:spcBef>
              <a:spcAft>
                <a:spcPts val="0"/>
              </a:spcAft>
              <a:buClr>
                <a:schemeClr val="dk1"/>
              </a:buClr>
              <a:buSzPts val="1200"/>
              <a:buFont typeface="Calibri"/>
              <a:buAutoNum type="arabicPeriod"/>
            </a:pPr>
            <a:r>
              <a:rPr lang="en-US"/>
              <a:t>All campuses have multiple student organizations for transfer students</a:t>
            </a:r>
            <a:endParaRPr/>
          </a:p>
          <a:p>
            <a:pPr indent="-228600" lvl="0" marL="228600" rtl="0" algn="l">
              <a:spcBef>
                <a:spcPts val="0"/>
              </a:spcBef>
              <a:spcAft>
                <a:spcPts val="0"/>
              </a:spcAft>
              <a:buClr>
                <a:schemeClr val="dk1"/>
              </a:buClr>
              <a:buSzPts val="1200"/>
              <a:buFont typeface="Calibri"/>
              <a:buAutoNum type="arabicPeriod"/>
            </a:pPr>
            <a:r>
              <a:rPr lang="en-US"/>
              <a:t>Transfer Pathways</a:t>
            </a:r>
            <a:endParaRPr/>
          </a:p>
          <a:p>
            <a:pPr indent="-228600" lvl="1" marL="685800" rtl="0" algn="l">
              <a:spcBef>
                <a:spcPts val="0"/>
              </a:spcBef>
              <a:spcAft>
                <a:spcPts val="0"/>
              </a:spcAft>
              <a:buClr>
                <a:schemeClr val="dk1"/>
              </a:buClr>
              <a:buSzPts val="1200"/>
              <a:buFont typeface="Calibri"/>
              <a:buAutoNum type="arabicPeriod"/>
            </a:pPr>
            <a:r>
              <a:rPr lang="en-US"/>
              <a:t>Transfer Pathways exist for 20 current UC majors. They are a set of major preparation courses common to all campuses offering that major. This helps students maximize campus choice while minimizing differentiation of campus course requirements.</a:t>
            </a:r>
            <a:endParaRPr/>
          </a:p>
          <a:p>
            <a:pPr indent="-152400" lvl="0" marL="22860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i="1" lang="en-US"/>
              <a:t>Presenters: Each of these 4 points are great opportunities for you to highlight examples of how your campus is implementing these systemwide goals. </a:t>
            </a:r>
            <a:endParaRPr i="1"/>
          </a:p>
        </p:txBody>
      </p:sp>
      <p:sp>
        <p:nvSpPr>
          <p:cNvPr id="323" name="Google Shape;32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UC demonstrates our commitment to transfer students by offering a </a:t>
            </a:r>
            <a:r>
              <a:rPr b="1" i="1" lang="en-US"/>
              <a:t>guarantee</a:t>
            </a:r>
            <a:r>
              <a:rPr b="0" i="0" lang="en-US"/>
              <a:t> of admission. Students meeting TAG requirements are guaranteed to a single campus, and to the major. </a:t>
            </a:r>
            <a:endParaRPr/>
          </a:p>
          <a:p>
            <a:pPr indent="0" lvl="0" marL="0" rtl="0" algn="l">
              <a:spcBef>
                <a:spcPts val="0"/>
              </a:spcBef>
              <a:spcAft>
                <a:spcPts val="0"/>
              </a:spcAft>
              <a:buNone/>
            </a:pPr>
            <a:r>
              <a:rPr b="0" i="0" lang="en-US"/>
              <a:t>TAG students systemwide have almost 100% acceptance rate*, and 85% enroll at one of our 9 campuses. The TAG agreement binds the campus, not the student. So students who TAG to Davis can still enroll at Berkeley. </a:t>
            </a:r>
            <a:endParaRPr/>
          </a:p>
          <a:p>
            <a:pPr indent="0" lvl="0" marL="0" rtl="0" algn="l">
              <a:spcBef>
                <a:spcPts val="0"/>
              </a:spcBef>
              <a:spcAft>
                <a:spcPts val="0"/>
              </a:spcAft>
              <a:buNone/>
            </a:pPr>
            <a:r>
              <a:t/>
            </a:r>
            <a:endParaRPr b="0" i="0"/>
          </a:p>
          <a:p>
            <a:pPr indent="0" lvl="0" marL="0" rtl="0" algn="l">
              <a:spcBef>
                <a:spcPts val="0"/>
              </a:spcBef>
              <a:spcAft>
                <a:spcPts val="0"/>
              </a:spcAft>
              <a:buNone/>
            </a:pPr>
            <a:r>
              <a:rPr b="0" i="0" lang="en-US"/>
              <a:t>Three campuses also often accept transfer students in the winter quarter (UYR, UCSC) or spring semester(UC Merced). All other campuses offer only fall enrollment. Students who finish in the fall should strongly consider their options among those 3 campuses. </a:t>
            </a:r>
            <a:endParaRPr b="0"/>
          </a:p>
        </p:txBody>
      </p:sp>
      <p:sp>
        <p:nvSpPr>
          <p:cNvPr id="333" name="Google Shape;33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Colleges are scored in the following areas: net price, net debt, alumni earnings, timely graduation, school quality and access for low-income students.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Campus rankings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UCLA</a:t>
            </a:r>
            <a:endParaRPr/>
          </a:p>
          <a:p>
            <a:pPr indent="0" lvl="0" marL="0" rtl="0" algn="l">
              <a:spcBef>
                <a:spcPts val="0"/>
              </a:spcBef>
              <a:spcAft>
                <a:spcPts val="0"/>
              </a:spcAft>
              <a:buNone/>
            </a:pPr>
            <a:r>
              <a:rPr lang="en-US"/>
              <a:t>#2 UC Berkeley</a:t>
            </a:r>
            <a:endParaRPr/>
          </a:p>
          <a:p>
            <a:pPr indent="0" lvl="0" marL="0" rtl="0" algn="l">
              <a:spcBef>
                <a:spcPts val="0"/>
              </a:spcBef>
              <a:spcAft>
                <a:spcPts val="0"/>
              </a:spcAft>
              <a:buNone/>
            </a:pPr>
            <a:r>
              <a:rPr lang="en-US"/>
              <a:t>#4 UC Irvine</a:t>
            </a:r>
            <a:endParaRPr/>
          </a:p>
          <a:p>
            <a:pPr indent="0" lvl="0" marL="0" rtl="0" algn="l">
              <a:spcBef>
                <a:spcPts val="0"/>
              </a:spcBef>
              <a:spcAft>
                <a:spcPts val="0"/>
              </a:spcAft>
              <a:buNone/>
            </a:pPr>
            <a:r>
              <a:rPr lang="en-US"/>
              <a:t>#9 UC San Diego</a:t>
            </a:r>
            <a:endParaRPr/>
          </a:p>
          <a:p>
            <a:pPr indent="0" lvl="0" marL="0" rtl="0" algn="l">
              <a:spcBef>
                <a:spcPts val="0"/>
              </a:spcBef>
              <a:spcAft>
                <a:spcPts val="0"/>
              </a:spcAft>
              <a:buNone/>
            </a:pPr>
            <a:r>
              <a:rPr lang="en-US"/>
              <a:t>#11 UC Santa Barbara</a:t>
            </a:r>
            <a:endParaRPr/>
          </a:p>
          <a:p>
            <a:pPr indent="0" lvl="0" marL="0" rtl="0" algn="l">
              <a:spcBef>
                <a:spcPts val="0"/>
              </a:spcBef>
              <a:spcAft>
                <a:spcPts val="0"/>
              </a:spcAft>
              <a:buNone/>
            </a:pPr>
            <a:r>
              <a:rPr lang="en-US"/>
              <a:t>#13 UC Davis</a:t>
            </a:r>
            <a:endParaRPr/>
          </a:p>
          <a:p>
            <a:pPr indent="0" lvl="0" marL="0" rtl="0" algn="l">
              <a:spcBef>
                <a:spcPts val="0"/>
              </a:spcBef>
              <a:spcAft>
                <a:spcPts val="0"/>
              </a:spcAft>
              <a:buNone/>
            </a:pPr>
            <a:r>
              <a:rPr lang="en-US"/>
              <a:t>#64 UC Riverside</a:t>
            </a:r>
            <a:endParaRPr/>
          </a:p>
          <a:p>
            <a:pPr indent="0" lvl="0" marL="0" rtl="0" algn="l">
              <a:spcBef>
                <a:spcPts val="0"/>
              </a:spcBef>
              <a:spcAft>
                <a:spcPts val="0"/>
              </a:spcAft>
              <a:buNone/>
            </a:pPr>
            <a:r>
              <a:rPr lang="en-US"/>
              <a:t>#77 UC Santa Cruz</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Source: </a:t>
            </a:r>
            <a:r>
              <a:rPr lang="en-US" sz="1200">
                <a:solidFill>
                  <a:srgbClr val="3F3F3F"/>
                </a:solidFill>
                <a:latin typeface="Twentieth Century"/>
                <a:ea typeface="Twentieth Century"/>
                <a:cs typeface="Twentieth Century"/>
                <a:sym typeface="Twentieth Century"/>
              </a:rPr>
              <a:t>https://www.forbes.com/best-value-colleges/#1287bfbc245b</a:t>
            </a:r>
            <a:endParaRPr b="0" i="0" sz="1200" u="none" cap="none" strike="noStrike">
              <a:solidFill>
                <a:srgbClr val="3F3F3F"/>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4" name="Google Shape;36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https://www.universityofcalifornia.edu/infocenter#alumni-economic-mobility</a:t>
            </a:r>
            <a:endParaRPr/>
          </a:p>
        </p:txBody>
      </p:sp>
      <p:sp>
        <p:nvSpPr>
          <p:cNvPr id="386" name="Google Shape;38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US" sz="660"/>
              <a:t>This is the screen shot of the redesigned application showing the locations of the campuses. </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The UC is one of the largest university systems in the world offering undergraduate and graduate programs on campuses located across the state.</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UC is a place for innovation and collaboration. </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With 64 Nobel laureates, and 38 Pulitzer Prize winners, students experience a rich tradition of academic excellence. Our last Nobel was awarded in 2017, to Dr. Barry Barish of UCR.</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Many of you might think that research is theoretical, with little to no practical impact. At UC, our research has led to over 12,000 active inventions working to improve health care, education, agriculture, transportation, and the environment. </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We’re partnering with schools across California to help students be prepared and competitive for the college of their choice. Currently, UC engages in over 1,400 active partnerships with CA schools. </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Our graduates enter the workforce and after 5 years make about $10,000 more compared to graduates of other 4 year California institutions. Over 90% of low-income students exceed their parents income 5 years after graduation. The median salary 5 years after graduation is $59,436.</a:t>
            </a:r>
            <a:endParaRPr/>
          </a:p>
          <a:p>
            <a:pPr indent="0" lvl="0" marL="0" rtl="0" algn="l">
              <a:lnSpc>
                <a:spcPct val="80000"/>
              </a:lnSpc>
              <a:spcBef>
                <a:spcPts val="0"/>
              </a:spcBef>
              <a:spcAft>
                <a:spcPts val="0"/>
              </a:spcAft>
              <a:buNone/>
            </a:pPr>
            <a:r>
              <a:rPr lang="en-US" sz="660"/>
              <a:t>Source:  </a:t>
            </a:r>
            <a:r>
              <a:rPr lang="en-US" sz="660" u="sng">
                <a:solidFill>
                  <a:schemeClr val="hlink"/>
                </a:solidFill>
                <a:hlinkClick r:id="rId2"/>
              </a:rPr>
              <a:t>https://www.universityofcalifornia.edu/infocenter/uc-alumni-work</a:t>
            </a:r>
            <a:endParaRPr sz="660"/>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u="sng"/>
              <a:t>Additional notes for reference if you receive questions</a:t>
            </a:r>
            <a:r>
              <a:rPr lang="en-US" sz="660"/>
              <a:t>:</a:t>
            </a:r>
            <a:endParaRPr/>
          </a:p>
          <a:p>
            <a:pPr indent="0" lvl="0" marL="0" rtl="0" algn="l">
              <a:lnSpc>
                <a:spcPct val="80000"/>
              </a:lnSpc>
              <a:spcBef>
                <a:spcPts val="0"/>
              </a:spcBef>
              <a:spcAft>
                <a:spcPts val="0"/>
              </a:spcAft>
              <a:buNone/>
            </a:pPr>
            <a:r>
              <a:rPr lang="en-US" sz="660"/>
              <a:t>Campuses with medical centers:</a:t>
            </a:r>
            <a:endParaRPr/>
          </a:p>
          <a:p>
            <a:pPr indent="0" lvl="0" marL="0" rtl="0" algn="l">
              <a:lnSpc>
                <a:spcPct val="80000"/>
              </a:lnSpc>
              <a:spcBef>
                <a:spcPts val="0"/>
              </a:spcBef>
              <a:spcAft>
                <a:spcPts val="0"/>
              </a:spcAft>
              <a:buNone/>
            </a:pPr>
            <a:r>
              <a:rPr lang="en-US" sz="660"/>
              <a:t>UC Davis</a:t>
            </a:r>
            <a:endParaRPr/>
          </a:p>
          <a:p>
            <a:pPr indent="0" lvl="0" marL="0" rtl="0" algn="l">
              <a:lnSpc>
                <a:spcPct val="80000"/>
              </a:lnSpc>
              <a:spcBef>
                <a:spcPts val="0"/>
              </a:spcBef>
              <a:spcAft>
                <a:spcPts val="0"/>
              </a:spcAft>
              <a:buNone/>
            </a:pPr>
            <a:r>
              <a:rPr lang="en-US" sz="660"/>
              <a:t>UC Irvine</a:t>
            </a:r>
            <a:endParaRPr/>
          </a:p>
          <a:p>
            <a:pPr indent="0" lvl="0" marL="0" rtl="0" algn="l">
              <a:lnSpc>
                <a:spcPct val="80000"/>
              </a:lnSpc>
              <a:spcBef>
                <a:spcPts val="0"/>
              </a:spcBef>
              <a:spcAft>
                <a:spcPts val="0"/>
              </a:spcAft>
              <a:buNone/>
            </a:pPr>
            <a:r>
              <a:rPr lang="en-US" sz="660"/>
              <a:t>UCLA</a:t>
            </a:r>
            <a:endParaRPr/>
          </a:p>
          <a:p>
            <a:pPr indent="0" lvl="0" marL="0" rtl="0" algn="l">
              <a:lnSpc>
                <a:spcPct val="80000"/>
              </a:lnSpc>
              <a:spcBef>
                <a:spcPts val="0"/>
              </a:spcBef>
              <a:spcAft>
                <a:spcPts val="0"/>
              </a:spcAft>
              <a:buNone/>
            </a:pPr>
            <a:r>
              <a:rPr lang="en-US" sz="660"/>
              <a:t>UC San Diego</a:t>
            </a:r>
            <a:endParaRPr/>
          </a:p>
          <a:p>
            <a:pPr indent="0" lvl="0" marL="0" rtl="0" algn="l">
              <a:lnSpc>
                <a:spcPct val="80000"/>
              </a:lnSpc>
              <a:spcBef>
                <a:spcPts val="0"/>
              </a:spcBef>
              <a:spcAft>
                <a:spcPts val="0"/>
              </a:spcAft>
              <a:buNone/>
            </a:pPr>
            <a:r>
              <a:rPr lang="en-US" sz="660"/>
              <a:t>UC San Francisco</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Campuses with schools of law:</a:t>
            </a:r>
            <a:endParaRPr/>
          </a:p>
          <a:p>
            <a:pPr indent="0" lvl="0" marL="0" rtl="0" algn="l">
              <a:lnSpc>
                <a:spcPct val="80000"/>
              </a:lnSpc>
              <a:spcBef>
                <a:spcPts val="0"/>
              </a:spcBef>
              <a:spcAft>
                <a:spcPts val="0"/>
              </a:spcAft>
              <a:buNone/>
            </a:pPr>
            <a:r>
              <a:rPr lang="en-US" sz="660"/>
              <a:t>UC Berkeley</a:t>
            </a:r>
            <a:endParaRPr/>
          </a:p>
          <a:p>
            <a:pPr indent="0" lvl="0" marL="0" rtl="0" algn="l">
              <a:lnSpc>
                <a:spcPct val="80000"/>
              </a:lnSpc>
              <a:spcBef>
                <a:spcPts val="0"/>
              </a:spcBef>
              <a:spcAft>
                <a:spcPts val="0"/>
              </a:spcAft>
              <a:buNone/>
            </a:pPr>
            <a:r>
              <a:rPr lang="en-US" sz="660"/>
              <a:t>UC Davis</a:t>
            </a:r>
            <a:endParaRPr/>
          </a:p>
          <a:p>
            <a:pPr indent="0" lvl="0" marL="0" rtl="0" algn="l">
              <a:lnSpc>
                <a:spcPct val="80000"/>
              </a:lnSpc>
              <a:spcBef>
                <a:spcPts val="0"/>
              </a:spcBef>
              <a:spcAft>
                <a:spcPts val="0"/>
              </a:spcAft>
              <a:buNone/>
            </a:pPr>
            <a:r>
              <a:rPr lang="en-US" sz="660"/>
              <a:t>UC Irvine</a:t>
            </a:r>
            <a:endParaRPr/>
          </a:p>
          <a:p>
            <a:pPr indent="0" lvl="0" marL="0" rtl="0" algn="l">
              <a:lnSpc>
                <a:spcPct val="80000"/>
              </a:lnSpc>
              <a:spcBef>
                <a:spcPts val="0"/>
              </a:spcBef>
              <a:spcAft>
                <a:spcPts val="0"/>
              </a:spcAft>
              <a:buNone/>
            </a:pPr>
            <a:r>
              <a:rPr lang="en-US" sz="660"/>
              <a:t>UCLA</a:t>
            </a:r>
            <a:endParaRPr/>
          </a:p>
          <a:p>
            <a:pPr indent="0" lvl="0" marL="0" rtl="0" algn="l">
              <a:lnSpc>
                <a:spcPct val="80000"/>
              </a:lnSpc>
              <a:spcBef>
                <a:spcPts val="0"/>
              </a:spcBef>
              <a:spcAft>
                <a:spcPts val="0"/>
              </a:spcAft>
              <a:buNone/>
            </a:pPr>
            <a:r>
              <a:rPr lang="en-US" sz="660"/>
              <a:t>US Santa Cruz</a:t>
            </a:r>
            <a:endParaRPr/>
          </a:p>
          <a:p>
            <a:pPr indent="0" lvl="0" marL="0" rtl="0" algn="l">
              <a:lnSpc>
                <a:spcPct val="80000"/>
              </a:lnSpc>
              <a:spcBef>
                <a:spcPts val="0"/>
              </a:spcBef>
              <a:spcAft>
                <a:spcPts val="0"/>
              </a:spcAft>
              <a:buNone/>
            </a:pPr>
            <a:r>
              <a:rPr lang="en-US" sz="660"/>
              <a:t>UC Hastings College of Law (located in San Francisco)</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3 national labs:</a:t>
            </a:r>
            <a:endParaRPr/>
          </a:p>
          <a:p>
            <a:pPr indent="0" lvl="0" marL="0" rtl="0" algn="l">
              <a:lnSpc>
                <a:spcPct val="80000"/>
              </a:lnSpc>
              <a:spcBef>
                <a:spcPts val="0"/>
              </a:spcBef>
              <a:spcAft>
                <a:spcPts val="0"/>
              </a:spcAft>
              <a:buNone/>
            </a:pPr>
            <a:r>
              <a:rPr lang="en-US" sz="660"/>
              <a:t>Lawrence Berkeley lab</a:t>
            </a:r>
            <a:endParaRPr/>
          </a:p>
          <a:p>
            <a:pPr indent="0" lvl="0" marL="0" rtl="0" algn="l">
              <a:lnSpc>
                <a:spcPct val="80000"/>
              </a:lnSpc>
              <a:spcBef>
                <a:spcPts val="0"/>
              </a:spcBef>
              <a:spcAft>
                <a:spcPts val="0"/>
              </a:spcAft>
              <a:buNone/>
            </a:pPr>
            <a:r>
              <a:rPr lang="en-US" sz="660"/>
              <a:t>Los Alamos lab</a:t>
            </a:r>
            <a:endParaRPr/>
          </a:p>
          <a:p>
            <a:pPr indent="0" lvl="0" marL="0" rtl="0" algn="l">
              <a:lnSpc>
                <a:spcPct val="80000"/>
              </a:lnSpc>
              <a:spcBef>
                <a:spcPts val="0"/>
              </a:spcBef>
              <a:spcAft>
                <a:spcPts val="0"/>
              </a:spcAft>
              <a:buNone/>
            </a:pPr>
            <a:r>
              <a:rPr lang="en-US" sz="660"/>
              <a:t>Lawrence Livermore lab</a:t>
            </a:r>
            <a:endParaRPr sz="660"/>
          </a:p>
          <a:p>
            <a:pPr indent="0" lvl="0" marL="0" rtl="0" algn="l">
              <a:lnSpc>
                <a:spcPct val="80000"/>
              </a:lnSpc>
              <a:spcBef>
                <a:spcPts val="0"/>
              </a:spcBef>
              <a:spcAft>
                <a:spcPts val="0"/>
              </a:spcAft>
              <a:buNone/>
            </a:pPr>
            <a:r>
              <a:t/>
            </a:r>
            <a:endParaRPr sz="660"/>
          </a:p>
        </p:txBody>
      </p:sp>
      <p:sp>
        <p:nvSpPr>
          <p:cNvPr id="143" name="Google Shape;14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a:p>
            <a:pPr indent="0" lvl="0" marL="0" rtl="0" algn="l">
              <a:spcBef>
                <a:spcPts val="0"/>
              </a:spcBef>
              <a:spcAft>
                <a:spcPts val="0"/>
              </a:spcAft>
              <a:buNone/>
            </a:pPr>
            <a:r>
              <a:rPr lang="en-US" u="sng">
                <a:solidFill>
                  <a:schemeClr val="hlink"/>
                </a:solidFill>
                <a:hlinkClick r:id="rId2"/>
              </a:rPr>
              <a:t>https://www.universityofcalifornia.edu/infocenter/uc-2030-dashboard</a:t>
            </a:r>
            <a:endParaRPr/>
          </a:p>
          <a:p>
            <a:pPr indent="0" lvl="0" marL="0" rtl="0" algn="l">
              <a:spcBef>
                <a:spcPts val="0"/>
              </a:spcBef>
              <a:spcAft>
                <a:spcPts val="0"/>
              </a:spcAft>
              <a:buNone/>
            </a:pPr>
            <a:r>
              <a:rPr lang="en-US" u="sng">
                <a:solidFill>
                  <a:schemeClr val="hlink"/>
                </a:solidFill>
                <a:hlinkClick r:id="rId3"/>
              </a:rPr>
              <a:t>https://www.universityofcalifornia.edu/news/uc-s-ambitious-plan-help-more-students-earn-degree</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leaders have set their sights on </a:t>
            </a:r>
            <a:r>
              <a:rPr b="0" i="0" lang="en-US" sz="1200" u="sng" strike="noStrike">
                <a:solidFill>
                  <a:schemeClr val="hlink"/>
                </a:solidFill>
                <a:latin typeface="Calibri"/>
                <a:ea typeface="Calibri"/>
                <a:cs typeface="Calibri"/>
                <a:sym typeface="Calibri"/>
                <a:hlinkClick r:id="rId4"/>
              </a:rPr>
              <a:t>a slate of ambitious multiyear goals</a:t>
            </a:r>
            <a:r>
              <a:rPr b="0" i="0" lang="en-US" sz="1200">
                <a:solidFill>
                  <a:schemeClr val="dk1"/>
                </a:solidFill>
                <a:latin typeface="Calibri"/>
                <a:ea typeface="Calibri"/>
                <a:cs typeface="Calibri"/>
                <a:sym typeface="Calibri"/>
              </a:rPr>
              <a:t> that, taken together, would allow UC to confer 1.2 million undergraduate and graduate degrees by 2030, a 20 percent increase over current projections. It would also help more students from low-income California families reap the rewards of a UC degree.</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Under the multiyear framework, UC would achieve a 90 percent graduation rate by 2030, with 75 percent of freshmen earning a degree in four years.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leaders hope that state lawmakers will embrace the university’s 2030 goals and have asked for $60 million in permanent state funding over each of the next four years to help it succeed. Funds will be used to add 1,100 ladder rank faculty and make other programmatic improvements that support student success.</a:t>
            </a:r>
            <a:br>
              <a:rPr lang="en-US"/>
            </a:br>
            <a:endParaRPr/>
          </a:p>
        </p:txBody>
      </p:sp>
      <p:sp>
        <p:nvSpPr>
          <p:cNvPr id="149" name="Google Shape;14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Undocumented students: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campuses offer a range of support services — from academic and personal counseling, to financial aid and legal advising — that can help your students balance being a full-time student while handling other day-to-day challenges you may face. In fact, every campus has designated staff or faculty members who can work with your students to find the right support on campus and answer their questions.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Each campus has a student group, club or organization where you can find an encouraging peer network.</a:t>
            </a:r>
            <a:endParaRPr/>
          </a:p>
          <a:p>
            <a:pPr indent="0" lvl="0" marL="0" rtl="0" algn="l">
              <a:spcBef>
                <a:spcPts val="0"/>
              </a:spcBef>
              <a:spcAft>
                <a:spcPts val="0"/>
              </a:spcAft>
              <a:buNone/>
            </a:pPr>
            <a:r>
              <a:rPr lang="en-US"/>
              <a:t>Source: </a:t>
            </a:r>
            <a:r>
              <a:rPr lang="en-US" u="sng">
                <a:solidFill>
                  <a:schemeClr val="hlink"/>
                </a:solidFill>
                <a:hlinkClick r:id="rId2"/>
              </a:rPr>
              <a:t>http://undoc.universityofcalifornia.edu/</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Underground Scholars: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campuses with Underground Scholars programs create a pathway for formerly incarcerated and system impacted individuals into higher education. These programs are building a prison-to-school pipeline through recruitment, retention, and advocacy. The continued success of our programs directly challenges the stigmas associated with our population.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Guardian Scholars: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Guardian Scholars Program is committed to improving the educational outcomes for foster youth and former foster youth by providing services and support to meet their needs through transition, graduation, and post-graduate planning. The focus of the Guardian Scholars program is to build a welcoming community and to promote the wellness, and academic achievement of foster youth students.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Veterans: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University of California – one of the best public university systems in the world – has a long history of welcoming student veterans and military personnel to our campuses. Whether you’re a current or former member of the military, you’ll find a supportive community dedicated to helping you succeed.</a:t>
            </a:r>
            <a:endParaRPr b="0" i="0"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b="0" i="0" lang="en-US" sz="1200">
                <a:solidFill>
                  <a:schemeClr val="dk1"/>
                </a:solidFill>
                <a:latin typeface="Calibri"/>
                <a:ea typeface="Calibri"/>
                <a:cs typeface="Calibri"/>
                <a:sym typeface="Calibri"/>
              </a:rPr>
              <a:t>Most of UC's veterans who enroll as undergraduates started at a California Community College.</a:t>
            </a:r>
            <a:endParaRPr/>
          </a:p>
          <a:p>
            <a:pPr indent="-171450" lvl="0" marL="171450" rtl="0" algn="l">
              <a:spcBef>
                <a:spcPts val="0"/>
              </a:spcBef>
              <a:spcAft>
                <a:spcPts val="0"/>
              </a:spcAft>
              <a:buClr>
                <a:schemeClr val="dk1"/>
              </a:buClr>
              <a:buSzPts val="1200"/>
              <a:buFont typeface="Noto Sans Symbols"/>
              <a:buChar char="▪"/>
            </a:pPr>
            <a:r>
              <a:rPr b="0" i="0" lang="en-US" sz="1200">
                <a:solidFill>
                  <a:schemeClr val="dk1"/>
                </a:solidFill>
                <a:latin typeface="Calibri"/>
                <a:ea typeface="Calibri"/>
                <a:cs typeface="Calibri"/>
                <a:sym typeface="Calibri"/>
              </a:rPr>
              <a:t>UC undergraduate veterans receive substantial grants and scholarships, in addition to VA education benefits for which many student veterans are eligible.</a:t>
            </a:r>
            <a:endParaRPr/>
          </a:p>
          <a:p>
            <a:pPr indent="-171450" lvl="0" marL="171450" rtl="0" algn="l">
              <a:spcBef>
                <a:spcPts val="0"/>
              </a:spcBef>
              <a:spcAft>
                <a:spcPts val="0"/>
              </a:spcAft>
              <a:buClr>
                <a:schemeClr val="dk1"/>
              </a:buClr>
              <a:buSzPts val="1200"/>
              <a:buFont typeface="Noto Sans Symbols"/>
              <a:buChar char="▪"/>
            </a:pPr>
            <a:r>
              <a:rPr b="0" i="0" lang="en-US" sz="1200">
                <a:solidFill>
                  <a:schemeClr val="dk1"/>
                </a:solidFill>
                <a:latin typeface="Calibri"/>
                <a:ea typeface="Calibri"/>
                <a:cs typeface="Calibri"/>
                <a:sym typeface="Calibri"/>
              </a:rPr>
              <a:t>More than 2,000 veterans and students with military affiliation attend UC.</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Source: </a:t>
            </a:r>
            <a:r>
              <a:rPr lang="en-US" u="sng">
                <a:solidFill>
                  <a:schemeClr val="hlink"/>
                </a:solidFill>
                <a:hlinkClick r:id="rId3"/>
              </a:rPr>
              <a:t>http://veterans.universityofcalifornia.edu/</a:t>
            </a:r>
            <a:endParaRPr/>
          </a:p>
        </p:txBody>
      </p:sp>
      <p:sp>
        <p:nvSpPr>
          <p:cNvPr id="163" name="Google Shape;16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Student Mental Health Initiatives</a:t>
            </a:r>
            <a:endParaRPr/>
          </a:p>
          <a:p>
            <a:pPr indent="0" lvl="0" marL="0" rtl="0" algn="l">
              <a:spcBef>
                <a:spcPts val="0"/>
              </a:spcBef>
              <a:spcAft>
                <a:spcPts val="0"/>
              </a:spcAft>
              <a:buNone/>
            </a:pPr>
            <a:r>
              <a:rPr lang="en-US"/>
              <a:t>Source: </a:t>
            </a:r>
            <a:r>
              <a:rPr lang="en-US" u="sng">
                <a:solidFill>
                  <a:schemeClr val="hlink"/>
                </a:solidFill>
                <a:hlinkClick r:id="rId2"/>
              </a:rPr>
              <a:t>https://www.ucop.edu/student-mental-health-resources/index.html</a:t>
            </a:r>
            <a:endParaRPr/>
          </a:p>
          <a:p>
            <a:pPr indent="0" lvl="0" marL="0" rtl="0" algn="l">
              <a:spcBef>
                <a:spcPts val="0"/>
              </a:spcBef>
              <a:spcAft>
                <a:spcPts val="0"/>
              </a:spcAft>
              <a:buNone/>
            </a:pPr>
            <a:r>
              <a:rPr lang="en-US"/>
              <a:t>(The picture is the drawing of the new Student Health and Athletics Center that will open this fall at UC Merced).</a:t>
            </a:r>
            <a:endParaRPr/>
          </a:p>
          <a:p>
            <a:pPr indent="0" lvl="0" marL="0" rtl="0" algn="l">
              <a:spcBef>
                <a:spcPts val="0"/>
              </a:spcBef>
              <a:spcAft>
                <a:spcPts val="0"/>
              </a:spcAft>
              <a:buNone/>
            </a:pPr>
            <a:r>
              <a:rPr i="1" lang="en-US"/>
              <a:t>Each Mind Matters: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Each Mind Matters unites the hundreds of organizations working together to create health systems that serve minds and bodies.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1" lang="en-US" sz="1200">
                <a:solidFill>
                  <a:schemeClr val="dk1"/>
                </a:solidFill>
                <a:latin typeface="Calibri"/>
                <a:ea typeface="Calibri"/>
                <a:cs typeface="Calibri"/>
                <a:sym typeface="Calibri"/>
              </a:rPr>
              <a:t>Suicide Prevention:</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has partnered with the American Foundation for Suicide Prevention (AFSP) to launch an anonymous online depression screening program an effort to reach our most vulnerable students.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We also offer a host of prevention programs for students, training for faculty, staff and student leaders, and awareness campaigns to educate the entire community on how to respond effectively to the early warning signs of distress.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In addition, each UC campus has peer programs where peer leaders help fight mental health stigmatization and educate our campus communities on recognizing and responding to the warning signs of distress.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1" lang="en-US" sz="1200">
                <a:solidFill>
                  <a:schemeClr val="dk1"/>
                </a:solidFill>
                <a:latin typeface="Calibri"/>
                <a:ea typeface="Calibri"/>
                <a:cs typeface="Calibri"/>
                <a:sym typeface="Calibri"/>
              </a:rPr>
              <a:t>Student wellness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Each campus has a center dedicated to empowering students to make informed decisions to support individual health and a healthy campus environment by providing comprehensive programs and coordinated services including education, trainings, resources, and programming for students in a variety of health and wellness topic areas, through a network of peer educators, mentors, and professionals.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Basic Needs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Global Food Initiative is a sustained, systemwide effort to develop solutions for food insecurity. More than $4 million have been allocated to the campuses to build support services and programming to ensure student access to healthy food and basic needs resources. Each campus has a basic needs program or center where students can pick up emergency food and toiletries, learn to cook healthy food on a budget, and participate in internship and volunteer opportunities to address campus basic needs efforts.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Source: </a:t>
            </a:r>
            <a:r>
              <a:rPr lang="en-US" u="sng">
                <a:solidFill>
                  <a:schemeClr val="hlink"/>
                </a:solidFill>
                <a:hlinkClick r:id="rId3"/>
              </a:rPr>
              <a:t>https://www.ucop.edu/global-food-initiative/_files/food-housing-security.pdf</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EAP</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believes that to change the world, students must experience and explore the world. Whether rainforests or labs, whatever your students academic interests, UC EAP offers 171 programs in more than 40 countries and provides more than $1M in scholarships. All courses abroad through EAP award UC credit.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image is of Singapore, where UCEAP offers a program in Biodiversity).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2" name="Google Shape;19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Source: </a:t>
            </a:r>
            <a:r>
              <a:rPr lang="en-US" u="sng">
                <a:solidFill>
                  <a:schemeClr val="hlink"/>
                </a:solidFill>
                <a:hlinkClick r:id="rId2"/>
              </a:rPr>
              <a:t>https://www.universityofcalifornia.edu/infocenter/fall-enrollment-glance</a:t>
            </a:r>
            <a:endParaRPr/>
          </a:p>
        </p:txBody>
      </p:sp>
      <p:sp>
        <p:nvSpPr>
          <p:cNvPr id="214" name="Google Shape;21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92% of both freshman and transfer students return to UC after completion of the first year of enrollment. </a:t>
            </a:r>
            <a:endParaRPr/>
          </a:p>
          <a:p>
            <a:pPr indent="0" lvl="0" marL="0" rtl="0" algn="l">
              <a:spcBef>
                <a:spcPts val="0"/>
              </a:spcBef>
              <a:spcAft>
                <a:spcPts val="0"/>
              </a:spcAft>
              <a:buNone/>
            </a:pPr>
            <a:r>
              <a:rPr lang="en-US"/>
              <a:t>More than half graduate in 4 years (Freshman) and 2 years (Transfer), with over 84% of freshman graduating in 6 years and 88% of transfers graduating within 4 years of UC enrollment.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Once admitted to UC, we work hard to help our students graduate in a timely manner. The average time to degree for freshman is slightly over 4 years. Transfers graduate on average 2 years and one quarter after enrolling at UC.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are good reasons why some students extend their graduation date:</a:t>
            </a:r>
            <a:endParaRPr/>
          </a:p>
          <a:p>
            <a:pPr indent="-171450" lvl="0" marL="171450" rtl="0" algn="l">
              <a:spcBef>
                <a:spcPts val="0"/>
              </a:spcBef>
              <a:spcAft>
                <a:spcPts val="0"/>
              </a:spcAft>
              <a:buClr>
                <a:schemeClr val="dk1"/>
              </a:buClr>
              <a:buSzPts val="1200"/>
              <a:buFont typeface="Noto Sans Symbols"/>
              <a:buChar char="▪"/>
            </a:pPr>
            <a:r>
              <a:rPr lang="en-US"/>
              <a:t>11% of UC students complete double majors</a:t>
            </a:r>
            <a:endParaRPr/>
          </a:p>
          <a:p>
            <a:pPr indent="-171450" lvl="0" marL="171450" rtl="0" algn="l">
              <a:spcBef>
                <a:spcPts val="0"/>
              </a:spcBef>
              <a:spcAft>
                <a:spcPts val="0"/>
              </a:spcAft>
              <a:buClr>
                <a:schemeClr val="dk1"/>
              </a:buClr>
              <a:buSzPts val="1200"/>
              <a:buFont typeface="Noto Sans Symbols"/>
              <a:buChar char="▪"/>
            </a:pPr>
            <a:r>
              <a:rPr lang="en-US"/>
              <a:t>More than 5,000 study abroad (Source: </a:t>
            </a:r>
            <a:r>
              <a:rPr lang="en-US" u="sng">
                <a:solidFill>
                  <a:schemeClr val="hlink"/>
                </a:solidFill>
                <a:hlinkClick r:id="rId2"/>
              </a:rPr>
              <a:t>https://visualizedata.ucop.edu/t/EAP/views/AnnualStatistics2012-13Through2017-18/Geography?iframeSizedToWindow=true&amp;:embed=y&amp;:showAppBanner=false&amp;:display_count=no&amp;:showVizHome=no</a:t>
            </a:r>
            <a:r>
              <a:rPr lang="en-US"/>
              <a:t>)</a:t>
            </a:r>
            <a:endParaRPr/>
          </a:p>
          <a:p>
            <a:pPr indent="0" lvl="0" marL="0" rtl="0" algn="l">
              <a:spcBef>
                <a:spcPts val="0"/>
              </a:spcBef>
              <a:spcAft>
                <a:spcPts val="0"/>
              </a:spcAft>
              <a:buClr>
                <a:schemeClr val="dk1"/>
              </a:buClr>
              <a:buSzPts val="1200"/>
              <a:buFont typeface="Noto Sans Symbols"/>
              <a:buNone/>
            </a:pPr>
            <a:r>
              <a:t/>
            </a:r>
            <a:endParaRPr/>
          </a:p>
        </p:txBody>
      </p:sp>
      <p:sp>
        <p:nvSpPr>
          <p:cNvPr id="222" name="Google Shape;22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pening slide">
  <p:cSld name="Opening slide">
    <p:bg>
      <p:bgPr>
        <a:solidFill>
          <a:schemeClr val="lt2"/>
        </a:solidFill>
      </p:bgPr>
    </p:bg>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1" y="1"/>
            <a:ext cx="12191999" cy="6865871"/>
          </a:xfrm>
          <a:prstGeom prst="rect">
            <a:avLst/>
          </a:prstGeom>
          <a:noFill/>
          <a:ln>
            <a:noFill/>
          </a:ln>
        </p:spPr>
      </p:pic>
      <p:sp>
        <p:nvSpPr>
          <p:cNvPr id="14" name="Google Shape;14;p2"/>
          <p:cNvSpPr txBox="1"/>
          <p:nvPr>
            <p:ph type="ctrTitle"/>
          </p:nvPr>
        </p:nvSpPr>
        <p:spPr>
          <a:xfrm>
            <a:off x="606611" y="3169921"/>
            <a:ext cx="7927789" cy="57451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3733"/>
              <a:buFont typeface="Arial"/>
              <a:buNone/>
              <a:defRPr b="1" i="0" sz="37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body"/>
          </p:nvPr>
        </p:nvSpPr>
        <p:spPr>
          <a:xfrm>
            <a:off x="606611" y="3894260"/>
            <a:ext cx="7927789" cy="381909"/>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lt1"/>
              </a:buClr>
              <a:buSzPts val="2133"/>
              <a:buNone/>
              <a:defRPr b="1" i="0" sz="2133">
                <a:solidFill>
                  <a:schemeClr val="lt1"/>
                </a:solidFill>
                <a:latin typeface="Arial"/>
                <a:ea typeface="Arial"/>
                <a:cs typeface="Arial"/>
                <a:sym typeface="Arial"/>
              </a:defRPr>
            </a:lvl1pPr>
            <a:lvl2pPr indent="-228600" lvl="1" marL="914400" algn="l">
              <a:spcBef>
                <a:spcPts val="533"/>
              </a:spcBef>
              <a:spcAft>
                <a:spcPts val="0"/>
              </a:spcAft>
              <a:buClr>
                <a:schemeClr val="lt1"/>
              </a:buClr>
              <a:buSzPts val="1800"/>
              <a:buNone/>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 name="Google Shape;16;p2"/>
          <p:cNvSpPr txBox="1"/>
          <p:nvPr>
            <p:ph idx="2" type="body"/>
          </p:nvPr>
        </p:nvSpPr>
        <p:spPr>
          <a:xfrm>
            <a:off x="606611" y="5198940"/>
            <a:ext cx="3050989" cy="395413"/>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lt1"/>
              </a:buClr>
              <a:buSzPts val="2133"/>
              <a:buNone/>
              <a:defRPr b="1" i="0" sz="2133">
                <a:solidFill>
                  <a:schemeClr val="lt1"/>
                </a:solidFill>
                <a:latin typeface="Arial"/>
                <a:ea typeface="Arial"/>
                <a:cs typeface="Arial"/>
                <a:sym typeface="Arial"/>
              </a:defRPr>
            </a:lvl1pPr>
            <a:lvl2pPr indent="-228600" lvl="1" marL="914400" algn="l">
              <a:spcBef>
                <a:spcPts val="533"/>
              </a:spcBef>
              <a:spcAft>
                <a:spcPts val="0"/>
              </a:spcAft>
              <a:buClr>
                <a:schemeClr val="lt1"/>
              </a:buClr>
              <a:buSzPts val="1800"/>
              <a:buNone/>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7" name="Google Shape;17;p2"/>
          <p:cNvPicPr preferRelativeResize="0"/>
          <p:nvPr/>
        </p:nvPicPr>
        <p:blipFill rotWithShape="1">
          <a:blip r:embed="rId3">
            <a:alphaModFix/>
          </a:blip>
          <a:srcRect b="0" l="0" r="0" t="0"/>
          <a:stretch/>
        </p:blipFill>
        <p:spPr>
          <a:xfrm>
            <a:off x="606614" y="5986272"/>
            <a:ext cx="990140" cy="487680"/>
          </a:xfrm>
          <a:prstGeom prst="rect">
            <a:avLst/>
          </a:prstGeom>
          <a:noFill/>
          <a:ln>
            <a:noFill/>
          </a:ln>
        </p:spPr>
      </p:pic>
      <p:cxnSp>
        <p:nvCxnSpPr>
          <p:cNvPr id="18" name="Google Shape;18;p2"/>
          <p:cNvCxnSpPr/>
          <p:nvPr/>
        </p:nvCxnSpPr>
        <p:spPr>
          <a:xfrm>
            <a:off x="606611" y="2865120"/>
            <a:ext cx="990143" cy="0"/>
          </a:xfrm>
          <a:prstGeom prst="straightConnector1">
            <a:avLst/>
          </a:prstGeom>
          <a:noFill/>
          <a:ln cap="flat" cmpd="sng" w="38100">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chart - white">
  <p:cSld name="Text w/chart - white">
    <p:bg>
      <p:bgPr>
        <a:solidFill>
          <a:schemeClr val="lt1"/>
        </a:solidFill>
      </p:bgPr>
    </p:bg>
    <p:spTree>
      <p:nvGrpSpPr>
        <p:cNvPr id="61" name="Shape 61"/>
        <p:cNvGrpSpPr/>
        <p:nvPr/>
      </p:nvGrpSpPr>
      <p:grpSpPr>
        <a:xfrm>
          <a:off x="0" y="0"/>
          <a:ext cx="0" cy="0"/>
          <a:chOff x="0" y="0"/>
          <a:chExt cx="0" cy="0"/>
        </a:xfrm>
      </p:grpSpPr>
      <p:sp>
        <p:nvSpPr>
          <p:cNvPr id="62" name="Google Shape;62;p11"/>
          <p:cNvSpPr/>
          <p:nvPr>
            <p:ph idx="2" type="chart"/>
          </p:nvPr>
        </p:nvSpPr>
        <p:spPr>
          <a:xfrm>
            <a:off x="4318292" y="1830553"/>
            <a:ext cx="726410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11"/>
          <p:cNvSpPr txBox="1"/>
          <p:nvPr>
            <p:ph idx="1" type="body"/>
          </p:nvPr>
        </p:nvSpPr>
        <p:spPr>
          <a:xfrm>
            <a:off x="607484" y="1828800"/>
            <a:ext cx="3413760" cy="3776512"/>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dk2"/>
              </a:buClr>
              <a:buSzPts val="1867"/>
              <a:buNone/>
              <a:defRPr b="1" i="0" sz="1867">
                <a:solidFill>
                  <a:schemeClr val="dk2"/>
                </a:solidFill>
                <a:latin typeface="Arial"/>
                <a:ea typeface="Arial"/>
                <a:cs typeface="Arial"/>
                <a:sym typeface="Arial"/>
              </a:defRPr>
            </a:lvl1pPr>
            <a:lvl2pPr indent="-228600" lvl="1" marL="914400" algn="l">
              <a:spcBef>
                <a:spcPts val="533"/>
              </a:spcBef>
              <a:spcAft>
                <a:spcPts val="0"/>
              </a:spcAft>
              <a:buClr>
                <a:srgbClr val="7F7F7F"/>
              </a:buClr>
              <a:buSzPts val="1867"/>
              <a:buFont typeface="Arial"/>
              <a:buNone/>
              <a:defRPr sz="1867">
                <a:solidFill>
                  <a:srgbClr val="7F7F7F"/>
                </a:solidFill>
                <a:latin typeface="Arial"/>
                <a:ea typeface="Arial"/>
                <a:cs typeface="Arial"/>
                <a:sym typeface="Arial"/>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11"/>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7F7F7F"/>
              </a:buClr>
              <a:buSzPts val="2133"/>
              <a:buFont typeface="Arial"/>
              <a:buNone/>
              <a:defRPr b="0" i="0" sz="2133">
                <a:solidFill>
                  <a:srgbClr val="7F7F7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5" name="Google Shape;65;p11"/>
          <p:cNvCxnSpPr/>
          <p:nvPr/>
        </p:nvCxnSpPr>
        <p:spPr>
          <a:xfrm>
            <a:off x="606611" y="975360"/>
            <a:ext cx="612589" cy="0"/>
          </a:xfrm>
          <a:prstGeom prst="straightConnector1">
            <a:avLst/>
          </a:prstGeom>
          <a:noFill/>
          <a:ln cap="flat" cmpd="sng" w="25400">
            <a:solidFill>
              <a:srgbClr val="7F7F7F"/>
            </a:solidFill>
            <a:prstDash val="solid"/>
            <a:round/>
            <a:headEnd len="sm" w="sm" type="none"/>
            <a:tailEnd len="sm" w="sm" type="none"/>
          </a:ln>
        </p:spPr>
      </p:cxnSp>
      <p:pic>
        <p:nvPicPr>
          <p:cNvPr id="66" name="Google Shape;66;p11"/>
          <p:cNvPicPr preferRelativeResize="0"/>
          <p:nvPr/>
        </p:nvPicPr>
        <p:blipFill rotWithShape="1">
          <a:blip r:embed="rId2">
            <a:alphaModFix/>
          </a:blip>
          <a:srcRect b="0" l="0" r="0" t="0"/>
          <a:stretch/>
        </p:blipFill>
        <p:spPr>
          <a:xfrm>
            <a:off x="609600" y="5986272"/>
            <a:ext cx="990139" cy="4876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harts">
  <p:cSld name="2 Charts">
    <p:spTree>
      <p:nvGrpSpPr>
        <p:cNvPr id="67" name="Shape 67"/>
        <p:cNvGrpSpPr/>
        <p:nvPr/>
      </p:nvGrpSpPr>
      <p:grpSpPr>
        <a:xfrm>
          <a:off x="0" y="0"/>
          <a:ext cx="0" cy="0"/>
          <a:chOff x="0" y="0"/>
          <a:chExt cx="0" cy="0"/>
        </a:xfrm>
      </p:grpSpPr>
      <p:sp>
        <p:nvSpPr>
          <p:cNvPr id="68" name="Google Shape;68;p12"/>
          <p:cNvSpPr/>
          <p:nvPr>
            <p:ph idx="2" type="chart"/>
          </p:nvPr>
        </p:nvSpPr>
        <p:spPr>
          <a:xfrm>
            <a:off x="609600" y="1830553"/>
            <a:ext cx="536078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 name="Google Shape;69;p12"/>
          <p:cNvSpPr/>
          <p:nvPr>
            <p:ph idx="3" type="chart"/>
          </p:nvPr>
        </p:nvSpPr>
        <p:spPr>
          <a:xfrm>
            <a:off x="6222344" y="1830553"/>
            <a:ext cx="5360056"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 name="Google Shape;70;p12"/>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71" name="Google Shape;71;p12"/>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72" name="Google Shape;72;p12"/>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harts - white">
  <p:cSld name="2 Charts - white">
    <p:bg>
      <p:bgPr>
        <a:solidFill>
          <a:schemeClr val="lt1"/>
        </a:solidFill>
      </p:bgPr>
    </p:bg>
    <p:spTree>
      <p:nvGrpSpPr>
        <p:cNvPr id="73" name="Shape 73"/>
        <p:cNvGrpSpPr/>
        <p:nvPr/>
      </p:nvGrpSpPr>
      <p:grpSpPr>
        <a:xfrm>
          <a:off x="0" y="0"/>
          <a:ext cx="0" cy="0"/>
          <a:chOff x="0" y="0"/>
          <a:chExt cx="0" cy="0"/>
        </a:xfrm>
      </p:grpSpPr>
      <p:sp>
        <p:nvSpPr>
          <p:cNvPr id="74" name="Google Shape;74;p13"/>
          <p:cNvSpPr/>
          <p:nvPr>
            <p:ph idx="2" type="chart"/>
          </p:nvPr>
        </p:nvSpPr>
        <p:spPr>
          <a:xfrm>
            <a:off x="609600" y="1830553"/>
            <a:ext cx="536078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 name="Google Shape;75;p13"/>
          <p:cNvSpPr/>
          <p:nvPr>
            <p:ph idx="3" type="chart"/>
          </p:nvPr>
        </p:nvSpPr>
        <p:spPr>
          <a:xfrm>
            <a:off x="6222344" y="1830553"/>
            <a:ext cx="5360056"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 name="Google Shape;76;p13"/>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7F7F7F"/>
              </a:buClr>
              <a:buSzPts val="2133"/>
              <a:buFont typeface="Arial"/>
              <a:buNone/>
              <a:defRPr b="0" i="0" sz="2133">
                <a:solidFill>
                  <a:srgbClr val="7F7F7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77" name="Google Shape;77;p13"/>
          <p:cNvCxnSpPr/>
          <p:nvPr/>
        </p:nvCxnSpPr>
        <p:spPr>
          <a:xfrm>
            <a:off x="606611" y="975360"/>
            <a:ext cx="612589" cy="0"/>
          </a:xfrm>
          <a:prstGeom prst="straightConnector1">
            <a:avLst/>
          </a:prstGeom>
          <a:noFill/>
          <a:ln cap="flat" cmpd="sng" w="25400">
            <a:solidFill>
              <a:srgbClr val="7F7F7F"/>
            </a:solidFill>
            <a:prstDash val="solid"/>
            <a:round/>
            <a:headEnd len="sm" w="sm" type="none"/>
            <a:tailEnd len="sm" w="sm" type="none"/>
          </a:ln>
        </p:spPr>
      </p:cxnSp>
      <p:pic>
        <p:nvPicPr>
          <p:cNvPr id="78" name="Google Shape;78;p13"/>
          <p:cNvPicPr preferRelativeResize="0"/>
          <p:nvPr/>
        </p:nvPicPr>
        <p:blipFill rotWithShape="1">
          <a:blip r:embed="rId2">
            <a:alphaModFix/>
          </a:blip>
          <a:srcRect b="0" l="0" r="0" t="0"/>
          <a:stretch/>
        </p:blipFill>
        <p:spPr>
          <a:xfrm>
            <a:off x="609600" y="5986272"/>
            <a:ext cx="990139" cy="4876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photo">
  <p:cSld name="Text w/photo">
    <p:bg>
      <p:bgPr>
        <a:solidFill>
          <a:srgbClr val="0A6593"/>
        </a:solidFill>
      </p:bgPr>
    </p:bg>
    <p:spTree>
      <p:nvGrpSpPr>
        <p:cNvPr id="79" name="Shape 79"/>
        <p:cNvGrpSpPr/>
        <p:nvPr/>
      </p:nvGrpSpPr>
      <p:grpSpPr>
        <a:xfrm>
          <a:off x="0" y="0"/>
          <a:ext cx="0" cy="0"/>
          <a:chOff x="0" y="0"/>
          <a:chExt cx="0" cy="0"/>
        </a:xfrm>
      </p:grpSpPr>
      <p:sp>
        <p:nvSpPr>
          <p:cNvPr id="80" name="Google Shape;80;p14"/>
          <p:cNvSpPr txBox="1"/>
          <p:nvPr>
            <p:ph idx="1" type="body"/>
          </p:nvPr>
        </p:nvSpPr>
        <p:spPr>
          <a:xfrm>
            <a:off x="607483" y="1828800"/>
            <a:ext cx="4878916" cy="3776512"/>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b="1" i="0" sz="1867">
                <a:solidFill>
                  <a:srgbClr val="8CDEFF"/>
                </a:solidFill>
                <a:latin typeface="Arial"/>
                <a:ea typeface="Arial"/>
                <a:cs typeface="Arial"/>
                <a:sym typeface="Arial"/>
              </a:defRPr>
            </a:lvl1pPr>
            <a:lvl2pPr indent="-228600" lvl="1" marL="914400" algn="l">
              <a:spcBef>
                <a:spcPts val="533"/>
              </a:spcBef>
              <a:spcAft>
                <a:spcPts val="0"/>
              </a:spcAft>
              <a:buClr>
                <a:schemeClr val="lt2"/>
              </a:buClr>
              <a:buSzPts val="1867"/>
              <a:buFont typeface="Arial"/>
              <a:buNone/>
              <a:defRPr sz="1867">
                <a:solidFill>
                  <a:schemeClr val="lt2"/>
                </a:solidFill>
                <a:latin typeface="Arial"/>
                <a:ea typeface="Arial"/>
                <a:cs typeface="Arial"/>
                <a:sym typeface="Arial"/>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4"/>
          <p:cNvSpPr/>
          <p:nvPr>
            <p:ph idx="2" type="pic"/>
          </p:nvPr>
        </p:nvSpPr>
        <p:spPr>
          <a:xfrm>
            <a:off x="6096001" y="0"/>
            <a:ext cx="6095999" cy="6858000"/>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2" name="Google Shape;82;p14"/>
          <p:cNvSpPr txBox="1"/>
          <p:nvPr>
            <p:ph type="title"/>
          </p:nvPr>
        </p:nvSpPr>
        <p:spPr>
          <a:xfrm>
            <a:off x="609601" y="487681"/>
            <a:ext cx="4876799"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83" name="Google Shape;83;p14"/>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84" name="Google Shape;84;p14"/>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osing slide">
  <p:cSld name="Closing slide">
    <p:bg>
      <p:bgPr>
        <a:solidFill>
          <a:schemeClr val="lt2"/>
        </a:solidFill>
      </p:bgPr>
    </p:bg>
    <p:spTree>
      <p:nvGrpSpPr>
        <p:cNvPr id="85" name="Shape 85"/>
        <p:cNvGrpSpPr/>
        <p:nvPr/>
      </p:nvGrpSpPr>
      <p:grpSpPr>
        <a:xfrm>
          <a:off x="0" y="0"/>
          <a:ext cx="0" cy="0"/>
          <a:chOff x="0" y="0"/>
          <a:chExt cx="0" cy="0"/>
        </a:xfrm>
      </p:grpSpPr>
      <p:pic>
        <p:nvPicPr>
          <p:cNvPr id="86" name="Google Shape;86;p15"/>
          <p:cNvPicPr preferRelativeResize="0"/>
          <p:nvPr/>
        </p:nvPicPr>
        <p:blipFill rotWithShape="1">
          <a:blip r:embed="rId2">
            <a:alphaModFix/>
          </a:blip>
          <a:srcRect b="0" l="0" r="0" t="0"/>
          <a:stretch/>
        </p:blipFill>
        <p:spPr>
          <a:xfrm>
            <a:off x="-1" y="1"/>
            <a:ext cx="12191999" cy="6865871"/>
          </a:xfrm>
          <a:prstGeom prst="rect">
            <a:avLst/>
          </a:prstGeom>
          <a:noFill/>
          <a:ln>
            <a:noFill/>
          </a:ln>
        </p:spPr>
      </p:pic>
      <p:sp>
        <p:nvSpPr>
          <p:cNvPr id="87" name="Google Shape;87;p15"/>
          <p:cNvSpPr txBox="1"/>
          <p:nvPr>
            <p:ph type="ctrTitle"/>
          </p:nvPr>
        </p:nvSpPr>
        <p:spPr>
          <a:xfrm>
            <a:off x="606611" y="3169921"/>
            <a:ext cx="7927789" cy="57451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3733"/>
              <a:buFont typeface="Arial"/>
              <a:buNone/>
              <a:defRPr b="1" i="0" sz="37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88" name="Google Shape;88;p15"/>
          <p:cNvCxnSpPr/>
          <p:nvPr/>
        </p:nvCxnSpPr>
        <p:spPr>
          <a:xfrm>
            <a:off x="606611" y="2865120"/>
            <a:ext cx="990143" cy="0"/>
          </a:xfrm>
          <a:prstGeom prst="straightConnector1">
            <a:avLst/>
          </a:prstGeom>
          <a:noFill/>
          <a:ln cap="flat" cmpd="sng" w="38100">
            <a:solidFill>
              <a:schemeClr val="lt1"/>
            </a:solidFill>
            <a:prstDash val="solid"/>
            <a:round/>
            <a:headEnd len="sm" w="sm" type="none"/>
            <a:tailEnd len="sm" w="sm" type="none"/>
          </a:ln>
        </p:spPr>
      </p:cxnSp>
      <p:pic>
        <p:nvPicPr>
          <p:cNvPr id="89" name="Google Shape;89;p15"/>
          <p:cNvPicPr preferRelativeResize="0"/>
          <p:nvPr/>
        </p:nvPicPr>
        <p:blipFill rotWithShape="1">
          <a:blip r:embed="rId3">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2 Columns text">
  <p:cSld name=" 2 Columns text">
    <p:bg>
      <p:bgPr>
        <a:solidFill>
          <a:srgbClr val="0A6593"/>
        </a:solidFill>
      </p:bgPr>
    </p:bg>
    <p:spTree>
      <p:nvGrpSpPr>
        <p:cNvPr id="93" name="Shape 93"/>
        <p:cNvGrpSpPr/>
        <p:nvPr/>
      </p:nvGrpSpPr>
      <p:grpSpPr>
        <a:xfrm>
          <a:off x="0" y="0"/>
          <a:ext cx="0" cy="0"/>
          <a:chOff x="0" y="0"/>
          <a:chExt cx="0" cy="0"/>
        </a:xfrm>
      </p:grpSpPr>
      <p:sp>
        <p:nvSpPr>
          <p:cNvPr id="94" name="Google Shape;94;p17"/>
          <p:cNvSpPr txBox="1"/>
          <p:nvPr>
            <p:ph idx="1" type="body"/>
          </p:nvPr>
        </p:nvSpPr>
        <p:spPr>
          <a:xfrm>
            <a:off x="609601" y="1828801"/>
            <a:ext cx="5320145" cy="3657600"/>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7154" lvl="2" marL="1371600" algn="l">
              <a:spcBef>
                <a:spcPts val="373"/>
              </a:spcBef>
              <a:spcAft>
                <a:spcPts val="0"/>
              </a:spcAft>
              <a:buClr>
                <a:schemeClr val="lt2"/>
              </a:buClr>
              <a:buSzPts val="1867"/>
              <a:buChar char="•"/>
              <a:defRPr sz="1867">
                <a:solidFill>
                  <a:schemeClr val="lt2"/>
                </a:solidFill>
              </a:defRPr>
            </a:lvl3pPr>
            <a:lvl4pPr indent="-364045" lvl="3" marL="1828800" algn="l">
              <a:spcBef>
                <a:spcPts val="427"/>
              </a:spcBef>
              <a:spcAft>
                <a:spcPts val="0"/>
              </a:spcAft>
              <a:buClr>
                <a:srgbClr val="7F7F7F"/>
              </a:buClr>
              <a:buSzPts val="2133"/>
              <a:buChar char="–"/>
              <a:defRPr>
                <a:solidFill>
                  <a:srgbClr val="7F7F7F"/>
                </a:solidFill>
              </a:defRPr>
            </a:lvl4pPr>
            <a:lvl5pPr indent="-355600" lvl="4" marL="2286000" algn="l">
              <a:spcBef>
                <a:spcPts val="400"/>
              </a:spcBef>
              <a:spcAft>
                <a:spcPts val="0"/>
              </a:spcAft>
              <a:buClr>
                <a:srgbClr val="7F7F7F"/>
              </a:buClr>
              <a:buSzPts val="2000"/>
              <a:buChar char="»"/>
              <a:defRPr>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17"/>
          <p:cNvSpPr txBox="1"/>
          <p:nvPr>
            <p:ph idx="2" type="body"/>
          </p:nvPr>
        </p:nvSpPr>
        <p:spPr>
          <a:xfrm>
            <a:off x="6262256" y="1828801"/>
            <a:ext cx="5320145" cy="3657600"/>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7154" lvl="2" marL="1371600" algn="l">
              <a:spcBef>
                <a:spcPts val="373"/>
              </a:spcBef>
              <a:spcAft>
                <a:spcPts val="0"/>
              </a:spcAft>
              <a:buClr>
                <a:schemeClr val="lt2"/>
              </a:buClr>
              <a:buSzPts val="1867"/>
              <a:buChar char="•"/>
              <a:defRPr sz="1867">
                <a:solidFill>
                  <a:schemeClr val="lt2"/>
                </a:solidFill>
              </a:defRPr>
            </a:lvl3pPr>
            <a:lvl4pPr indent="-364045" lvl="3" marL="1828800" algn="l">
              <a:spcBef>
                <a:spcPts val="427"/>
              </a:spcBef>
              <a:spcAft>
                <a:spcPts val="0"/>
              </a:spcAft>
              <a:buClr>
                <a:srgbClr val="7F7F7F"/>
              </a:buClr>
              <a:buSzPts val="2133"/>
              <a:buChar char="–"/>
              <a:defRPr>
                <a:solidFill>
                  <a:srgbClr val="7F7F7F"/>
                </a:solidFill>
              </a:defRPr>
            </a:lvl4pPr>
            <a:lvl5pPr indent="-355600" lvl="4" marL="2286000" algn="l">
              <a:spcBef>
                <a:spcPts val="400"/>
              </a:spcBef>
              <a:spcAft>
                <a:spcPts val="0"/>
              </a:spcAft>
              <a:buClr>
                <a:srgbClr val="7F7F7F"/>
              </a:buClr>
              <a:buSzPts val="2000"/>
              <a:buChar char="»"/>
              <a:defRPr>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17"/>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7" name="Google Shape;97;p17"/>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98" name="Google Shape;98;p17"/>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chart - white">
  <p:cSld name="Text w/chart - white">
    <p:bg>
      <p:bgPr>
        <a:solidFill>
          <a:schemeClr val="lt1"/>
        </a:solidFill>
      </p:bgPr>
    </p:bg>
    <p:spTree>
      <p:nvGrpSpPr>
        <p:cNvPr id="99" name="Shape 99"/>
        <p:cNvGrpSpPr/>
        <p:nvPr/>
      </p:nvGrpSpPr>
      <p:grpSpPr>
        <a:xfrm>
          <a:off x="0" y="0"/>
          <a:ext cx="0" cy="0"/>
          <a:chOff x="0" y="0"/>
          <a:chExt cx="0" cy="0"/>
        </a:xfrm>
      </p:grpSpPr>
      <p:sp>
        <p:nvSpPr>
          <p:cNvPr id="100" name="Google Shape;100;p18"/>
          <p:cNvSpPr/>
          <p:nvPr>
            <p:ph idx="2" type="chart"/>
          </p:nvPr>
        </p:nvSpPr>
        <p:spPr>
          <a:xfrm>
            <a:off x="4318292" y="1830553"/>
            <a:ext cx="726410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1" name="Google Shape;101;p18"/>
          <p:cNvSpPr txBox="1"/>
          <p:nvPr>
            <p:ph idx="1" type="body"/>
          </p:nvPr>
        </p:nvSpPr>
        <p:spPr>
          <a:xfrm>
            <a:off x="607484" y="1828800"/>
            <a:ext cx="3413760" cy="3776512"/>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dk2"/>
              </a:buClr>
              <a:buSzPts val="1867"/>
              <a:buNone/>
              <a:defRPr b="1" i="0" sz="1867">
                <a:solidFill>
                  <a:schemeClr val="dk2"/>
                </a:solidFill>
                <a:latin typeface="Arial"/>
                <a:ea typeface="Arial"/>
                <a:cs typeface="Arial"/>
                <a:sym typeface="Arial"/>
              </a:defRPr>
            </a:lvl1pPr>
            <a:lvl2pPr indent="-228600" lvl="1" marL="914400" algn="l">
              <a:spcBef>
                <a:spcPts val="533"/>
              </a:spcBef>
              <a:spcAft>
                <a:spcPts val="0"/>
              </a:spcAft>
              <a:buClr>
                <a:srgbClr val="7F7F7F"/>
              </a:buClr>
              <a:buSzPts val="1867"/>
              <a:buFont typeface="Arial"/>
              <a:buNone/>
              <a:defRPr sz="1867">
                <a:solidFill>
                  <a:srgbClr val="7F7F7F"/>
                </a:solidFill>
                <a:latin typeface="Arial"/>
                <a:ea typeface="Arial"/>
                <a:cs typeface="Arial"/>
                <a:sym typeface="Arial"/>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18"/>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7F7F7F"/>
              </a:buClr>
              <a:buSzPts val="2133"/>
              <a:buFont typeface="Arial"/>
              <a:buNone/>
              <a:defRPr b="0" i="0" sz="2133">
                <a:solidFill>
                  <a:srgbClr val="7F7F7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3" name="Google Shape;103;p18"/>
          <p:cNvCxnSpPr/>
          <p:nvPr/>
        </p:nvCxnSpPr>
        <p:spPr>
          <a:xfrm>
            <a:off x="606611" y="975360"/>
            <a:ext cx="612589" cy="0"/>
          </a:xfrm>
          <a:prstGeom prst="straightConnector1">
            <a:avLst/>
          </a:prstGeom>
          <a:noFill/>
          <a:ln cap="flat" cmpd="sng" w="25400">
            <a:solidFill>
              <a:srgbClr val="7F7F7F"/>
            </a:solidFill>
            <a:prstDash val="solid"/>
            <a:round/>
            <a:headEnd len="sm" w="sm" type="none"/>
            <a:tailEnd len="sm" w="sm" type="none"/>
          </a:ln>
        </p:spPr>
      </p:cxnSp>
      <p:pic>
        <p:nvPicPr>
          <p:cNvPr id="104" name="Google Shape;104;p18"/>
          <p:cNvPicPr preferRelativeResize="0"/>
          <p:nvPr/>
        </p:nvPicPr>
        <p:blipFill rotWithShape="1">
          <a:blip r:embed="rId2">
            <a:alphaModFix/>
          </a:blip>
          <a:srcRect b="0" l="0" r="0" t="0"/>
          <a:stretch/>
        </p:blipFill>
        <p:spPr>
          <a:xfrm>
            <a:off x="609600" y="5986272"/>
            <a:ext cx="990139" cy="4876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harts">
  <p:cSld name="2 Charts">
    <p:spTree>
      <p:nvGrpSpPr>
        <p:cNvPr id="105" name="Shape 105"/>
        <p:cNvGrpSpPr/>
        <p:nvPr/>
      </p:nvGrpSpPr>
      <p:grpSpPr>
        <a:xfrm>
          <a:off x="0" y="0"/>
          <a:ext cx="0" cy="0"/>
          <a:chOff x="0" y="0"/>
          <a:chExt cx="0" cy="0"/>
        </a:xfrm>
      </p:grpSpPr>
      <p:sp>
        <p:nvSpPr>
          <p:cNvPr id="106" name="Google Shape;106;p19"/>
          <p:cNvSpPr/>
          <p:nvPr>
            <p:ph idx="2" type="chart"/>
          </p:nvPr>
        </p:nvSpPr>
        <p:spPr>
          <a:xfrm>
            <a:off x="609600" y="1830553"/>
            <a:ext cx="536078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7" name="Google Shape;107;p19"/>
          <p:cNvSpPr/>
          <p:nvPr>
            <p:ph idx="3" type="chart"/>
          </p:nvPr>
        </p:nvSpPr>
        <p:spPr>
          <a:xfrm>
            <a:off x="6222344" y="1830553"/>
            <a:ext cx="5360056"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8" name="Google Shape;108;p19"/>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9" name="Google Shape;109;p19"/>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110" name="Google Shape;110;p19"/>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harts - white">
  <p:cSld name="2 Charts - white">
    <p:bg>
      <p:bgPr>
        <a:solidFill>
          <a:schemeClr val="lt1"/>
        </a:solidFill>
      </p:bgPr>
    </p:bg>
    <p:spTree>
      <p:nvGrpSpPr>
        <p:cNvPr id="111" name="Shape 111"/>
        <p:cNvGrpSpPr/>
        <p:nvPr/>
      </p:nvGrpSpPr>
      <p:grpSpPr>
        <a:xfrm>
          <a:off x="0" y="0"/>
          <a:ext cx="0" cy="0"/>
          <a:chOff x="0" y="0"/>
          <a:chExt cx="0" cy="0"/>
        </a:xfrm>
      </p:grpSpPr>
      <p:sp>
        <p:nvSpPr>
          <p:cNvPr id="112" name="Google Shape;112;p20"/>
          <p:cNvSpPr/>
          <p:nvPr>
            <p:ph idx="2" type="chart"/>
          </p:nvPr>
        </p:nvSpPr>
        <p:spPr>
          <a:xfrm>
            <a:off x="609600" y="1830553"/>
            <a:ext cx="536078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3" name="Google Shape;113;p20"/>
          <p:cNvSpPr/>
          <p:nvPr>
            <p:ph idx="3" type="chart"/>
          </p:nvPr>
        </p:nvSpPr>
        <p:spPr>
          <a:xfrm>
            <a:off x="6222344" y="1830553"/>
            <a:ext cx="5360056"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4" name="Google Shape;114;p20"/>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7F7F7F"/>
              </a:buClr>
              <a:buSzPts val="2133"/>
              <a:buFont typeface="Arial"/>
              <a:buNone/>
              <a:defRPr b="0" i="0" sz="2133">
                <a:solidFill>
                  <a:srgbClr val="7F7F7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5" name="Google Shape;115;p20"/>
          <p:cNvCxnSpPr/>
          <p:nvPr/>
        </p:nvCxnSpPr>
        <p:spPr>
          <a:xfrm>
            <a:off x="606611" y="975360"/>
            <a:ext cx="612589" cy="0"/>
          </a:xfrm>
          <a:prstGeom prst="straightConnector1">
            <a:avLst/>
          </a:prstGeom>
          <a:noFill/>
          <a:ln cap="flat" cmpd="sng" w="25400">
            <a:solidFill>
              <a:srgbClr val="7F7F7F"/>
            </a:solidFill>
            <a:prstDash val="solid"/>
            <a:round/>
            <a:headEnd len="sm" w="sm" type="none"/>
            <a:tailEnd len="sm" w="sm" type="none"/>
          </a:ln>
        </p:spPr>
      </p:cxnSp>
      <p:pic>
        <p:nvPicPr>
          <p:cNvPr id="116" name="Google Shape;116;p20"/>
          <p:cNvPicPr preferRelativeResize="0"/>
          <p:nvPr/>
        </p:nvPicPr>
        <p:blipFill rotWithShape="1">
          <a:blip r:embed="rId2">
            <a:alphaModFix/>
          </a:blip>
          <a:srcRect b="0" l="0" r="0" t="0"/>
          <a:stretch/>
        </p:blipFill>
        <p:spPr>
          <a:xfrm>
            <a:off x="609600" y="5986272"/>
            <a:ext cx="990139" cy="4876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p:cSld name="Text only">
    <p:bg>
      <p:bgPr>
        <a:solidFill>
          <a:srgbClr val="0A6593"/>
        </a:solidFill>
      </p:bgPr>
    </p:bg>
    <p:spTree>
      <p:nvGrpSpPr>
        <p:cNvPr id="117" name="Shape 117"/>
        <p:cNvGrpSpPr/>
        <p:nvPr/>
      </p:nvGrpSpPr>
      <p:grpSpPr>
        <a:xfrm>
          <a:off x="0" y="0"/>
          <a:ext cx="0" cy="0"/>
          <a:chOff x="0" y="0"/>
          <a:chExt cx="0" cy="0"/>
        </a:xfrm>
      </p:grpSpPr>
      <p:sp>
        <p:nvSpPr>
          <p:cNvPr id="118" name="Google Shape;118;p21"/>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21"/>
          <p:cNvSpPr txBox="1"/>
          <p:nvPr>
            <p:ph idx="1" type="body"/>
          </p:nvPr>
        </p:nvSpPr>
        <p:spPr>
          <a:xfrm>
            <a:off x="609600" y="1828801"/>
            <a:ext cx="7315200" cy="3657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67"/>
              </a:spcBef>
              <a:spcAft>
                <a:spcPts val="0"/>
              </a:spcAft>
              <a:buClr>
                <a:srgbClr val="8CDEFF"/>
              </a:buClr>
              <a:buSzPts val="1867"/>
              <a:buNone/>
              <a:defRPr sz="1867">
                <a:solidFill>
                  <a:srgbClr val="8CDEFF"/>
                </a:solidFill>
              </a:defRPr>
            </a:lvl1pPr>
            <a:lvl2pPr indent="-228600" lvl="1" marL="914400" algn="l">
              <a:lnSpc>
                <a:spcPct val="100000"/>
              </a:lnSpc>
              <a:spcBef>
                <a:spcPts val="533"/>
              </a:spcBef>
              <a:spcAft>
                <a:spcPts val="0"/>
              </a:spcAft>
              <a:buClr>
                <a:schemeClr val="lt2"/>
              </a:buClr>
              <a:buSzPts val="1867"/>
              <a:buFont typeface="Arial"/>
              <a:buNone/>
              <a:defRPr sz="1867">
                <a:solidFill>
                  <a:schemeClr val="lt2"/>
                </a:solidFill>
              </a:defRPr>
            </a:lvl2pPr>
            <a:lvl3pPr indent="-347154" lvl="2" marL="1371600" algn="l">
              <a:lnSpc>
                <a:spcPct val="100000"/>
              </a:lnSpc>
              <a:spcBef>
                <a:spcPts val="448"/>
              </a:spcBef>
              <a:spcAft>
                <a:spcPts val="0"/>
              </a:spcAft>
              <a:buClr>
                <a:schemeClr val="lt2"/>
              </a:buClr>
              <a:buSzPts val="1867"/>
              <a:buChar char="•"/>
              <a:defRPr sz="1867">
                <a:solidFill>
                  <a:schemeClr val="lt2"/>
                </a:solidFill>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20" name="Google Shape;120;p21"/>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121" name="Google Shape;121;p21"/>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slide">
  <p:cSld name="Divider slide">
    <p:bg>
      <p:bgPr>
        <a:solidFill>
          <a:schemeClr val="lt2"/>
        </a:solidFill>
      </p:bgPr>
    </p:bg>
    <p:spTree>
      <p:nvGrpSpPr>
        <p:cNvPr id="19" name="Shape 19"/>
        <p:cNvGrpSpPr/>
        <p:nvPr/>
      </p:nvGrpSpPr>
      <p:grpSpPr>
        <a:xfrm>
          <a:off x="0" y="0"/>
          <a:ext cx="0" cy="0"/>
          <a:chOff x="0" y="0"/>
          <a:chExt cx="0" cy="0"/>
        </a:xfrm>
      </p:grpSpPr>
      <p:sp>
        <p:nvSpPr>
          <p:cNvPr id="20" name="Google Shape;20;p3"/>
          <p:cNvSpPr/>
          <p:nvPr>
            <p:ph idx="2" type="pic"/>
          </p:nvPr>
        </p:nvSpPr>
        <p:spPr>
          <a:xfrm>
            <a:off x="0" y="0"/>
            <a:ext cx="12192000" cy="6858000"/>
          </a:xfrm>
          <a:prstGeom prst="rect">
            <a:avLst/>
          </a:prstGeom>
          <a:noFill/>
          <a:ln>
            <a:noFill/>
          </a:ln>
        </p:spPr>
        <p:txBody>
          <a:bodyPr anchorCtr="0" anchor="ctr" bIns="0" lIns="457200" spcFirstLastPara="1" rIns="0" wrap="square" tIns="0">
            <a:noAutofit/>
          </a:bodyPr>
          <a:lstStyle>
            <a:lvl1pPr lvl="0" marR="0" rtl="0" algn="l">
              <a:spcBef>
                <a:spcPts val="1067"/>
              </a:spcBef>
              <a:spcAft>
                <a:spcPts val="0"/>
              </a:spcAft>
              <a:buClr>
                <a:srgbClr val="A5A5A5"/>
              </a:buClr>
              <a:buSzPts val="2133"/>
              <a:buFont typeface="Arial"/>
              <a:buNone/>
              <a:defRPr b="1" i="0" sz="2133" u="none" cap="none" strike="noStrike">
                <a:solidFill>
                  <a:srgbClr val="A5A5A5"/>
                </a:solidFill>
                <a:latin typeface="Arial"/>
                <a:ea typeface="Arial"/>
                <a:cs typeface="Arial"/>
                <a:sym typeface="Arial"/>
              </a:defRPr>
            </a:lvl1pPr>
            <a:lvl2pPr lvl="1" marR="0" rtl="0" algn="l">
              <a:spcBef>
                <a:spcPts val="533"/>
              </a:spcBef>
              <a:spcAft>
                <a:spcPts val="0"/>
              </a:spcAft>
              <a:buClr>
                <a:schemeClr val="lt1"/>
              </a:buClr>
              <a:buSzPts val="2133"/>
              <a:buFont typeface="Arial"/>
              <a:buNone/>
              <a:defRPr b="0" i="0" sz="2133" u="none" cap="none" strike="noStrike">
                <a:solidFill>
                  <a:schemeClr val="lt1"/>
                </a:solidFill>
                <a:latin typeface="Arial"/>
                <a:ea typeface="Arial"/>
                <a:cs typeface="Arial"/>
                <a:sym typeface="Arial"/>
              </a:defRPr>
            </a:lvl2pPr>
            <a:lvl3pPr lvl="2" marR="0" rtl="0" algn="l">
              <a:spcBef>
                <a:spcPts val="427"/>
              </a:spcBef>
              <a:spcAft>
                <a:spcPts val="0"/>
              </a:spcAft>
              <a:buClr>
                <a:schemeClr val="lt1"/>
              </a:buClr>
              <a:buSzPts val="2133"/>
              <a:buFont typeface="Arial"/>
              <a:buChar char="•"/>
              <a:defRPr b="0" i="0" sz="2133" u="none" cap="none" strike="noStrike">
                <a:solidFill>
                  <a:schemeClr val="lt1"/>
                </a:solidFill>
                <a:latin typeface="Arial"/>
                <a:ea typeface="Arial"/>
                <a:cs typeface="Arial"/>
                <a:sym typeface="Arial"/>
              </a:defRPr>
            </a:lvl3pPr>
            <a:lvl4pPr lvl="3" marR="0" rtl="0" algn="l">
              <a:spcBef>
                <a:spcPts val="427"/>
              </a:spcBef>
              <a:spcAft>
                <a:spcPts val="0"/>
              </a:spcAft>
              <a:buClr>
                <a:schemeClr val="lt1"/>
              </a:buClr>
              <a:buSzPts val="2133"/>
              <a:buFont typeface="Arial"/>
              <a:buChar char="–"/>
              <a:defRPr b="0" i="0" sz="2133" u="none" cap="none" strike="noStrike">
                <a:solidFill>
                  <a:schemeClr val="lt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pic>
        <p:nvPicPr>
          <p:cNvPr id="21" name="Google Shape;21;p3"/>
          <p:cNvPicPr preferRelativeResize="0"/>
          <p:nvPr/>
        </p:nvPicPr>
        <p:blipFill rotWithShape="1">
          <a:blip r:embed="rId2">
            <a:alphaModFix/>
          </a:blip>
          <a:srcRect b="0" l="0" r="0" t="0"/>
          <a:stretch/>
        </p:blipFill>
        <p:spPr>
          <a:xfrm>
            <a:off x="606613" y="5986272"/>
            <a:ext cx="990139" cy="487680"/>
          </a:xfrm>
          <a:prstGeom prst="rect">
            <a:avLst/>
          </a:prstGeom>
          <a:noFill/>
          <a:ln>
            <a:noFill/>
          </a:ln>
        </p:spPr>
      </p:pic>
      <p:sp>
        <p:nvSpPr>
          <p:cNvPr id="22" name="Google Shape;22;p3"/>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78A7"/>
              </a:buClr>
              <a:buSzPts val="2133"/>
              <a:buFont typeface="Arial"/>
              <a:buNone/>
              <a:defRPr b="0" i="0" sz="2133">
                <a:solidFill>
                  <a:srgbClr val="0078A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3" name="Google Shape;23;p3"/>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24" name="Google Shape;24;p3"/>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extLst>
    <p:ext uri="{DCECCB84-F9BA-43D5-87BE-67443E8EF086}">
      <p15:sldGuideLst>
        <p15:guide id="1" pos="2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photo">
  <p:cSld name="Text w/photo">
    <p:bg>
      <p:bgPr>
        <a:solidFill>
          <a:srgbClr val="0A6593"/>
        </a:solidFill>
      </p:bgPr>
    </p:bg>
    <p:spTree>
      <p:nvGrpSpPr>
        <p:cNvPr id="122" name="Shape 122"/>
        <p:cNvGrpSpPr/>
        <p:nvPr/>
      </p:nvGrpSpPr>
      <p:grpSpPr>
        <a:xfrm>
          <a:off x="0" y="0"/>
          <a:ext cx="0" cy="0"/>
          <a:chOff x="0" y="0"/>
          <a:chExt cx="0" cy="0"/>
        </a:xfrm>
      </p:grpSpPr>
      <p:sp>
        <p:nvSpPr>
          <p:cNvPr id="123" name="Google Shape;123;p22"/>
          <p:cNvSpPr txBox="1"/>
          <p:nvPr>
            <p:ph idx="1" type="body"/>
          </p:nvPr>
        </p:nvSpPr>
        <p:spPr>
          <a:xfrm>
            <a:off x="607483" y="1828800"/>
            <a:ext cx="4878916" cy="3776512"/>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b="1" i="0" sz="1867">
                <a:solidFill>
                  <a:srgbClr val="8CDEFF"/>
                </a:solidFill>
                <a:latin typeface="Arial"/>
                <a:ea typeface="Arial"/>
                <a:cs typeface="Arial"/>
                <a:sym typeface="Arial"/>
              </a:defRPr>
            </a:lvl1pPr>
            <a:lvl2pPr indent="-228600" lvl="1" marL="914400" algn="l">
              <a:spcBef>
                <a:spcPts val="533"/>
              </a:spcBef>
              <a:spcAft>
                <a:spcPts val="0"/>
              </a:spcAft>
              <a:buClr>
                <a:schemeClr val="lt2"/>
              </a:buClr>
              <a:buSzPts val="1867"/>
              <a:buFont typeface="Arial"/>
              <a:buNone/>
              <a:defRPr sz="1867">
                <a:solidFill>
                  <a:schemeClr val="lt2"/>
                </a:solidFill>
                <a:latin typeface="Arial"/>
                <a:ea typeface="Arial"/>
                <a:cs typeface="Arial"/>
                <a:sym typeface="Arial"/>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4" name="Google Shape;124;p22"/>
          <p:cNvSpPr/>
          <p:nvPr>
            <p:ph idx="2" type="pic"/>
          </p:nvPr>
        </p:nvSpPr>
        <p:spPr>
          <a:xfrm>
            <a:off x="6096001" y="0"/>
            <a:ext cx="6095999" cy="6858000"/>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5" name="Google Shape;125;p22"/>
          <p:cNvSpPr txBox="1"/>
          <p:nvPr>
            <p:ph type="title"/>
          </p:nvPr>
        </p:nvSpPr>
        <p:spPr>
          <a:xfrm>
            <a:off x="609601" y="487681"/>
            <a:ext cx="4876799"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26" name="Google Shape;126;p22"/>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127" name="Google Shape;127;p22"/>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 blue">
  <p:cSld name="Quote slide - blue">
    <p:bg>
      <p:bgPr>
        <a:gradFill>
          <a:gsLst>
            <a:gs pos="0">
              <a:srgbClr val="2CAAE4"/>
            </a:gs>
            <a:gs pos="85000">
              <a:srgbClr val="0A6593"/>
            </a:gs>
            <a:gs pos="100000">
              <a:srgbClr val="0A6593"/>
            </a:gs>
          </a:gsLst>
          <a:lin ang="8100000" scaled="0"/>
        </a:gradFill>
      </p:bgPr>
    </p:bg>
    <p:spTree>
      <p:nvGrpSpPr>
        <p:cNvPr id="25" name="Shape 25"/>
        <p:cNvGrpSpPr/>
        <p:nvPr/>
      </p:nvGrpSpPr>
      <p:grpSpPr>
        <a:xfrm>
          <a:off x="0" y="0"/>
          <a:ext cx="0" cy="0"/>
          <a:chOff x="0" y="0"/>
          <a:chExt cx="0" cy="0"/>
        </a:xfrm>
      </p:grpSpPr>
      <p:sp>
        <p:nvSpPr>
          <p:cNvPr id="26" name="Google Shape;26;p4"/>
          <p:cNvSpPr txBox="1"/>
          <p:nvPr>
            <p:ph idx="1" type="body"/>
          </p:nvPr>
        </p:nvSpPr>
        <p:spPr>
          <a:xfrm>
            <a:off x="606508" y="2395728"/>
            <a:ext cx="10967184" cy="86177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2"/>
              </a:buClr>
              <a:buSzPts val="7200"/>
              <a:buNone/>
              <a:defRPr b="1" i="0" sz="7200">
                <a:solidFill>
                  <a:schemeClr val="lt2"/>
                </a:solidFill>
                <a:latin typeface="Garamond"/>
                <a:ea typeface="Garamond"/>
                <a:cs typeface="Garamond"/>
                <a:sym typeface="Garamond"/>
              </a:defRPr>
            </a:lvl1pPr>
            <a:lvl2pPr indent="-228600" lvl="1" marL="914400" algn="l">
              <a:spcBef>
                <a:spcPts val="533"/>
              </a:spcBef>
              <a:spcAft>
                <a:spcPts val="0"/>
              </a:spcAft>
              <a:buClr>
                <a:srgbClr val="0F7FC5"/>
              </a:buClr>
              <a:buSzPts val="2000"/>
              <a:buFont typeface="Arial"/>
              <a:buNone/>
              <a:defRPr sz="2000">
                <a:solidFill>
                  <a:srgbClr val="0F7FC5"/>
                </a:solidFill>
              </a:defRPr>
            </a:lvl2pPr>
            <a:lvl3pPr indent="-342900" lvl="2" marL="1371600" algn="l">
              <a:spcBef>
                <a:spcPts val="360"/>
              </a:spcBef>
              <a:spcAft>
                <a:spcPts val="0"/>
              </a:spcAft>
              <a:buClr>
                <a:srgbClr val="0F7FC5"/>
              </a:buClr>
              <a:buSzPts val="1800"/>
              <a:buChar char="•"/>
              <a:defRPr sz="1800">
                <a:solidFill>
                  <a:srgbClr val="0F7FC5"/>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 name="Google Shape;27;p4"/>
          <p:cNvSpPr txBox="1"/>
          <p:nvPr>
            <p:ph idx="2" type="body"/>
          </p:nvPr>
        </p:nvSpPr>
        <p:spPr>
          <a:xfrm>
            <a:off x="1097280" y="4099985"/>
            <a:ext cx="6798733" cy="508961"/>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lt1"/>
              </a:buClr>
              <a:buSzPts val="2133"/>
              <a:buNone/>
              <a:defRPr b="0">
                <a:solidFill>
                  <a:schemeClr val="lt1"/>
                </a:solidFill>
              </a:defRPr>
            </a:lvl1pPr>
            <a:lvl2pPr indent="-228600" lvl="1" marL="914400" algn="l">
              <a:spcBef>
                <a:spcPts val="533"/>
              </a:spcBef>
              <a:spcAft>
                <a:spcPts val="0"/>
              </a:spcAft>
              <a:buClr>
                <a:schemeClr val="dk1"/>
              </a:buClr>
              <a:buSzPts val="1800"/>
              <a:buNone/>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28" name="Google Shape;28;p4"/>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extLst>
    <p:ext uri="{DCECCB84-F9BA-43D5-87BE-67443E8EF086}">
      <p15:sldGuideLst>
        <p15:guide id="1" pos="288">
          <p15:clr>
            <a:srgbClr val="FBAE40"/>
          </p15:clr>
        </p15:guide>
        <p15:guide id="2" orient="horz" pos="1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 yellow">
  <p:cSld name="Quote slide - yellow">
    <p:bg>
      <p:bgPr>
        <a:gradFill>
          <a:gsLst>
            <a:gs pos="0">
              <a:schemeClr val="accent3"/>
            </a:gs>
            <a:gs pos="85000">
              <a:srgbClr val="EC5D00"/>
            </a:gs>
            <a:gs pos="100000">
              <a:srgbClr val="EC5D00"/>
            </a:gs>
          </a:gsLst>
          <a:lin ang="8100000" scaled="0"/>
        </a:gradFill>
      </p:bgPr>
    </p:bg>
    <p:spTree>
      <p:nvGrpSpPr>
        <p:cNvPr id="29" name="Shape 29"/>
        <p:cNvGrpSpPr/>
        <p:nvPr/>
      </p:nvGrpSpPr>
      <p:grpSpPr>
        <a:xfrm>
          <a:off x="0" y="0"/>
          <a:ext cx="0" cy="0"/>
          <a:chOff x="0" y="0"/>
          <a:chExt cx="0" cy="0"/>
        </a:xfrm>
      </p:grpSpPr>
      <p:sp>
        <p:nvSpPr>
          <p:cNvPr id="30" name="Google Shape;30;p5"/>
          <p:cNvSpPr txBox="1"/>
          <p:nvPr>
            <p:ph idx="1" type="body"/>
          </p:nvPr>
        </p:nvSpPr>
        <p:spPr>
          <a:xfrm>
            <a:off x="1097280" y="4099985"/>
            <a:ext cx="6798733" cy="508961"/>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lt1"/>
              </a:buClr>
              <a:buSzPts val="2133"/>
              <a:buNone/>
              <a:defRPr>
                <a:solidFill>
                  <a:schemeClr val="lt1"/>
                </a:solidFill>
              </a:defRPr>
            </a:lvl1pPr>
            <a:lvl2pPr indent="-228600" lvl="1" marL="914400" algn="l">
              <a:spcBef>
                <a:spcPts val="533"/>
              </a:spcBef>
              <a:spcAft>
                <a:spcPts val="0"/>
              </a:spcAft>
              <a:buClr>
                <a:schemeClr val="dk1"/>
              </a:buClr>
              <a:buSzPts val="1800"/>
              <a:buNone/>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1" name="Google Shape;31;p5"/>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
        <p:nvSpPr>
          <p:cNvPr id="32" name="Google Shape;32;p5"/>
          <p:cNvSpPr txBox="1"/>
          <p:nvPr>
            <p:ph idx="2" type="body"/>
          </p:nvPr>
        </p:nvSpPr>
        <p:spPr>
          <a:xfrm>
            <a:off x="606508" y="2395728"/>
            <a:ext cx="10967184" cy="86177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2"/>
              </a:buClr>
              <a:buSzPts val="7200"/>
              <a:buNone/>
              <a:defRPr b="1" i="0" sz="7200">
                <a:solidFill>
                  <a:schemeClr val="lt2"/>
                </a:solidFill>
                <a:latin typeface="Garamond"/>
                <a:ea typeface="Garamond"/>
                <a:cs typeface="Garamond"/>
                <a:sym typeface="Garamond"/>
              </a:defRPr>
            </a:lvl1pPr>
            <a:lvl2pPr indent="-228600" lvl="1" marL="914400" algn="l">
              <a:spcBef>
                <a:spcPts val="533"/>
              </a:spcBef>
              <a:spcAft>
                <a:spcPts val="0"/>
              </a:spcAft>
              <a:buClr>
                <a:srgbClr val="0F7FC5"/>
              </a:buClr>
              <a:buSzPts val="2000"/>
              <a:buFont typeface="Arial"/>
              <a:buNone/>
              <a:defRPr sz="2000">
                <a:solidFill>
                  <a:srgbClr val="0F7FC5"/>
                </a:solidFill>
              </a:defRPr>
            </a:lvl2pPr>
            <a:lvl3pPr indent="-342900" lvl="2" marL="1371600" algn="l">
              <a:spcBef>
                <a:spcPts val="360"/>
              </a:spcBef>
              <a:spcAft>
                <a:spcPts val="0"/>
              </a:spcAft>
              <a:buClr>
                <a:srgbClr val="0F7FC5"/>
              </a:buClr>
              <a:buSzPts val="1800"/>
              <a:buChar char="•"/>
              <a:defRPr sz="1800">
                <a:solidFill>
                  <a:srgbClr val="0F7FC5"/>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extLst>
    <p:ext uri="{DCECCB84-F9BA-43D5-87BE-67443E8EF086}">
      <p15:sldGuideLst>
        <p15:guide id="1" pos="288">
          <p15:clr>
            <a:srgbClr val="FBAE40"/>
          </p15:clr>
        </p15:guide>
        <p15:guide id="2" orient="horz" pos="1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 teal">
  <p:cSld name="Quote slide - teal">
    <p:bg>
      <p:bgPr>
        <a:gradFill>
          <a:gsLst>
            <a:gs pos="0">
              <a:srgbClr val="00C0CE"/>
            </a:gs>
            <a:gs pos="84000">
              <a:srgbClr val="008F9A"/>
            </a:gs>
            <a:gs pos="100000">
              <a:srgbClr val="008F9A"/>
            </a:gs>
          </a:gsLst>
          <a:lin ang="8100000" scaled="0"/>
        </a:gradFill>
      </p:bgPr>
    </p:bg>
    <p:spTree>
      <p:nvGrpSpPr>
        <p:cNvPr id="33" name="Shape 33"/>
        <p:cNvGrpSpPr/>
        <p:nvPr/>
      </p:nvGrpSpPr>
      <p:grpSpPr>
        <a:xfrm>
          <a:off x="0" y="0"/>
          <a:ext cx="0" cy="0"/>
          <a:chOff x="0" y="0"/>
          <a:chExt cx="0" cy="0"/>
        </a:xfrm>
      </p:grpSpPr>
      <p:sp>
        <p:nvSpPr>
          <p:cNvPr id="34" name="Google Shape;34;p6"/>
          <p:cNvSpPr txBox="1"/>
          <p:nvPr>
            <p:ph idx="1" type="body"/>
          </p:nvPr>
        </p:nvSpPr>
        <p:spPr>
          <a:xfrm>
            <a:off x="1097280" y="4099985"/>
            <a:ext cx="6798733" cy="508961"/>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lt1"/>
              </a:buClr>
              <a:buSzPts val="2133"/>
              <a:buNone/>
              <a:defRPr>
                <a:solidFill>
                  <a:schemeClr val="lt1"/>
                </a:solidFill>
              </a:defRPr>
            </a:lvl1pPr>
            <a:lvl2pPr indent="-228600" lvl="1" marL="914400" algn="l">
              <a:spcBef>
                <a:spcPts val="533"/>
              </a:spcBef>
              <a:spcAft>
                <a:spcPts val="0"/>
              </a:spcAft>
              <a:buClr>
                <a:schemeClr val="dk1"/>
              </a:buClr>
              <a:buSzPts val="1800"/>
              <a:buNone/>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5" name="Google Shape;35;p6"/>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
        <p:nvSpPr>
          <p:cNvPr id="36" name="Google Shape;36;p6"/>
          <p:cNvSpPr txBox="1"/>
          <p:nvPr>
            <p:ph idx="2" type="body"/>
          </p:nvPr>
        </p:nvSpPr>
        <p:spPr>
          <a:xfrm>
            <a:off x="606508" y="2395728"/>
            <a:ext cx="10967184" cy="86177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2"/>
              </a:buClr>
              <a:buSzPts val="7200"/>
              <a:buNone/>
              <a:defRPr b="1" i="0" sz="7200">
                <a:solidFill>
                  <a:schemeClr val="lt2"/>
                </a:solidFill>
                <a:latin typeface="Garamond"/>
                <a:ea typeface="Garamond"/>
                <a:cs typeface="Garamond"/>
                <a:sym typeface="Garamond"/>
              </a:defRPr>
            </a:lvl1pPr>
            <a:lvl2pPr indent="-228600" lvl="1" marL="914400" algn="l">
              <a:spcBef>
                <a:spcPts val="533"/>
              </a:spcBef>
              <a:spcAft>
                <a:spcPts val="0"/>
              </a:spcAft>
              <a:buClr>
                <a:srgbClr val="0F7FC5"/>
              </a:buClr>
              <a:buSzPts val="2000"/>
              <a:buFont typeface="Arial"/>
              <a:buNone/>
              <a:defRPr sz="2000">
                <a:solidFill>
                  <a:srgbClr val="0F7FC5"/>
                </a:solidFill>
              </a:defRPr>
            </a:lvl2pPr>
            <a:lvl3pPr indent="-342900" lvl="2" marL="1371600" algn="l">
              <a:spcBef>
                <a:spcPts val="360"/>
              </a:spcBef>
              <a:spcAft>
                <a:spcPts val="0"/>
              </a:spcAft>
              <a:buClr>
                <a:srgbClr val="0F7FC5"/>
              </a:buClr>
              <a:buSzPts val="1800"/>
              <a:buChar char="•"/>
              <a:defRPr sz="1800">
                <a:solidFill>
                  <a:srgbClr val="0F7FC5"/>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extLst>
    <p:ext uri="{DCECCB84-F9BA-43D5-87BE-67443E8EF086}">
      <p15:sldGuideLst>
        <p15:guide id="1" pos="288">
          <p15:clr>
            <a:srgbClr val="FBAE40"/>
          </p15:clr>
        </p15:guide>
        <p15:guide id="2" orient="horz" pos="1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p:cSld name="Text only">
    <p:bg>
      <p:bgPr>
        <a:solidFill>
          <a:srgbClr val="0A6593"/>
        </a:solidFill>
      </p:bgPr>
    </p:bg>
    <p:spTree>
      <p:nvGrpSpPr>
        <p:cNvPr id="37" name="Shape 37"/>
        <p:cNvGrpSpPr/>
        <p:nvPr/>
      </p:nvGrpSpPr>
      <p:grpSpPr>
        <a:xfrm>
          <a:off x="0" y="0"/>
          <a:ext cx="0" cy="0"/>
          <a:chOff x="0" y="0"/>
          <a:chExt cx="0" cy="0"/>
        </a:xfrm>
      </p:grpSpPr>
      <p:sp>
        <p:nvSpPr>
          <p:cNvPr id="38" name="Google Shape;38;p7"/>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7"/>
          <p:cNvSpPr txBox="1"/>
          <p:nvPr>
            <p:ph idx="1" type="body"/>
          </p:nvPr>
        </p:nvSpPr>
        <p:spPr>
          <a:xfrm>
            <a:off x="609600" y="1828801"/>
            <a:ext cx="7315200" cy="3657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67"/>
              </a:spcBef>
              <a:spcAft>
                <a:spcPts val="0"/>
              </a:spcAft>
              <a:buClr>
                <a:srgbClr val="8CDEFF"/>
              </a:buClr>
              <a:buSzPts val="1867"/>
              <a:buNone/>
              <a:defRPr sz="1867">
                <a:solidFill>
                  <a:srgbClr val="8CDEFF"/>
                </a:solidFill>
              </a:defRPr>
            </a:lvl1pPr>
            <a:lvl2pPr indent="-228600" lvl="1" marL="914400" algn="l">
              <a:lnSpc>
                <a:spcPct val="100000"/>
              </a:lnSpc>
              <a:spcBef>
                <a:spcPts val="533"/>
              </a:spcBef>
              <a:spcAft>
                <a:spcPts val="0"/>
              </a:spcAft>
              <a:buClr>
                <a:schemeClr val="lt2"/>
              </a:buClr>
              <a:buSzPts val="1867"/>
              <a:buFont typeface="Arial"/>
              <a:buNone/>
              <a:defRPr sz="1867">
                <a:solidFill>
                  <a:schemeClr val="lt2"/>
                </a:solidFill>
              </a:defRPr>
            </a:lvl2pPr>
            <a:lvl3pPr indent="-347154" lvl="2" marL="1371600" algn="l">
              <a:lnSpc>
                <a:spcPct val="100000"/>
              </a:lnSpc>
              <a:spcBef>
                <a:spcPts val="448"/>
              </a:spcBef>
              <a:spcAft>
                <a:spcPts val="0"/>
              </a:spcAft>
              <a:buClr>
                <a:schemeClr val="lt2"/>
              </a:buClr>
              <a:buSzPts val="1867"/>
              <a:buChar char="•"/>
              <a:defRPr sz="1867">
                <a:solidFill>
                  <a:schemeClr val="lt2"/>
                </a:solidFill>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40" name="Google Shape;40;p7"/>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41" name="Google Shape;41;p7"/>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2 Columns text">
  <p:cSld name=" 2 Columns text">
    <p:bg>
      <p:bgPr>
        <a:solidFill>
          <a:srgbClr val="0A6593"/>
        </a:solidFill>
      </p:bgPr>
    </p:bg>
    <p:spTree>
      <p:nvGrpSpPr>
        <p:cNvPr id="42" name="Shape 42"/>
        <p:cNvGrpSpPr/>
        <p:nvPr/>
      </p:nvGrpSpPr>
      <p:grpSpPr>
        <a:xfrm>
          <a:off x="0" y="0"/>
          <a:ext cx="0" cy="0"/>
          <a:chOff x="0" y="0"/>
          <a:chExt cx="0" cy="0"/>
        </a:xfrm>
      </p:grpSpPr>
      <p:sp>
        <p:nvSpPr>
          <p:cNvPr id="43" name="Google Shape;43;p8"/>
          <p:cNvSpPr txBox="1"/>
          <p:nvPr>
            <p:ph idx="1" type="body"/>
          </p:nvPr>
        </p:nvSpPr>
        <p:spPr>
          <a:xfrm>
            <a:off x="609601" y="1828801"/>
            <a:ext cx="5320145" cy="3657600"/>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7154" lvl="2" marL="1371600" algn="l">
              <a:spcBef>
                <a:spcPts val="373"/>
              </a:spcBef>
              <a:spcAft>
                <a:spcPts val="0"/>
              </a:spcAft>
              <a:buClr>
                <a:schemeClr val="lt2"/>
              </a:buClr>
              <a:buSzPts val="1867"/>
              <a:buChar char="•"/>
              <a:defRPr sz="1867">
                <a:solidFill>
                  <a:schemeClr val="lt2"/>
                </a:solidFill>
              </a:defRPr>
            </a:lvl3pPr>
            <a:lvl4pPr indent="-364045" lvl="3" marL="1828800" algn="l">
              <a:spcBef>
                <a:spcPts val="427"/>
              </a:spcBef>
              <a:spcAft>
                <a:spcPts val="0"/>
              </a:spcAft>
              <a:buClr>
                <a:srgbClr val="7F7F7F"/>
              </a:buClr>
              <a:buSzPts val="2133"/>
              <a:buChar char="–"/>
              <a:defRPr>
                <a:solidFill>
                  <a:srgbClr val="7F7F7F"/>
                </a:solidFill>
              </a:defRPr>
            </a:lvl4pPr>
            <a:lvl5pPr indent="-355600" lvl="4" marL="2286000" algn="l">
              <a:spcBef>
                <a:spcPts val="400"/>
              </a:spcBef>
              <a:spcAft>
                <a:spcPts val="0"/>
              </a:spcAft>
              <a:buClr>
                <a:srgbClr val="7F7F7F"/>
              </a:buClr>
              <a:buSzPts val="2000"/>
              <a:buChar char="»"/>
              <a:defRPr>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 name="Google Shape;44;p8"/>
          <p:cNvSpPr txBox="1"/>
          <p:nvPr>
            <p:ph idx="2" type="body"/>
          </p:nvPr>
        </p:nvSpPr>
        <p:spPr>
          <a:xfrm>
            <a:off x="6262256" y="1828801"/>
            <a:ext cx="5320145" cy="3657600"/>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7154" lvl="2" marL="1371600" algn="l">
              <a:spcBef>
                <a:spcPts val="373"/>
              </a:spcBef>
              <a:spcAft>
                <a:spcPts val="0"/>
              </a:spcAft>
              <a:buClr>
                <a:schemeClr val="lt2"/>
              </a:buClr>
              <a:buSzPts val="1867"/>
              <a:buChar char="•"/>
              <a:defRPr sz="1867">
                <a:solidFill>
                  <a:schemeClr val="lt2"/>
                </a:solidFill>
              </a:defRPr>
            </a:lvl3pPr>
            <a:lvl4pPr indent="-364045" lvl="3" marL="1828800" algn="l">
              <a:spcBef>
                <a:spcPts val="427"/>
              </a:spcBef>
              <a:spcAft>
                <a:spcPts val="0"/>
              </a:spcAft>
              <a:buClr>
                <a:srgbClr val="7F7F7F"/>
              </a:buClr>
              <a:buSzPts val="2133"/>
              <a:buChar char="–"/>
              <a:defRPr>
                <a:solidFill>
                  <a:srgbClr val="7F7F7F"/>
                </a:solidFill>
              </a:defRPr>
            </a:lvl4pPr>
            <a:lvl5pPr indent="-355600" lvl="4" marL="2286000" algn="l">
              <a:spcBef>
                <a:spcPts val="400"/>
              </a:spcBef>
              <a:spcAft>
                <a:spcPts val="0"/>
              </a:spcAft>
              <a:buClr>
                <a:srgbClr val="7F7F7F"/>
              </a:buClr>
              <a:buSzPts val="2000"/>
              <a:buChar char="»"/>
              <a:defRPr>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8"/>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6" name="Google Shape;46;p8"/>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47" name="Google Shape;47;p8"/>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s text">
  <p:cSld name="3 Columns text">
    <p:bg>
      <p:bgPr>
        <a:solidFill>
          <a:srgbClr val="0A6593"/>
        </a:solidFill>
      </p:bgPr>
    </p:bg>
    <p:spTree>
      <p:nvGrpSpPr>
        <p:cNvPr id="48" name="Shape 48"/>
        <p:cNvGrpSpPr/>
        <p:nvPr/>
      </p:nvGrpSpPr>
      <p:grpSpPr>
        <a:xfrm>
          <a:off x="0" y="0"/>
          <a:ext cx="0" cy="0"/>
          <a:chOff x="0" y="0"/>
          <a:chExt cx="0" cy="0"/>
        </a:xfrm>
      </p:grpSpPr>
      <p:sp>
        <p:nvSpPr>
          <p:cNvPr id="49" name="Google Shape;49;p9"/>
          <p:cNvSpPr txBox="1"/>
          <p:nvPr>
            <p:ph idx="1" type="body"/>
          </p:nvPr>
        </p:nvSpPr>
        <p:spPr>
          <a:xfrm>
            <a:off x="606508" y="1828801"/>
            <a:ext cx="3413760" cy="3744649"/>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latin typeface="Arial"/>
                <a:ea typeface="Arial"/>
                <a:cs typeface="Arial"/>
                <a:sym typeface="Aria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2900" lvl="2" marL="1371600" algn="l">
              <a:spcBef>
                <a:spcPts val="360"/>
              </a:spcBef>
              <a:spcAft>
                <a:spcPts val="0"/>
              </a:spcAft>
              <a:buClr>
                <a:srgbClr val="0F7FC5"/>
              </a:buClr>
              <a:buSzPts val="1800"/>
              <a:buChar char="•"/>
              <a:defRPr sz="1800">
                <a:solidFill>
                  <a:srgbClr val="0F7FC5"/>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9"/>
          <p:cNvSpPr txBox="1"/>
          <p:nvPr>
            <p:ph idx="2" type="body"/>
          </p:nvPr>
        </p:nvSpPr>
        <p:spPr>
          <a:xfrm>
            <a:off x="4387575" y="1828801"/>
            <a:ext cx="3413760" cy="3744649"/>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latin typeface="Arial"/>
                <a:ea typeface="Arial"/>
                <a:cs typeface="Arial"/>
                <a:sym typeface="Aria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2900" lvl="2" marL="1371600" algn="l">
              <a:spcBef>
                <a:spcPts val="360"/>
              </a:spcBef>
              <a:spcAft>
                <a:spcPts val="0"/>
              </a:spcAft>
              <a:buClr>
                <a:srgbClr val="0F7FC5"/>
              </a:buClr>
              <a:buSzPts val="1800"/>
              <a:buChar char="•"/>
              <a:defRPr sz="1800">
                <a:solidFill>
                  <a:srgbClr val="0F7FC5"/>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9"/>
          <p:cNvSpPr txBox="1"/>
          <p:nvPr>
            <p:ph idx="3" type="body"/>
          </p:nvPr>
        </p:nvSpPr>
        <p:spPr>
          <a:xfrm>
            <a:off x="8168640" y="1828801"/>
            <a:ext cx="3413760" cy="3744649"/>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373"/>
              </a:spcBef>
              <a:spcAft>
                <a:spcPts val="0"/>
              </a:spcAft>
              <a:buClr>
                <a:srgbClr val="8CDEFF"/>
              </a:buClr>
              <a:buSzPts val="1867"/>
              <a:buFont typeface="Arial"/>
              <a:buNone/>
              <a:defRPr b="1" i="0" sz="1867">
                <a:solidFill>
                  <a:srgbClr val="8CDEFF"/>
                </a:solidFill>
                <a:latin typeface="Arial"/>
                <a:ea typeface="Arial"/>
                <a:cs typeface="Arial"/>
                <a:sym typeface="Arial"/>
              </a:defRPr>
            </a:lvl1pPr>
            <a:lvl2pPr indent="-228600" lvl="1" marL="914400" algn="l">
              <a:spcBef>
                <a:spcPts val="400"/>
              </a:spcBef>
              <a:spcAft>
                <a:spcPts val="0"/>
              </a:spcAft>
              <a:buClr>
                <a:srgbClr val="7F7F7F"/>
              </a:buClr>
              <a:buSzPts val="2000"/>
              <a:buFont typeface="Arial"/>
              <a:buNone/>
              <a:defRPr sz="2000">
                <a:solidFill>
                  <a:srgbClr val="7F7F7F"/>
                </a:solidFill>
              </a:defRPr>
            </a:lvl2pPr>
            <a:lvl3pPr indent="-347154" lvl="2" marL="1371600" algn="l">
              <a:spcBef>
                <a:spcPts val="373"/>
              </a:spcBef>
              <a:spcAft>
                <a:spcPts val="0"/>
              </a:spcAft>
              <a:buClr>
                <a:schemeClr val="lt2"/>
              </a:buClr>
              <a:buSzPts val="1867"/>
              <a:buChar char="•"/>
              <a:defRPr sz="1867">
                <a:solidFill>
                  <a:schemeClr val="lt2"/>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9"/>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53" name="Google Shape;53;p9"/>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54" name="Google Shape;54;p9"/>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chart">
  <p:cSld name="Text w/chart">
    <p:bg>
      <p:bgPr>
        <a:solidFill>
          <a:srgbClr val="0A6593"/>
        </a:solidFill>
      </p:bgPr>
    </p:bg>
    <p:spTree>
      <p:nvGrpSpPr>
        <p:cNvPr id="55" name="Shape 55"/>
        <p:cNvGrpSpPr/>
        <p:nvPr/>
      </p:nvGrpSpPr>
      <p:grpSpPr>
        <a:xfrm>
          <a:off x="0" y="0"/>
          <a:ext cx="0" cy="0"/>
          <a:chOff x="0" y="0"/>
          <a:chExt cx="0" cy="0"/>
        </a:xfrm>
      </p:grpSpPr>
      <p:sp>
        <p:nvSpPr>
          <p:cNvPr id="56" name="Google Shape;56;p10"/>
          <p:cNvSpPr/>
          <p:nvPr>
            <p:ph idx="2" type="chart"/>
          </p:nvPr>
        </p:nvSpPr>
        <p:spPr>
          <a:xfrm>
            <a:off x="4318292" y="1830553"/>
            <a:ext cx="726410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10"/>
          <p:cNvSpPr txBox="1"/>
          <p:nvPr>
            <p:ph idx="1" type="body"/>
          </p:nvPr>
        </p:nvSpPr>
        <p:spPr>
          <a:xfrm>
            <a:off x="607484" y="1828800"/>
            <a:ext cx="3413760" cy="3776512"/>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b="1" i="0" sz="1867">
                <a:solidFill>
                  <a:srgbClr val="8CDEFF"/>
                </a:solidFill>
                <a:latin typeface="Arial"/>
                <a:ea typeface="Arial"/>
                <a:cs typeface="Arial"/>
                <a:sym typeface="Arial"/>
              </a:defRPr>
            </a:lvl1pPr>
            <a:lvl2pPr indent="-228600" lvl="1" marL="914400" algn="l">
              <a:spcBef>
                <a:spcPts val="533"/>
              </a:spcBef>
              <a:spcAft>
                <a:spcPts val="0"/>
              </a:spcAft>
              <a:buClr>
                <a:schemeClr val="lt2"/>
              </a:buClr>
              <a:buSzPts val="1867"/>
              <a:buFont typeface="Arial"/>
              <a:buNone/>
              <a:defRPr sz="1867">
                <a:solidFill>
                  <a:schemeClr val="lt2"/>
                </a:solidFill>
                <a:latin typeface="Arial"/>
                <a:ea typeface="Arial"/>
                <a:cs typeface="Arial"/>
                <a:sym typeface="Arial"/>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10"/>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59" name="Google Shape;59;p10"/>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60" name="Google Shape;60;p10"/>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A6593"/>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487680"/>
            <a:ext cx="10972800" cy="738664"/>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7F7F7F"/>
              </a:buClr>
              <a:buSzPts val="4800"/>
              <a:buFont typeface="Arial"/>
              <a:buNone/>
              <a:defRPr b="1" i="0" sz="4800" u="none" cap="none" strike="noStrik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600" y="1828800"/>
            <a:ext cx="10972800" cy="3621197"/>
          </a:xfrm>
          <a:prstGeom prst="rect">
            <a:avLst/>
          </a:prstGeom>
          <a:noFill/>
          <a:ln>
            <a:noFill/>
          </a:ln>
        </p:spPr>
        <p:txBody>
          <a:bodyPr anchorCtr="0" anchor="t" bIns="0" lIns="0" spcFirstLastPara="1" rIns="0" wrap="square" tIns="0">
            <a:noAutofit/>
          </a:bodyPr>
          <a:lstStyle>
            <a:lvl1pPr indent="-228600" lvl="0" marL="457200" marR="0" rtl="0" algn="l">
              <a:spcBef>
                <a:spcPts val="1067"/>
              </a:spcBef>
              <a:spcAft>
                <a:spcPts val="0"/>
              </a:spcAft>
              <a:buClr>
                <a:srgbClr val="8CDEFF"/>
              </a:buClr>
              <a:buSzPts val="2133"/>
              <a:buFont typeface="Arial"/>
              <a:buNone/>
              <a:defRPr b="1" i="0" sz="2133" u="none" cap="none" strike="noStrike">
                <a:solidFill>
                  <a:srgbClr val="8CDEFF"/>
                </a:solidFill>
                <a:latin typeface="Arial"/>
                <a:ea typeface="Arial"/>
                <a:cs typeface="Arial"/>
                <a:sym typeface="Arial"/>
              </a:defRPr>
            </a:lvl1pPr>
            <a:lvl2pPr indent="-228600" lvl="1" marL="914400" marR="0" rtl="0" algn="l">
              <a:spcBef>
                <a:spcPts val="533"/>
              </a:spcBef>
              <a:spcAft>
                <a:spcPts val="0"/>
              </a:spcAft>
              <a:buClr>
                <a:schemeClr val="lt1"/>
              </a:buClr>
              <a:buSzPts val="2133"/>
              <a:buFont typeface="Arial"/>
              <a:buNone/>
              <a:defRPr b="0" i="0" sz="2133" u="none" cap="none" strike="noStrike">
                <a:solidFill>
                  <a:schemeClr val="lt1"/>
                </a:solidFill>
                <a:latin typeface="Arial"/>
                <a:ea typeface="Arial"/>
                <a:cs typeface="Arial"/>
                <a:sym typeface="Arial"/>
              </a:defRPr>
            </a:lvl2pPr>
            <a:lvl3pPr indent="-364045" lvl="2" marL="1371600" marR="0" rtl="0" algn="l">
              <a:spcBef>
                <a:spcPts val="427"/>
              </a:spcBef>
              <a:spcAft>
                <a:spcPts val="0"/>
              </a:spcAft>
              <a:buClr>
                <a:schemeClr val="lt1"/>
              </a:buClr>
              <a:buSzPts val="2133"/>
              <a:buFont typeface="Arial"/>
              <a:buChar char="•"/>
              <a:defRPr b="0" i="0" sz="2133" u="none" cap="none" strike="noStrike">
                <a:solidFill>
                  <a:schemeClr val="lt1"/>
                </a:solidFill>
                <a:latin typeface="Arial"/>
                <a:ea typeface="Arial"/>
                <a:cs typeface="Arial"/>
                <a:sym typeface="Arial"/>
              </a:defRPr>
            </a:lvl3pPr>
            <a:lvl4pPr indent="-364045" lvl="3" marL="1828800" marR="0" rtl="0" algn="l">
              <a:spcBef>
                <a:spcPts val="427"/>
              </a:spcBef>
              <a:spcAft>
                <a:spcPts val="0"/>
              </a:spcAft>
              <a:buClr>
                <a:schemeClr val="lt1"/>
              </a:buClr>
              <a:buSzPts val="2133"/>
              <a:buFont typeface="Arial"/>
              <a:buChar char="–"/>
              <a:defRPr b="0" i="0" sz="2133"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12">
          <p15:clr>
            <a:srgbClr val="F26B43"/>
          </p15:clr>
        </p15:guide>
        <p15:guide id="2" pos="288">
          <p15:clr>
            <a:srgbClr val="F26B43"/>
          </p15:clr>
        </p15:guide>
        <p15:guide id="3" pos="5472">
          <p15:clr>
            <a:srgbClr val="F26B43"/>
          </p15:clr>
        </p15:guide>
        <p15:guide id="4" orient="horz" pos="1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A6593"/>
        </a:solidFill>
      </p:bgPr>
    </p:bg>
    <p:spTree>
      <p:nvGrpSpPr>
        <p:cNvPr id="90" name="Shape 90"/>
        <p:cNvGrpSpPr/>
        <p:nvPr/>
      </p:nvGrpSpPr>
      <p:grpSpPr>
        <a:xfrm>
          <a:off x="0" y="0"/>
          <a:ext cx="0" cy="0"/>
          <a:chOff x="0" y="0"/>
          <a:chExt cx="0" cy="0"/>
        </a:xfrm>
      </p:grpSpPr>
      <p:sp>
        <p:nvSpPr>
          <p:cNvPr id="91" name="Google Shape;91;p16"/>
          <p:cNvSpPr txBox="1"/>
          <p:nvPr>
            <p:ph type="title"/>
          </p:nvPr>
        </p:nvSpPr>
        <p:spPr>
          <a:xfrm>
            <a:off x="609600" y="487680"/>
            <a:ext cx="10972800" cy="738664"/>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262626"/>
              </a:buClr>
              <a:buSzPts val="4800"/>
              <a:buFont typeface="Arial"/>
              <a:buNone/>
              <a:defRPr b="1" i="0" sz="4800" u="none" cap="none" strike="noStrik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16"/>
          <p:cNvSpPr txBox="1"/>
          <p:nvPr>
            <p:ph idx="1" type="body"/>
          </p:nvPr>
        </p:nvSpPr>
        <p:spPr>
          <a:xfrm>
            <a:off x="609600" y="1828800"/>
            <a:ext cx="10972800" cy="3621197"/>
          </a:xfrm>
          <a:prstGeom prst="rect">
            <a:avLst/>
          </a:prstGeom>
          <a:noFill/>
          <a:ln>
            <a:noFill/>
          </a:ln>
        </p:spPr>
        <p:txBody>
          <a:bodyPr anchorCtr="0" anchor="t" bIns="0" lIns="0" spcFirstLastPara="1" rIns="0" wrap="square" tIns="0">
            <a:noAutofit/>
          </a:bodyPr>
          <a:lstStyle>
            <a:lvl1pPr indent="-228600" lvl="0" marL="457200" marR="0" rtl="0" algn="l">
              <a:spcBef>
                <a:spcPts val="1067"/>
              </a:spcBef>
              <a:spcAft>
                <a:spcPts val="0"/>
              </a:spcAft>
              <a:buClr>
                <a:schemeClr val="lt2"/>
              </a:buClr>
              <a:buSzPts val="2133"/>
              <a:buFont typeface="Arial"/>
              <a:buNone/>
              <a:defRPr b="1" i="0" sz="2133" u="none" cap="none" strike="noStrike">
                <a:solidFill>
                  <a:schemeClr val="lt2"/>
                </a:solidFill>
                <a:latin typeface="Arial"/>
                <a:ea typeface="Arial"/>
                <a:cs typeface="Arial"/>
                <a:sym typeface="Arial"/>
              </a:defRPr>
            </a:lvl1pPr>
            <a:lvl2pPr indent="-228600" lvl="1" marL="914400"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indent="-364045" lvl="2" marL="1371600"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indent="-364045" lvl="3" marL="1828800"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12">
          <p15:clr>
            <a:srgbClr val="F26B43"/>
          </p15:clr>
        </p15:guide>
        <p15:guide id="2" pos="288">
          <p15:clr>
            <a:srgbClr val="F26B43"/>
          </p15:clr>
        </p15:guide>
        <p15:guide id="3" pos="5472">
          <p15:clr>
            <a:srgbClr val="F26B43"/>
          </p15:clr>
        </p15:guide>
        <p15:guide id="4" orient="horz" pos="1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5.gif"/><Relationship Id="rId5" Type="http://schemas.openxmlformats.org/officeDocument/2006/relationships/image" Target="../media/image22.png"/><Relationship Id="rId6" Type="http://schemas.openxmlformats.org/officeDocument/2006/relationships/image" Target="../media/image19.png"/><Relationship Id="rId7" Type="http://schemas.openxmlformats.org/officeDocument/2006/relationships/image" Target="../media/image23.png"/><Relationship Id="rId8"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0.jpg"/><Relationship Id="rId5" Type="http://schemas.openxmlformats.org/officeDocument/2006/relationships/image" Target="../media/image7.jpg"/><Relationship Id="rId6"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2.gif"/><Relationship Id="rId4" Type="http://schemas.openxmlformats.org/officeDocument/2006/relationships/image" Target="../media/image6.png"/><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University of California Updates</a:t>
            </a:r>
            <a:endParaRPr/>
          </a:p>
        </p:txBody>
      </p:sp>
      <p:sp>
        <p:nvSpPr>
          <p:cNvPr id="133" name="Google Shape;133;p23"/>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Gaining knowledge to make a difference</a:t>
            </a:r>
            <a:endParaRPr/>
          </a:p>
        </p:txBody>
      </p:sp>
      <p:grpSp>
        <p:nvGrpSpPr>
          <p:cNvPr id="238" name="Google Shape;238;p32"/>
          <p:cNvGrpSpPr/>
          <p:nvPr/>
        </p:nvGrpSpPr>
        <p:grpSpPr>
          <a:xfrm>
            <a:off x="755280" y="1244177"/>
            <a:ext cx="11159700" cy="4994111"/>
            <a:chOff x="5672" y="212277"/>
            <a:chExt cx="11159700" cy="4994111"/>
          </a:xfrm>
        </p:grpSpPr>
        <p:sp>
          <p:nvSpPr>
            <p:cNvPr id="239" name="Google Shape;239;p32"/>
            <p:cNvSpPr/>
            <p:nvPr/>
          </p:nvSpPr>
          <p:spPr>
            <a:xfrm rot="5400000">
              <a:off x="698771" y="1419309"/>
              <a:ext cx="2087719" cy="3473917"/>
            </a:xfrm>
            <a:prstGeom prst="corner">
              <a:avLst>
                <a:gd fmla="val 16120" name="adj1"/>
                <a:gd fmla="val 16110" name="adj2"/>
              </a:avLst>
            </a:prstGeom>
            <a:gradFill>
              <a:gsLst>
                <a:gs pos="0">
                  <a:srgbClr val="FFB200"/>
                </a:gs>
                <a:gs pos="100000">
                  <a:srgbClr val="FFD872"/>
                </a:gs>
              </a:gsLst>
              <a:lin ang="16200000" scaled="0"/>
            </a:gradFill>
            <a:ln cap="flat" cmpd="sng" w="9525">
              <a:solidFill>
                <a:srgbClr val="E6A4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2"/>
            <p:cNvSpPr/>
            <p:nvPr/>
          </p:nvSpPr>
          <p:spPr>
            <a:xfrm>
              <a:off x="350279" y="2457262"/>
              <a:ext cx="3136272" cy="27491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2"/>
            <p:cNvSpPr txBox="1"/>
            <p:nvPr/>
          </p:nvSpPr>
          <p:spPr>
            <a:xfrm>
              <a:off x="350279" y="2457262"/>
              <a:ext cx="3136272" cy="2749126"/>
            </a:xfrm>
            <a:prstGeom prst="rect">
              <a:avLst/>
            </a:prstGeom>
            <a:noFill/>
            <a:ln>
              <a:noFill/>
            </a:ln>
          </p:spPr>
          <p:txBody>
            <a:bodyPr anchorCtr="0" anchor="t" bIns="140950" lIns="140950" spcFirstLastPara="1" rIns="140950" wrap="square" tIns="140950">
              <a:noAutofit/>
            </a:bodyPr>
            <a:lstStyle/>
            <a:p>
              <a:pPr indent="0" lvl="0" marL="0" marR="0" rtl="0" algn="l">
                <a:lnSpc>
                  <a:spcPct val="90000"/>
                </a:lnSpc>
                <a:spcBef>
                  <a:spcPts val="0"/>
                </a:spcBef>
                <a:spcAft>
                  <a:spcPts val="0"/>
                </a:spcAft>
                <a:buClr>
                  <a:schemeClr val="lt1"/>
                </a:buClr>
                <a:buSzPts val="3700"/>
                <a:buFont typeface="Arial"/>
                <a:buNone/>
              </a:pPr>
              <a:r>
                <a:rPr b="1" lang="en-US" sz="3700">
                  <a:solidFill>
                    <a:schemeClr val="lt1"/>
                  </a:solidFill>
                  <a:latin typeface="Arial"/>
                  <a:ea typeface="Arial"/>
                  <a:cs typeface="Arial"/>
                  <a:sym typeface="Arial"/>
                </a:rPr>
                <a:t>54% </a:t>
              </a:r>
              <a:r>
                <a:rPr lang="en-US" sz="3700">
                  <a:solidFill>
                    <a:schemeClr val="lt1"/>
                  </a:solidFill>
                  <a:latin typeface="Arial"/>
                  <a:ea typeface="Arial"/>
                  <a:cs typeface="Arial"/>
                  <a:sym typeface="Arial"/>
                </a:rPr>
                <a:t>do community service</a:t>
              </a:r>
              <a:endParaRPr/>
            </a:p>
          </p:txBody>
        </p:sp>
        <p:sp>
          <p:nvSpPr>
            <p:cNvPr id="242" name="Google Shape;242;p32"/>
            <p:cNvSpPr/>
            <p:nvPr/>
          </p:nvSpPr>
          <p:spPr>
            <a:xfrm>
              <a:off x="2894802" y="1163556"/>
              <a:ext cx="591749" cy="591749"/>
            </a:xfrm>
            <a:prstGeom prst="triangle">
              <a:avLst>
                <a:gd fmla="val 100000" name="adj"/>
              </a:avLst>
            </a:prstGeom>
            <a:gradFill>
              <a:gsLst>
                <a:gs pos="0">
                  <a:srgbClr val="FFBC00"/>
                </a:gs>
                <a:gs pos="100000">
                  <a:srgbClr val="FFDA63"/>
                </a:gs>
              </a:gsLst>
              <a:lin ang="16200000" scaled="0"/>
            </a:gradFill>
            <a:ln cap="flat" cmpd="sng" w="9525">
              <a:solidFill>
                <a:srgbClr val="FFB01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p:nvPr/>
          </p:nvSpPr>
          <p:spPr>
            <a:xfrm rot="5400000">
              <a:off x="4538181" y="469243"/>
              <a:ext cx="2087719" cy="3473917"/>
            </a:xfrm>
            <a:prstGeom prst="corner">
              <a:avLst>
                <a:gd fmla="val 16120" name="adj1"/>
                <a:gd fmla="val 16110" name="adj2"/>
              </a:avLst>
            </a:prstGeom>
            <a:gradFill>
              <a:gsLst>
                <a:gs pos="0">
                  <a:srgbClr val="FFBE1E"/>
                </a:gs>
                <a:gs pos="100000">
                  <a:srgbClr val="FFE06C"/>
                </a:gs>
              </a:gsLst>
              <a:lin ang="16200000" scaled="0"/>
            </a:gradFill>
            <a:ln cap="flat" cmpd="sng" w="9525">
              <a:solidFill>
                <a:srgbClr val="FFB73C"/>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2"/>
            <p:cNvSpPr/>
            <p:nvPr/>
          </p:nvSpPr>
          <p:spPr>
            <a:xfrm>
              <a:off x="4189689" y="1507196"/>
              <a:ext cx="3136272" cy="27491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2"/>
            <p:cNvSpPr txBox="1"/>
            <p:nvPr/>
          </p:nvSpPr>
          <p:spPr>
            <a:xfrm>
              <a:off x="4189689" y="1507196"/>
              <a:ext cx="3136272" cy="2749126"/>
            </a:xfrm>
            <a:prstGeom prst="rect">
              <a:avLst/>
            </a:prstGeom>
            <a:noFill/>
            <a:ln>
              <a:noFill/>
            </a:ln>
          </p:spPr>
          <p:txBody>
            <a:bodyPr anchorCtr="0" anchor="t" bIns="140950" lIns="140950" spcFirstLastPara="1" rIns="140950" wrap="square" tIns="140950">
              <a:noAutofit/>
            </a:bodyPr>
            <a:lstStyle/>
            <a:p>
              <a:pPr indent="0" lvl="0" marL="0" marR="0" rtl="0" algn="l">
                <a:lnSpc>
                  <a:spcPct val="90000"/>
                </a:lnSpc>
                <a:spcBef>
                  <a:spcPts val="0"/>
                </a:spcBef>
                <a:spcAft>
                  <a:spcPts val="0"/>
                </a:spcAft>
                <a:buClr>
                  <a:schemeClr val="lt1"/>
                </a:buClr>
                <a:buSzPts val="3700"/>
                <a:buFont typeface="Arial"/>
                <a:buNone/>
              </a:pPr>
              <a:r>
                <a:rPr b="1" lang="en-US" sz="3700">
                  <a:solidFill>
                    <a:schemeClr val="lt1"/>
                  </a:solidFill>
                  <a:latin typeface="Arial"/>
                  <a:ea typeface="Arial"/>
                  <a:cs typeface="Arial"/>
                  <a:sym typeface="Arial"/>
                </a:rPr>
                <a:t>61% </a:t>
              </a:r>
              <a:r>
                <a:rPr lang="en-US" sz="3700">
                  <a:solidFill>
                    <a:schemeClr val="lt1"/>
                  </a:solidFill>
                  <a:latin typeface="Arial"/>
                  <a:ea typeface="Arial"/>
                  <a:cs typeface="Arial"/>
                  <a:sym typeface="Arial"/>
                </a:rPr>
                <a:t>are involved in student organizations</a:t>
              </a:r>
              <a:endParaRPr/>
            </a:p>
          </p:txBody>
        </p:sp>
        <p:sp>
          <p:nvSpPr>
            <p:cNvPr id="246" name="Google Shape;246;p32"/>
            <p:cNvSpPr/>
            <p:nvPr/>
          </p:nvSpPr>
          <p:spPr>
            <a:xfrm>
              <a:off x="6734212" y="213490"/>
              <a:ext cx="591749" cy="591749"/>
            </a:xfrm>
            <a:prstGeom prst="triangle">
              <a:avLst>
                <a:gd fmla="val 100000" name="adj"/>
              </a:avLst>
            </a:prstGeom>
            <a:gradFill>
              <a:gsLst>
                <a:gs pos="0">
                  <a:srgbClr val="FFC551"/>
                </a:gs>
                <a:gs pos="100000">
                  <a:srgbClr val="FFE57C"/>
                </a:gs>
              </a:gsLst>
              <a:lin ang="16200000" scaled="0"/>
            </a:gradFill>
            <a:ln cap="flat" cmpd="sng" w="9525">
              <a:solidFill>
                <a:srgbClr val="FFC16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2"/>
            <p:cNvSpPr/>
            <p:nvPr/>
          </p:nvSpPr>
          <p:spPr>
            <a:xfrm rot="5400000">
              <a:off x="8377592" y="-480822"/>
              <a:ext cx="2087719" cy="3473917"/>
            </a:xfrm>
            <a:prstGeom prst="corner">
              <a:avLst>
                <a:gd fmla="val 16120" name="adj1"/>
                <a:gd fmla="val 16110" name="adj2"/>
              </a:avLst>
            </a:prstGeom>
            <a:gradFill>
              <a:gsLst>
                <a:gs pos="0">
                  <a:srgbClr val="FFCF82"/>
                </a:gs>
                <a:gs pos="100000">
                  <a:srgbClr val="FFE897"/>
                </a:gs>
              </a:gsLst>
              <a:lin ang="16200000" scaled="0"/>
            </a:gradFill>
            <a:ln cap="flat" cmpd="sng" w="9525">
              <a:solidFill>
                <a:srgbClr val="FFCE9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2"/>
            <p:cNvSpPr/>
            <p:nvPr/>
          </p:nvSpPr>
          <p:spPr>
            <a:xfrm>
              <a:off x="8029100" y="557131"/>
              <a:ext cx="3136272" cy="27491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2"/>
            <p:cNvSpPr txBox="1"/>
            <p:nvPr/>
          </p:nvSpPr>
          <p:spPr>
            <a:xfrm>
              <a:off x="8029100" y="557131"/>
              <a:ext cx="3136272" cy="2749126"/>
            </a:xfrm>
            <a:prstGeom prst="rect">
              <a:avLst/>
            </a:prstGeom>
            <a:noFill/>
            <a:ln>
              <a:noFill/>
            </a:ln>
          </p:spPr>
          <p:txBody>
            <a:bodyPr anchorCtr="0" anchor="t" bIns="140950" lIns="140950" spcFirstLastPara="1" rIns="140950" wrap="square" tIns="140950">
              <a:noAutofit/>
            </a:bodyPr>
            <a:lstStyle/>
            <a:p>
              <a:pPr indent="0" lvl="0" marL="0" marR="0" rtl="0" algn="l">
                <a:lnSpc>
                  <a:spcPct val="90000"/>
                </a:lnSpc>
                <a:spcBef>
                  <a:spcPts val="0"/>
                </a:spcBef>
                <a:spcAft>
                  <a:spcPts val="0"/>
                </a:spcAft>
                <a:buClr>
                  <a:schemeClr val="lt1"/>
                </a:buClr>
                <a:buSzPts val="3700"/>
                <a:buFont typeface="Arial"/>
                <a:buNone/>
              </a:pPr>
              <a:r>
                <a:rPr b="1" lang="en-US" sz="3700">
                  <a:solidFill>
                    <a:schemeClr val="lt1"/>
                  </a:solidFill>
                  <a:latin typeface="Arial"/>
                  <a:ea typeface="Arial"/>
                  <a:cs typeface="Arial"/>
                  <a:sym typeface="Arial"/>
                </a:rPr>
                <a:t>76% </a:t>
              </a:r>
              <a:r>
                <a:rPr lang="en-US" sz="3700">
                  <a:solidFill>
                    <a:schemeClr val="lt1"/>
                  </a:solidFill>
                  <a:latin typeface="Arial"/>
                  <a:ea typeface="Arial"/>
                  <a:cs typeface="Arial"/>
                  <a:sym typeface="Arial"/>
                </a:rPr>
                <a:t>engage in research</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4" name="Shape 254"/>
        <p:cNvGrpSpPr/>
        <p:nvPr/>
      </p:nvGrpSpPr>
      <p:grpSpPr>
        <a:xfrm>
          <a:off x="0" y="0"/>
          <a:ext cx="0" cy="0"/>
          <a:chOff x="0" y="0"/>
          <a:chExt cx="0" cy="0"/>
        </a:xfrm>
      </p:grpSpPr>
      <p:sp>
        <p:nvSpPr>
          <p:cNvPr id="255" name="Google Shape;255;p33"/>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Undergraduate Fields of Study</a:t>
            </a:r>
            <a:endParaRPr/>
          </a:p>
        </p:txBody>
      </p:sp>
      <p:grpSp>
        <p:nvGrpSpPr>
          <p:cNvPr id="256" name="Google Shape;256;p33"/>
          <p:cNvGrpSpPr/>
          <p:nvPr/>
        </p:nvGrpSpPr>
        <p:grpSpPr>
          <a:xfrm>
            <a:off x="706998" y="1501323"/>
            <a:ext cx="10888274" cy="4049567"/>
            <a:chOff x="1994" y="703598"/>
            <a:chExt cx="10888274" cy="4049567"/>
          </a:xfrm>
        </p:grpSpPr>
        <p:sp>
          <p:nvSpPr>
            <p:cNvPr id="257" name="Google Shape;257;p33"/>
            <p:cNvSpPr/>
            <p:nvPr/>
          </p:nvSpPr>
          <p:spPr>
            <a:xfrm>
              <a:off x="1994" y="703598"/>
              <a:ext cx="2292268" cy="1146134"/>
            </a:xfrm>
            <a:prstGeom prst="roundRect">
              <a:avLst>
                <a:gd fmla="val 10000" name="adj"/>
              </a:avLst>
            </a:prstGeom>
            <a:gradFill>
              <a:gsLst>
                <a:gs pos="0">
                  <a:srgbClr val="00BBCC"/>
                </a:gs>
                <a:gs pos="100000">
                  <a:srgbClr val="8EF7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3"/>
            <p:cNvSpPr txBox="1"/>
            <p:nvPr/>
          </p:nvSpPr>
          <p:spPr>
            <a:xfrm>
              <a:off x="35563" y="737167"/>
              <a:ext cx="2225130" cy="1078996"/>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Arts &amp; Humanities</a:t>
              </a:r>
              <a:endParaRPr/>
            </a:p>
          </p:txBody>
        </p:sp>
        <p:sp>
          <p:nvSpPr>
            <p:cNvPr id="259" name="Google Shape;259;p33"/>
            <p:cNvSpPr/>
            <p:nvPr/>
          </p:nvSpPr>
          <p:spPr>
            <a:xfrm>
              <a:off x="231221" y="1849732"/>
              <a:ext cx="229226" cy="8596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60" name="Google Shape;260;p33"/>
            <p:cNvSpPr/>
            <p:nvPr/>
          </p:nvSpPr>
          <p:spPr>
            <a:xfrm>
              <a:off x="460448" y="2136266"/>
              <a:ext cx="1833814" cy="1146134"/>
            </a:xfrm>
            <a:prstGeom prst="roundRect">
              <a:avLst>
                <a:gd fmla="val 10000" name="adj"/>
              </a:avLst>
            </a:prstGeom>
            <a:solidFill>
              <a:schemeClr val="lt1">
                <a:alpha val="89803"/>
              </a:schemeClr>
            </a:solidFill>
            <a:ln cap="flat" cmpd="sng" w="9525">
              <a:solidFill>
                <a:schemeClr val="accent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3"/>
            <p:cNvSpPr txBox="1"/>
            <p:nvPr/>
          </p:nvSpPr>
          <p:spPr>
            <a:xfrm>
              <a:off x="494017" y="2169835"/>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Film &amp; Digital Media</a:t>
              </a:r>
              <a:endParaRPr/>
            </a:p>
          </p:txBody>
        </p:sp>
        <p:sp>
          <p:nvSpPr>
            <p:cNvPr id="262" name="Google Shape;262;p33"/>
            <p:cNvSpPr/>
            <p:nvPr/>
          </p:nvSpPr>
          <p:spPr>
            <a:xfrm>
              <a:off x="231221" y="1849732"/>
              <a:ext cx="229226" cy="2330365"/>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63" name="Google Shape;263;p33"/>
            <p:cNvSpPr/>
            <p:nvPr/>
          </p:nvSpPr>
          <p:spPr>
            <a:xfrm>
              <a:off x="460448" y="3607031"/>
              <a:ext cx="1833814" cy="1146134"/>
            </a:xfrm>
            <a:prstGeom prst="roundRect">
              <a:avLst>
                <a:gd fmla="val 10000" name="adj"/>
              </a:avLst>
            </a:prstGeom>
            <a:solidFill>
              <a:schemeClr val="lt1">
                <a:alpha val="89803"/>
              </a:schemeClr>
            </a:solidFill>
            <a:ln cap="flat" cmpd="sng" w="9525">
              <a:solidFill>
                <a:srgbClr val="026FC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3"/>
            <p:cNvSpPr txBox="1"/>
            <p:nvPr/>
          </p:nvSpPr>
          <p:spPr>
            <a:xfrm>
              <a:off x="494017" y="3640600"/>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Languages</a:t>
              </a:r>
              <a:endParaRPr/>
            </a:p>
          </p:txBody>
        </p:sp>
        <p:sp>
          <p:nvSpPr>
            <p:cNvPr id="265" name="Google Shape;265;p33"/>
            <p:cNvSpPr/>
            <p:nvPr/>
          </p:nvSpPr>
          <p:spPr>
            <a:xfrm>
              <a:off x="2867329" y="703598"/>
              <a:ext cx="2292268" cy="1146134"/>
            </a:xfrm>
            <a:prstGeom prst="roundRect">
              <a:avLst>
                <a:gd fmla="val 10000" name="adj"/>
              </a:avLst>
            </a:prstGeom>
            <a:gradFill>
              <a:gsLst>
                <a:gs pos="0">
                  <a:srgbClr val="0003F6"/>
                </a:gs>
                <a:gs pos="100000">
                  <a:srgbClr val="7B7F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3"/>
            <p:cNvSpPr txBox="1"/>
            <p:nvPr/>
          </p:nvSpPr>
          <p:spPr>
            <a:xfrm>
              <a:off x="2900898" y="737167"/>
              <a:ext cx="2225130" cy="1078996"/>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Social Sciences</a:t>
              </a:r>
              <a:endParaRPr/>
            </a:p>
          </p:txBody>
        </p:sp>
        <p:sp>
          <p:nvSpPr>
            <p:cNvPr id="267" name="Google Shape;267;p33"/>
            <p:cNvSpPr/>
            <p:nvPr/>
          </p:nvSpPr>
          <p:spPr>
            <a:xfrm>
              <a:off x="3096556" y="1849732"/>
              <a:ext cx="229226" cy="8596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68" name="Google Shape;268;p33"/>
            <p:cNvSpPr/>
            <p:nvPr/>
          </p:nvSpPr>
          <p:spPr>
            <a:xfrm>
              <a:off x="3325783" y="2136266"/>
              <a:ext cx="1833814" cy="1146134"/>
            </a:xfrm>
            <a:prstGeom prst="roundRect">
              <a:avLst>
                <a:gd fmla="val 10000" name="adj"/>
              </a:avLst>
            </a:prstGeom>
            <a:solidFill>
              <a:schemeClr val="lt1">
                <a:alpha val="89803"/>
              </a:schemeClr>
            </a:solidFill>
            <a:ln cap="flat" cmpd="sng" w="9525">
              <a:solidFill>
                <a:srgbClr val="0631D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3"/>
            <p:cNvSpPr txBox="1"/>
            <p:nvPr/>
          </p:nvSpPr>
          <p:spPr>
            <a:xfrm>
              <a:off x="3359352" y="2169835"/>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Business &amp; Economics</a:t>
              </a:r>
              <a:endParaRPr/>
            </a:p>
          </p:txBody>
        </p:sp>
        <p:sp>
          <p:nvSpPr>
            <p:cNvPr id="270" name="Google Shape;270;p33"/>
            <p:cNvSpPr/>
            <p:nvPr/>
          </p:nvSpPr>
          <p:spPr>
            <a:xfrm>
              <a:off x="3096556" y="1849732"/>
              <a:ext cx="229226" cy="2292268"/>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71" name="Google Shape;271;p33"/>
            <p:cNvSpPr/>
            <p:nvPr/>
          </p:nvSpPr>
          <p:spPr>
            <a:xfrm>
              <a:off x="3325783" y="3568934"/>
              <a:ext cx="1833814" cy="1146134"/>
            </a:xfrm>
            <a:prstGeom prst="roundRect">
              <a:avLst>
                <a:gd fmla="val 10000" name="adj"/>
              </a:avLst>
            </a:prstGeom>
            <a:solidFill>
              <a:schemeClr val="lt1">
                <a:alpha val="89803"/>
              </a:schemeClr>
            </a:solidFill>
            <a:ln cap="flat" cmpd="sng" w="9525">
              <a:solidFill>
                <a:srgbClr val="2309E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3"/>
            <p:cNvSpPr txBox="1"/>
            <p:nvPr/>
          </p:nvSpPr>
          <p:spPr>
            <a:xfrm>
              <a:off x="3359352" y="3602503"/>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Global or International Studies</a:t>
              </a:r>
              <a:endParaRPr/>
            </a:p>
          </p:txBody>
        </p:sp>
        <p:sp>
          <p:nvSpPr>
            <p:cNvPr id="273" name="Google Shape;273;p33"/>
            <p:cNvSpPr/>
            <p:nvPr/>
          </p:nvSpPr>
          <p:spPr>
            <a:xfrm>
              <a:off x="5732665" y="703598"/>
              <a:ext cx="2292268" cy="1146134"/>
            </a:xfrm>
            <a:prstGeom prst="roundRect">
              <a:avLst>
                <a:gd fmla="val 10000" name="adj"/>
              </a:avLst>
            </a:prstGeom>
            <a:gradFill>
              <a:gsLst>
                <a:gs pos="0">
                  <a:srgbClr val="BE00FF"/>
                </a:gs>
                <a:gs pos="100000">
                  <a:srgbClr val="E36F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3"/>
            <p:cNvSpPr txBox="1"/>
            <p:nvPr/>
          </p:nvSpPr>
          <p:spPr>
            <a:xfrm>
              <a:off x="5766234" y="737167"/>
              <a:ext cx="2225130" cy="1078996"/>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Life &amp; Physical Sciences</a:t>
              </a:r>
              <a:endParaRPr/>
            </a:p>
          </p:txBody>
        </p:sp>
        <p:sp>
          <p:nvSpPr>
            <p:cNvPr id="275" name="Google Shape;275;p33"/>
            <p:cNvSpPr/>
            <p:nvPr/>
          </p:nvSpPr>
          <p:spPr>
            <a:xfrm>
              <a:off x="5961891" y="1849732"/>
              <a:ext cx="229226" cy="8596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76" name="Google Shape;276;p33"/>
            <p:cNvSpPr/>
            <p:nvPr/>
          </p:nvSpPr>
          <p:spPr>
            <a:xfrm>
              <a:off x="6191118" y="2136266"/>
              <a:ext cx="1833814" cy="1146134"/>
            </a:xfrm>
            <a:prstGeom prst="roundRect">
              <a:avLst>
                <a:gd fmla="val 10000" name="adj"/>
              </a:avLst>
            </a:prstGeom>
            <a:solidFill>
              <a:schemeClr val="lt1">
                <a:alpha val="89803"/>
              </a:schemeClr>
            </a:solidFill>
            <a:ln cap="flat" cmpd="sng" w="9525">
              <a:solidFill>
                <a:srgbClr val="790EE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3"/>
            <p:cNvSpPr txBox="1"/>
            <p:nvPr/>
          </p:nvSpPr>
          <p:spPr>
            <a:xfrm>
              <a:off x="6224687" y="2169835"/>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Arial"/>
                <a:buNone/>
              </a:pPr>
              <a:r>
                <a:rPr b="0" lang="en-US" sz="1600">
                  <a:solidFill>
                    <a:schemeClr val="dk1"/>
                  </a:solidFill>
                  <a:latin typeface="Arial"/>
                  <a:ea typeface="Arial"/>
                  <a:cs typeface="Arial"/>
                  <a:sym typeface="Arial"/>
                </a:rPr>
                <a:t>Biology</a:t>
              </a:r>
              <a:endParaRPr/>
            </a:p>
          </p:txBody>
        </p:sp>
        <p:sp>
          <p:nvSpPr>
            <p:cNvPr id="278" name="Google Shape;278;p33"/>
            <p:cNvSpPr/>
            <p:nvPr/>
          </p:nvSpPr>
          <p:spPr>
            <a:xfrm>
              <a:off x="5961891" y="1849732"/>
              <a:ext cx="229226" cy="2292268"/>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79" name="Google Shape;279;p33"/>
            <p:cNvSpPr/>
            <p:nvPr/>
          </p:nvSpPr>
          <p:spPr>
            <a:xfrm>
              <a:off x="6191118" y="3568934"/>
              <a:ext cx="1833814" cy="1146134"/>
            </a:xfrm>
            <a:prstGeom prst="roundRect">
              <a:avLst>
                <a:gd fmla="val 10000" name="adj"/>
              </a:avLst>
            </a:prstGeom>
            <a:solidFill>
              <a:schemeClr val="lt1">
                <a:alpha val="89803"/>
              </a:schemeClr>
            </a:solidFill>
            <a:ln cap="flat" cmpd="sng" w="9525">
              <a:solidFill>
                <a:srgbClr val="CA21E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3"/>
            <p:cNvSpPr txBox="1"/>
            <p:nvPr/>
          </p:nvSpPr>
          <p:spPr>
            <a:xfrm>
              <a:off x="6224687" y="3602503"/>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Arial"/>
                <a:buNone/>
              </a:pPr>
              <a:r>
                <a:rPr b="0" lang="en-US" sz="1600">
                  <a:solidFill>
                    <a:schemeClr val="dk1"/>
                  </a:solidFill>
                  <a:latin typeface="Arial"/>
                  <a:ea typeface="Arial"/>
                  <a:cs typeface="Arial"/>
                  <a:sym typeface="Arial"/>
                </a:rPr>
                <a:t>Physics &amp; Math</a:t>
              </a:r>
              <a:endParaRPr/>
            </a:p>
          </p:txBody>
        </p:sp>
        <p:sp>
          <p:nvSpPr>
            <p:cNvPr id="281" name="Google Shape;281;p33"/>
            <p:cNvSpPr/>
            <p:nvPr/>
          </p:nvSpPr>
          <p:spPr>
            <a:xfrm>
              <a:off x="8598000" y="703598"/>
              <a:ext cx="2292268" cy="1146134"/>
            </a:xfrm>
            <a:prstGeom prst="roundRect">
              <a:avLst>
                <a:gd fmla="val 10000" name="adj"/>
              </a:avLst>
            </a:prstGeom>
            <a:gradFill>
              <a:gsLst>
                <a:gs pos="0">
                  <a:srgbClr val="FF3394"/>
                </a:gs>
                <a:gs pos="100000">
                  <a:srgbClr val="FF7DBC"/>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3"/>
            <p:cNvSpPr txBox="1"/>
            <p:nvPr/>
          </p:nvSpPr>
          <p:spPr>
            <a:xfrm>
              <a:off x="8631569" y="737167"/>
              <a:ext cx="2225130" cy="1078996"/>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Engineering and Computer Sciences</a:t>
              </a:r>
              <a:endParaRPr/>
            </a:p>
          </p:txBody>
        </p:sp>
        <p:sp>
          <p:nvSpPr>
            <p:cNvPr id="283" name="Google Shape;283;p33"/>
            <p:cNvSpPr/>
            <p:nvPr/>
          </p:nvSpPr>
          <p:spPr>
            <a:xfrm>
              <a:off x="8827227" y="1849732"/>
              <a:ext cx="229226" cy="8596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84" name="Google Shape;284;p33"/>
            <p:cNvSpPr/>
            <p:nvPr/>
          </p:nvSpPr>
          <p:spPr>
            <a:xfrm>
              <a:off x="9056453" y="2136266"/>
              <a:ext cx="1833814" cy="1146134"/>
            </a:xfrm>
            <a:prstGeom prst="roundRect">
              <a:avLst>
                <a:gd fmla="val 10000" name="adj"/>
              </a:avLst>
            </a:prstGeom>
            <a:solidFill>
              <a:schemeClr val="lt1">
                <a:alpha val="89803"/>
              </a:schemeClr>
            </a:solidFill>
            <a:ln cap="flat" cmpd="sng" w="9525">
              <a:solidFill>
                <a:srgbClr val="EC37C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3"/>
            <p:cNvSpPr txBox="1"/>
            <p:nvPr/>
          </p:nvSpPr>
          <p:spPr>
            <a:xfrm>
              <a:off x="9090022" y="2169835"/>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Arial"/>
                <a:buNone/>
              </a:pPr>
              <a:r>
                <a:rPr b="0" lang="en-US" sz="1600">
                  <a:solidFill>
                    <a:schemeClr val="dk1"/>
                  </a:solidFill>
                  <a:latin typeface="Arial"/>
                  <a:ea typeface="Arial"/>
                  <a:cs typeface="Arial"/>
                  <a:sym typeface="Arial"/>
                </a:rPr>
                <a:t>Bioengineering</a:t>
              </a:r>
              <a:endParaRPr/>
            </a:p>
          </p:txBody>
        </p:sp>
        <p:sp>
          <p:nvSpPr>
            <p:cNvPr id="286" name="Google Shape;286;p33"/>
            <p:cNvSpPr/>
            <p:nvPr/>
          </p:nvSpPr>
          <p:spPr>
            <a:xfrm>
              <a:off x="8827227" y="1849732"/>
              <a:ext cx="229226" cy="2292268"/>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87" name="Google Shape;287;p33"/>
            <p:cNvSpPr/>
            <p:nvPr/>
          </p:nvSpPr>
          <p:spPr>
            <a:xfrm>
              <a:off x="9056453" y="3568934"/>
              <a:ext cx="1833814" cy="1146134"/>
            </a:xfrm>
            <a:prstGeom prst="roundRect">
              <a:avLst>
                <a:gd fmla="val 10000" name="adj"/>
              </a:avLst>
            </a:prstGeom>
            <a:solidFill>
              <a:schemeClr val="lt1">
                <a:alpha val="89803"/>
              </a:schemeClr>
            </a:solidFill>
            <a:ln cap="flat" cmpd="sng" w="9525">
              <a:solidFill>
                <a:srgbClr val="EB4B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3"/>
            <p:cNvSpPr txBox="1"/>
            <p:nvPr/>
          </p:nvSpPr>
          <p:spPr>
            <a:xfrm>
              <a:off x="9090022" y="3602503"/>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Arial"/>
                <a:buNone/>
              </a:pPr>
              <a:r>
                <a:rPr b="0" lang="en-US" sz="1600">
                  <a:solidFill>
                    <a:schemeClr val="dk1"/>
                  </a:solidFill>
                  <a:latin typeface="Arial"/>
                  <a:ea typeface="Arial"/>
                  <a:cs typeface="Arial"/>
                  <a:sym typeface="Arial"/>
                </a:rPr>
                <a:t>Computer Science/Computer Engineering</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4"/>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UC admission and enrollment updates</a:t>
            </a:r>
            <a:endParaRPr/>
          </a:p>
        </p:txBody>
      </p:sp>
      <p:sp>
        <p:nvSpPr>
          <p:cNvPr id="294" name="Google Shape;294;p34"/>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5"/>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Area D update</a:t>
            </a:r>
            <a:endParaRPr/>
          </a:p>
        </p:txBody>
      </p:sp>
      <p:sp>
        <p:nvSpPr>
          <p:cNvPr id="301" name="Google Shape;301;p35"/>
          <p:cNvSpPr txBox="1"/>
          <p:nvPr/>
        </p:nvSpPr>
        <p:spPr>
          <a:xfrm>
            <a:off x="698500" y="1574800"/>
            <a:ext cx="9956800"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Arial"/>
                <a:ea typeface="Arial"/>
                <a:cs typeface="Arial"/>
                <a:sym typeface="Arial"/>
              </a:rPr>
              <a:t>Name change: from “Laboratory Science” to “</a:t>
            </a:r>
            <a:r>
              <a:rPr b="1" lang="en-US" sz="2200">
                <a:solidFill>
                  <a:schemeClr val="lt1"/>
                </a:solidFill>
                <a:latin typeface="Arial"/>
                <a:ea typeface="Arial"/>
                <a:cs typeface="Arial"/>
                <a:sym typeface="Arial"/>
              </a:rPr>
              <a:t>Science</a:t>
            </a:r>
            <a:r>
              <a:rPr lang="en-US" sz="2200">
                <a:solidFill>
                  <a:schemeClr val="lt1"/>
                </a:solidFill>
                <a:latin typeface="Arial"/>
                <a:ea typeface="Arial"/>
                <a:cs typeface="Arial"/>
                <a:sym typeface="Arial"/>
              </a:rPr>
              <a:t>”</a:t>
            </a:r>
            <a:endParaRPr/>
          </a:p>
          <a:p>
            <a:pPr indent="0" lvl="0" marL="0" marR="0" rtl="0" algn="l">
              <a:spcBef>
                <a:spcPts val="0"/>
              </a:spcBef>
              <a:spcAft>
                <a:spcPts val="0"/>
              </a:spcAft>
              <a:buNone/>
            </a:pPr>
            <a:r>
              <a:t/>
            </a:r>
            <a:endParaRPr sz="2200">
              <a:solidFill>
                <a:schemeClr val="lt1"/>
              </a:solidFill>
              <a:latin typeface="Arial"/>
              <a:ea typeface="Arial"/>
              <a:cs typeface="Arial"/>
              <a:sym typeface="Arial"/>
            </a:endParaRPr>
          </a:p>
          <a:p>
            <a:pPr indent="0" lvl="0" marL="0" marR="0" rtl="0" algn="l">
              <a:spcBef>
                <a:spcPts val="0"/>
              </a:spcBef>
              <a:spcAft>
                <a:spcPts val="0"/>
              </a:spcAft>
              <a:buNone/>
            </a:pPr>
            <a:r>
              <a:rPr lang="en-US" sz="2200">
                <a:solidFill>
                  <a:schemeClr val="lt1"/>
                </a:solidFill>
                <a:latin typeface="Arial"/>
                <a:ea typeface="Arial"/>
                <a:cs typeface="Arial"/>
                <a:sym typeface="Arial"/>
              </a:rPr>
              <a:t>Expand the options for science disciplines fulfilling the </a:t>
            </a:r>
            <a:r>
              <a:rPr b="1" lang="en-US" sz="2200">
                <a:solidFill>
                  <a:schemeClr val="lt1"/>
                </a:solidFill>
                <a:latin typeface="Arial"/>
                <a:ea typeface="Arial"/>
                <a:cs typeface="Arial"/>
                <a:sym typeface="Arial"/>
              </a:rPr>
              <a:t>3</a:t>
            </a:r>
            <a:r>
              <a:rPr b="1" baseline="30000" lang="en-US" sz="2200">
                <a:solidFill>
                  <a:schemeClr val="lt1"/>
                </a:solidFill>
                <a:latin typeface="Arial"/>
                <a:ea typeface="Arial"/>
                <a:cs typeface="Arial"/>
                <a:sym typeface="Arial"/>
              </a:rPr>
              <a:t>rd</a:t>
            </a:r>
            <a:r>
              <a:rPr b="1" lang="en-US" sz="2200">
                <a:solidFill>
                  <a:schemeClr val="lt1"/>
                </a:solidFill>
                <a:latin typeface="Arial"/>
                <a:ea typeface="Arial"/>
                <a:cs typeface="Arial"/>
                <a:sym typeface="Arial"/>
              </a:rPr>
              <a:t> recommended year</a:t>
            </a:r>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Applied Sciences </a:t>
            </a:r>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Computer science</a:t>
            </a:r>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Earth and space sciences</a:t>
            </a:r>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Engineering</a:t>
            </a:r>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Interdisciplinary sciences</a:t>
            </a:r>
            <a:endParaRPr/>
          </a:p>
          <a:p>
            <a:pPr indent="0" lvl="0" marL="0" marR="0" rtl="0" algn="l">
              <a:spcBef>
                <a:spcPts val="0"/>
              </a:spcBef>
              <a:spcAft>
                <a:spcPts val="0"/>
              </a:spcAft>
              <a:buNone/>
            </a:pPr>
            <a:r>
              <a:t/>
            </a:r>
            <a:endParaRPr sz="2200">
              <a:solidFill>
                <a:schemeClr val="dk1"/>
              </a:solidFill>
              <a:latin typeface="Arial"/>
              <a:ea typeface="Arial"/>
              <a:cs typeface="Arial"/>
              <a:sym typeface="Arial"/>
            </a:endParaRPr>
          </a:p>
          <a:p>
            <a:pPr indent="0" lvl="0" marL="0" marR="0" rtl="0" algn="l">
              <a:spcBef>
                <a:spcPts val="0"/>
              </a:spcBef>
              <a:spcAft>
                <a:spcPts val="0"/>
              </a:spcAft>
              <a:buNone/>
            </a:pPr>
            <a:r>
              <a:rPr lang="en-US" sz="2200">
                <a:solidFill>
                  <a:schemeClr val="lt1"/>
                </a:solidFill>
                <a:latin typeface="Arial"/>
                <a:ea typeface="Arial"/>
                <a:cs typeface="Arial"/>
                <a:sym typeface="Arial"/>
              </a:rPr>
              <a:t>NO CHANGE in requirement! </a:t>
            </a:r>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2 years required; 3 recommended</a:t>
            </a:r>
            <a:r>
              <a:rPr b="0" i="0" lang="en-US" sz="2200" u="none" cap="none" strike="noStrike">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2200">
                <a:solidFill>
                  <a:schemeClr val="dk1"/>
                </a:solidFill>
                <a:latin typeface="Arial"/>
                <a:ea typeface="Arial"/>
                <a:cs typeface="Arial"/>
                <a:sym typeface="Arial"/>
              </a:rPr>
              <a:t>	</a:t>
            </a:r>
            <a:endParaRPr/>
          </a:p>
        </p:txBody>
      </p:sp>
      <p:sp>
        <p:nvSpPr>
          <p:cNvPr descr="Image result for update" id="302" name="Google Shape;302;p35"/>
          <p:cNvSpPr/>
          <p:nvPr/>
        </p:nvSpPr>
        <p:spPr>
          <a:xfrm>
            <a:off x="-2447926" y="-192093"/>
            <a:ext cx="1825625" cy="18256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Image result for update" id="303" name="Google Shape;303;p35"/>
          <p:cNvPicPr preferRelativeResize="0"/>
          <p:nvPr/>
        </p:nvPicPr>
        <p:blipFill rotWithShape="1">
          <a:blip r:embed="rId3">
            <a:alphaModFix/>
          </a:blip>
          <a:srcRect b="0" l="0" r="0" t="0"/>
          <a:stretch/>
        </p:blipFill>
        <p:spPr>
          <a:xfrm>
            <a:off x="7975814" y="4191000"/>
            <a:ext cx="3506587" cy="1890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8" name="Shape 308"/>
        <p:cNvGrpSpPr/>
        <p:nvPr/>
      </p:nvGrpSpPr>
      <p:grpSpPr>
        <a:xfrm>
          <a:off x="0" y="0"/>
          <a:ext cx="0" cy="0"/>
          <a:chOff x="0" y="0"/>
          <a:chExt cx="0" cy="0"/>
        </a:xfrm>
      </p:grpSpPr>
      <p:sp>
        <p:nvSpPr>
          <p:cNvPr id="309" name="Google Shape;309;p36"/>
          <p:cNvSpPr txBox="1"/>
          <p:nvPr>
            <p:ph idx="1" type="body"/>
          </p:nvPr>
        </p:nvSpPr>
        <p:spPr>
          <a:xfrm>
            <a:off x="607484" y="1828800"/>
            <a:ext cx="3413760" cy="37765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2"/>
              </a:buClr>
              <a:buSzPts val="1800"/>
              <a:buNone/>
            </a:pPr>
            <a:r>
              <a:rPr lang="en-US">
                <a:solidFill>
                  <a:schemeClr val="dk2"/>
                </a:solidFill>
              </a:rPr>
              <a:t>UC’s commitment to </a:t>
            </a:r>
            <a:r>
              <a:rPr lang="en-US"/>
              <a:t>California’s </a:t>
            </a:r>
            <a:r>
              <a:rPr lang="en-US">
                <a:solidFill>
                  <a:schemeClr val="dk2"/>
                </a:solidFill>
              </a:rPr>
              <a:t>students remains strong</a:t>
            </a:r>
            <a:endParaRPr/>
          </a:p>
          <a:p>
            <a:pPr indent="0" lvl="0" marL="0" rtl="0" algn="l">
              <a:spcBef>
                <a:spcPts val="1600"/>
              </a:spcBef>
              <a:spcAft>
                <a:spcPts val="0"/>
              </a:spcAft>
              <a:buClr>
                <a:schemeClr val="dk1"/>
              </a:buClr>
              <a:buSzPts val="1800"/>
              <a:buNone/>
            </a:pPr>
            <a:r>
              <a:rPr b="0" lang="en-US">
                <a:solidFill>
                  <a:schemeClr val="dk1"/>
                </a:solidFill>
              </a:rPr>
              <a:t>UC continues to expand its enrollment of California students, enrolling over 17,000 additional California residents since 2015.</a:t>
            </a:r>
            <a:endParaRPr b="0">
              <a:solidFill>
                <a:schemeClr val="dk2"/>
              </a:solidFill>
            </a:endParaRPr>
          </a:p>
        </p:txBody>
      </p:sp>
      <p:sp>
        <p:nvSpPr>
          <p:cNvPr id="310" name="Google Shape;310;p36"/>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UC trends for California freshmen</a:t>
            </a:r>
            <a:endParaRPr/>
          </a:p>
        </p:txBody>
      </p:sp>
      <p:pic>
        <p:nvPicPr>
          <p:cNvPr id="311" name="Google Shape;311;p36"/>
          <p:cNvPicPr preferRelativeResize="0"/>
          <p:nvPr/>
        </p:nvPicPr>
        <p:blipFill rotWithShape="1">
          <a:blip r:embed="rId3">
            <a:alphaModFix/>
          </a:blip>
          <a:srcRect b="0" l="0" r="0" t="0"/>
          <a:stretch/>
        </p:blipFill>
        <p:spPr>
          <a:xfrm>
            <a:off x="4815840" y="1124752"/>
            <a:ext cx="6766560" cy="4480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6" name="Shape 316"/>
        <p:cNvGrpSpPr/>
        <p:nvPr/>
      </p:nvGrpSpPr>
      <p:grpSpPr>
        <a:xfrm>
          <a:off x="0" y="0"/>
          <a:ext cx="0" cy="0"/>
          <a:chOff x="0" y="0"/>
          <a:chExt cx="0" cy="0"/>
        </a:xfrm>
      </p:grpSpPr>
      <p:sp>
        <p:nvSpPr>
          <p:cNvPr id="317" name="Google Shape;317;p37"/>
          <p:cNvSpPr txBox="1"/>
          <p:nvPr>
            <p:ph idx="1" type="body"/>
          </p:nvPr>
        </p:nvSpPr>
        <p:spPr>
          <a:xfrm>
            <a:off x="607484" y="1828800"/>
            <a:ext cx="3413760" cy="37765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2"/>
              </a:buClr>
              <a:buSzPts val="1800"/>
              <a:buNone/>
            </a:pPr>
            <a:r>
              <a:rPr lang="en-US">
                <a:solidFill>
                  <a:schemeClr val="dk2"/>
                </a:solidFill>
              </a:rPr>
              <a:t>UC’s enrollment of CCC transfers continues to grow</a:t>
            </a:r>
            <a:endParaRPr/>
          </a:p>
          <a:p>
            <a:pPr indent="0" lvl="0" marL="0" rtl="0" algn="l">
              <a:spcBef>
                <a:spcPts val="1600"/>
              </a:spcBef>
              <a:spcAft>
                <a:spcPts val="0"/>
              </a:spcAft>
              <a:buClr>
                <a:schemeClr val="dk1"/>
              </a:buClr>
              <a:buSzPts val="1800"/>
              <a:buNone/>
            </a:pPr>
            <a:r>
              <a:rPr b="0" lang="en-US">
                <a:solidFill>
                  <a:schemeClr val="dk1"/>
                </a:solidFill>
              </a:rPr>
              <a:t>UC admitted its largest class ever of CCC transfers for fall 2019.</a:t>
            </a:r>
            <a:endParaRPr/>
          </a:p>
          <a:p>
            <a:pPr indent="0" lvl="0" marL="0" rtl="0" algn="l">
              <a:spcBef>
                <a:spcPts val="1600"/>
              </a:spcBef>
              <a:spcAft>
                <a:spcPts val="0"/>
              </a:spcAft>
              <a:buClr>
                <a:schemeClr val="dk2"/>
              </a:buClr>
              <a:buSzPts val="1867"/>
              <a:buNone/>
            </a:pPr>
            <a:r>
              <a:t/>
            </a:r>
            <a:endParaRPr b="0">
              <a:solidFill>
                <a:schemeClr val="dk2"/>
              </a:solidFill>
            </a:endParaRPr>
          </a:p>
        </p:txBody>
      </p:sp>
      <p:sp>
        <p:nvSpPr>
          <p:cNvPr id="318" name="Google Shape;318;p37"/>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UC trends for California community college transfers</a:t>
            </a:r>
            <a:endParaRPr/>
          </a:p>
        </p:txBody>
      </p:sp>
      <p:pic>
        <p:nvPicPr>
          <p:cNvPr id="319" name="Google Shape;319;p37"/>
          <p:cNvPicPr preferRelativeResize="0"/>
          <p:nvPr/>
        </p:nvPicPr>
        <p:blipFill rotWithShape="1">
          <a:blip r:embed="rId3">
            <a:alphaModFix/>
          </a:blip>
          <a:srcRect b="0" l="0" r="0" t="0"/>
          <a:stretch/>
        </p:blipFill>
        <p:spPr>
          <a:xfrm>
            <a:off x="4815840" y="1124752"/>
            <a:ext cx="6766560" cy="44805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38"/>
          <p:cNvSpPr txBox="1"/>
          <p:nvPr/>
        </p:nvSpPr>
        <p:spPr>
          <a:xfrm>
            <a:off x="657922" y="1449654"/>
            <a:ext cx="4226311" cy="4114800"/>
          </a:xfrm>
          <a:prstGeom prst="rect">
            <a:avLst/>
          </a:prstGeom>
          <a:noFill/>
          <a:ln cap="flat" cmpd="sng" w="762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GOALS:</a:t>
            </a:r>
            <a:endParaRPr/>
          </a:p>
        </p:txBody>
      </p:sp>
      <p:sp>
        <p:nvSpPr>
          <p:cNvPr id="326" name="Google Shape;326;p38"/>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Commitment to transfer students</a:t>
            </a:r>
            <a:endParaRPr/>
          </a:p>
        </p:txBody>
      </p:sp>
      <p:sp>
        <p:nvSpPr>
          <p:cNvPr id="327" name="Google Shape;327;p38"/>
          <p:cNvSpPr/>
          <p:nvPr/>
        </p:nvSpPr>
        <p:spPr>
          <a:xfrm>
            <a:off x="5965903" y="869794"/>
            <a:ext cx="5486400" cy="5486400"/>
          </a:xfrm>
          <a:prstGeom prst="flowChartConnector">
            <a:avLst/>
          </a:prstGeom>
          <a:gradFill>
            <a:gsLst>
              <a:gs pos="0">
                <a:srgbClr val="FF3595"/>
              </a:gs>
              <a:gs pos="100000">
                <a:srgbClr val="FF7DC0"/>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8" name="Google Shape;328;p38"/>
          <p:cNvSpPr/>
          <p:nvPr/>
        </p:nvSpPr>
        <p:spPr>
          <a:xfrm>
            <a:off x="6657278" y="1527717"/>
            <a:ext cx="4114800" cy="4114800"/>
          </a:xfrm>
          <a:prstGeom prst="flowChartConnector">
            <a:avLst/>
          </a:prstGeom>
          <a:gradFill>
            <a:gsLst>
              <a:gs pos="0">
                <a:srgbClr val="6DD1FF"/>
              </a:gs>
              <a:gs pos="43000">
                <a:srgbClr val="6DD1FF"/>
              </a:gs>
              <a:gs pos="100000">
                <a:srgbClr val="94F6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Nearly 1 in 3 undergrads come from a California community college (CCC)</a:t>
            </a:r>
            <a:endParaRPr/>
          </a:p>
        </p:txBody>
      </p:sp>
      <p:sp>
        <p:nvSpPr>
          <p:cNvPr id="329" name="Google Shape;329;p38"/>
          <p:cNvSpPr txBox="1"/>
          <p:nvPr/>
        </p:nvSpPr>
        <p:spPr>
          <a:xfrm>
            <a:off x="947852" y="2051825"/>
            <a:ext cx="3646449" cy="3200400"/>
          </a:xfrm>
          <a:prstGeom prst="rect">
            <a:avLst/>
          </a:prstGeom>
          <a:noFill/>
          <a:ln cap="flat" cmpd="sng" w="57150">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Noto Sans Symbols"/>
              <a:buChar char="▪"/>
            </a:pPr>
            <a:r>
              <a:rPr lang="en-US" sz="2400">
                <a:solidFill>
                  <a:schemeClr val="lt1"/>
                </a:solidFill>
                <a:latin typeface="Arial"/>
                <a:ea typeface="Arial"/>
                <a:cs typeface="Arial"/>
                <a:sym typeface="Arial"/>
              </a:rPr>
              <a:t>Simplifying information about how to transfer</a:t>
            </a:r>
            <a:endParaRPr/>
          </a:p>
          <a:p>
            <a:pPr indent="-342900" lvl="0" marL="342900" marR="0" rtl="0" algn="l">
              <a:spcBef>
                <a:spcPts val="0"/>
              </a:spcBef>
              <a:spcAft>
                <a:spcPts val="0"/>
              </a:spcAft>
              <a:buClr>
                <a:schemeClr val="lt1"/>
              </a:buClr>
              <a:buSzPts val="2400"/>
              <a:buFont typeface="Noto Sans Symbols"/>
              <a:buChar char="▪"/>
            </a:pPr>
            <a:r>
              <a:rPr lang="en-US" sz="2400">
                <a:solidFill>
                  <a:schemeClr val="lt1"/>
                </a:solidFill>
                <a:latin typeface="Arial"/>
                <a:ea typeface="Arial"/>
                <a:cs typeface="Arial"/>
                <a:sym typeface="Arial"/>
              </a:rPr>
              <a:t>Increase outreach to CCC</a:t>
            </a:r>
            <a:endParaRPr/>
          </a:p>
          <a:p>
            <a:pPr indent="-342900" lvl="0" marL="342900" marR="0" rtl="0" algn="l">
              <a:spcBef>
                <a:spcPts val="0"/>
              </a:spcBef>
              <a:spcAft>
                <a:spcPts val="0"/>
              </a:spcAft>
              <a:buClr>
                <a:schemeClr val="lt1"/>
              </a:buClr>
              <a:buSzPts val="2400"/>
              <a:buFont typeface="Noto Sans Symbols"/>
              <a:buChar char="▪"/>
            </a:pPr>
            <a:r>
              <a:rPr lang="en-US" sz="2400">
                <a:solidFill>
                  <a:schemeClr val="lt1"/>
                </a:solidFill>
                <a:latin typeface="Arial"/>
                <a:ea typeface="Arial"/>
                <a:cs typeface="Arial"/>
                <a:sym typeface="Arial"/>
              </a:rPr>
              <a:t>More support for transfers enrolled at UC</a:t>
            </a:r>
            <a:endParaRPr/>
          </a:p>
          <a:p>
            <a:pPr indent="-342900" lvl="0" marL="342900" marR="0" rtl="0" algn="l">
              <a:spcBef>
                <a:spcPts val="0"/>
              </a:spcBef>
              <a:spcAft>
                <a:spcPts val="0"/>
              </a:spcAft>
              <a:buClr>
                <a:schemeClr val="lt1"/>
              </a:buClr>
              <a:buSzPts val="2400"/>
              <a:buFont typeface="Noto Sans Symbols"/>
              <a:buChar char="▪"/>
            </a:pPr>
            <a:r>
              <a:rPr lang="en-US" sz="2400">
                <a:solidFill>
                  <a:schemeClr val="lt1"/>
                </a:solidFill>
                <a:latin typeface="Arial"/>
                <a:ea typeface="Arial"/>
                <a:cs typeface="Arial"/>
                <a:sym typeface="Arial"/>
              </a:rPr>
              <a:t>Transfer Pathways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4" name="Shape 334"/>
        <p:cNvGrpSpPr/>
        <p:nvPr/>
      </p:nvGrpSpPr>
      <p:grpSpPr>
        <a:xfrm>
          <a:off x="0" y="0"/>
          <a:ext cx="0" cy="0"/>
          <a:chOff x="0" y="0"/>
          <a:chExt cx="0" cy="0"/>
        </a:xfrm>
      </p:grpSpPr>
      <p:sp>
        <p:nvSpPr>
          <p:cNvPr id="335" name="Google Shape;335;p39"/>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Transfer Admission Guarantee</a:t>
            </a:r>
            <a:r>
              <a:rPr b="1" lang="en-US"/>
              <a:t> </a:t>
            </a:r>
            <a:r>
              <a:rPr lang="en-US"/>
              <a:t>(TAG)</a:t>
            </a:r>
            <a:endParaRPr/>
          </a:p>
        </p:txBody>
      </p:sp>
      <p:grpSp>
        <p:nvGrpSpPr>
          <p:cNvPr id="336" name="Google Shape;336;p39"/>
          <p:cNvGrpSpPr/>
          <p:nvPr/>
        </p:nvGrpSpPr>
        <p:grpSpPr>
          <a:xfrm>
            <a:off x="533400" y="4167375"/>
            <a:ext cx="11303001" cy="1404055"/>
            <a:chOff x="137375" y="2576325"/>
            <a:chExt cx="9137524" cy="1404055"/>
          </a:xfrm>
        </p:grpSpPr>
        <p:pic>
          <p:nvPicPr>
            <p:cNvPr id="337" name="Google Shape;337;p39"/>
            <p:cNvPicPr preferRelativeResize="0"/>
            <p:nvPr/>
          </p:nvPicPr>
          <p:blipFill rotWithShape="1">
            <a:blip r:embed="rId3">
              <a:alphaModFix/>
            </a:blip>
            <a:srcRect b="15281" l="0" r="0" t="0"/>
            <a:stretch/>
          </p:blipFill>
          <p:spPr>
            <a:xfrm>
              <a:off x="137375" y="2723225"/>
              <a:ext cx="1365498" cy="1156722"/>
            </a:xfrm>
            <a:prstGeom prst="rect">
              <a:avLst/>
            </a:prstGeom>
            <a:noFill/>
            <a:ln>
              <a:noFill/>
            </a:ln>
          </p:spPr>
        </p:pic>
        <p:pic>
          <p:nvPicPr>
            <p:cNvPr id="338" name="Google Shape;338;p39"/>
            <p:cNvPicPr preferRelativeResize="0"/>
            <p:nvPr/>
          </p:nvPicPr>
          <p:blipFill rotWithShape="1">
            <a:blip r:embed="rId4">
              <a:alphaModFix/>
            </a:blip>
            <a:srcRect b="0" l="0" r="0" t="0"/>
            <a:stretch/>
          </p:blipFill>
          <p:spPr>
            <a:xfrm>
              <a:off x="1502886" y="2622799"/>
              <a:ext cx="988700" cy="1357581"/>
            </a:xfrm>
            <a:prstGeom prst="rect">
              <a:avLst/>
            </a:prstGeom>
            <a:noFill/>
            <a:ln>
              <a:noFill/>
            </a:ln>
          </p:spPr>
        </p:pic>
        <p:pic>
          <p:nvPicPr>
            <p:cNvPr id="339" name="Google Shape;339;p39"/>
            <p:cNvPicPr preferRelativeResize="0"/>
            <p:nvPr/>
          </p:nvPicPr>
          <p:blipFill rotWithShape="1">
            <a:blip r:embed="rId5">
              <a:alphaModFix/>
            </a:blip>
            <a:srcRect b="0" l="0" r="0" t="0"/>
            <a:stretch/>
          </p:blipFill>
          <p:spPr>
            <a:xfrm>
              <a:off x="2628975" y="2663813"/>
              <a:ext cx="2397195" cy="1156750"/>
            </a:xfrm>
            <a:prstGeom prst="rect">
              <a:avLst/>
            </a:prstGeom>
            <a:noFill/>
            <a:ln>
              <a:noFill/>
            </a:ln>
          </p:spPr>
        </p:pic>
        <p:pic>
          <p:nvPicPr>
            <p:cNvPr id="340" name="Google Shape;340;p39"/>
            <p:cNvPicPr preferRelativeResize="0"/>
            <p:nvPr/>
          </p:nvPicPr>
          <p:blipFill rotWithShape="1">
            <a:blip r:embed="rId6">
              <a:alphaModFix/>
            </a:blip>
            <a:srcRect b="0" l="0" r="0" t="0"/>
            <a:stretch/>
          </p:blipFill>
          <p:spPr>
            <a:xfrm>
              <a:off x="4984288" y="2576325"/>
              <a:ext cx="1242240" cy="1331725"/>
            </a:xfrm>
            <a:prstGeom prst="rect">
              <a:avLst/>
            </a:prstGeom>
            <a:noFill/>
            <a:ln>
              <a:noFill/>
            </a:ln>
          </p:spPr>
        </p:pic>
        <p:pic>
          <p:nvPicPr>
            <p:cNvPr id="341" name="Google Shape;341;p39"/>
            <p:cNvPicPr preferRelativeResize="0"/>
            <p:nvPr/>
          </p:nvPicPr>
          <p:blipFill rotWithShape="1">
            <a:blip r:embed="rId7">
              <a:alphaModFix/>
            </a:blip>
            <a:srcRect b="0" l="0" r="0" t="0"/>
            <a:stretch/>
          </p:blipFill>
          <p:spPr>
            <a:xfrm>
              <a:off x="7596784" y="2612900"/>
              <a:ext cx="1678115" cy="1258575"/>
            </a:xfrm>
            <a:prstGeom prst="rect">
              <a:avLst/>
            </a:prstGeom>
            <a:noFill/>
            <a:ln>
              <a:noFill/>
            </a:ln>
          </p:spPr>
        </p:pic>
        <p:pic>
          <p:nvPicPr>
            <p:cNvPr id="342" name="Google Shape;342;p39"/>
            <p:cNvPicPr preferRelativeResize="0"/>
            <p:nvPr/>
          </p:nvPicPr>
          <p:blipFill rotWithShape="1">
            <a:blip r:embed="rId8">
              <a:alphaModFix/>
            </a:blip>
            <a:srcRect b="0" l="0" r="0" t="0"/>
            <a:stretch/>
          </p:blipFill>
          <p:spPr>
            <a:xfrm>
              <a:off x="6289653" y="2756050"/>
              <a:ext cx="1433340" cy="972274"/>
            </a:xfrm>
            <a:prstGeom prst="rect">
              <a:avLst/>
            </a:prstGeom>
            <a:noFill/>
            <a:ln>
              <a:noFill/>
            </a:ln>
          </p:spPr>
        </p:pic>
      </p:grpSp>
      <p:sp>
        <p:nvSpPr>
          <p:cNvPr id="343" name="Google Shape;343;p39"/>
          <p:cNvSpPr txBox="1"/>
          <p:nvPr/>
        </p:nvSpPr>
        <p:spPr>
          <a:xfrm>
            <a:off x="495300" y="1219200"/>
            <a:ext cx="10845800"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Guarantees students admission to one campus to a specific major</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Students can choose to enroll at any UC (85% of TAG admits enroll across the system)</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Some campuses often accept transfer students in Winter/Spring</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UC Merced</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UC Riverside</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UC Santa Cruz</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anim calcmode="lin" valueType="num">
                                      <p:cBhvr additive="base">
                                        <p:cTn dur="500"/>
                                        <p:tgtEl>
                                          <p:spTgt spid="34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1" st="1"/>
                                            </p:txEl>
                                          </p:spTgt>
                                        </p:tgtEl>
                                        <p:attrNameLst>
                                          <p:attrName>style.visibility</p:attrName>
                                        </p:attrNameLst>
                                      </p:cBhvr>
                                      <p:to>
                                        <p:strVal val="visible"/>
                                      </p:to>
                                    </p:set>
                                    <p:anim calcmode="lin" valueType="num">
                                      <p:cBhvr additive="base">
                                        <p:cTn dur="500"/>
                                        <p:tgtEl>
                                          <p:spTgt spid="34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2" st="2"/>
                                            </p:txEl>
                                          </p:spTgt>
                                        </p:tgtEl>
                                        <p:attrNameLst>
                                          <p:attrName>style.visibility</p:attrName>
                                        </p:attrNameLst>
                                      </p:cBhvr>
                                      <p:to>
                                        <p:strVal val="visible"/>
                                      </p:to>
                                    </p:set>
                                    <p:anim calcmode="lin" valueType="num">
                                      <p:cBhvr additive="base">
                                        <p:cTn dur="500"/>
                                        <p:tgtEl>
                                          <p:spTgt spid="34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3" st="3"/>
                                            </p:txEl>
                                          </p:spTgt>
                                        </p:tgtEl>
                                        <p:attrNameLst>
                                          <p:attrName>style.visibility</p:attrName>
                                        </p:attrNameLst>
                                      </p:cBhvr>
                                      <p:to>
                                        <p:strVal val="visible"/>
                                      </p:to>
                                    </p:set>
                                    <p:anim calcmode="lin" valueType="num">
                                      <p:cBhvr additive="base">
                                        <p:cTn dur="500"/>
                                        <p:tgtEl>
                                          <p:spTgt spid="34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4" st="4"/>
                                            </p:txEl>
                                          </p:spTgt>
                                        </p:tgtEl>
                                        <p:attrNameLst>
                                          <p:attrName>style.visibility</p:attrName>
                                        </p:attrNameLst>
                                      </p:cBhvr>
                                      <p:to>
                                        <p:strVal val="visible"/>
                                      </p:to>
                                    </p:set>
                                    <p:anim calcmode="lin" valueType="num">
                                      <p:cBhvr additive="base">
                                        <p:cTn dur="500"/>
                                        <p:tgtEl>
                                          <p:spTgt spid="34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5" st="5"/>
                                            </p:txEl>
                                          </p:spTgt>
                                        </p:tgtEl>
                                        <p:attrNameLst>
                                          <p:attrName>style.visibility</p:attrName>
                                        </p:attrNameLst>
                                      </p:cBhvr>
                                      <p:to>
                                        <p:strVal val="visible"/>
                                      </p:to>
                                    </p:set>
                                    <p:anim calcmode="lin" valueType="num">
                                      <p:cBhvr additive="base">
                                        <p:cTn dur="500"/>
                                        <p:tgtEl>
                                          <p:spTgt spid="34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6" st="6"/>
                                            </p:txEl>
                                          </p:spTgt>
                                        </p:tgtEl>
                                        <p:attrNameLst>
                                          <p:attrName>style.visibility</p:attrName>
                                        </p:attrNameLst>
                                      </p:cBhvr>
                                      <p:to>
                                        <p:strVal val="visible"/>
                                      </p:to>
                                    </p:set>
                                    <p:anim calcmode="lin" valueType="num">
                                      <p:cBhvr additive="base">
                                        <p:cTn dur="500"/>
                                        <p:tgtEl>
                                          <p:spTgt spid="34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7" st="7"/>
                                            </p:txEl>
                                          </p:spTgt>
                                        </p:tgtEl>
                                        <p:attrNameLst>
                                          <p:attrName>style.visibility</p:attrName>
                                        </p:attrNameLst>
                                      </p:cBhvr>
                                      <p:to>
                                        <p:strVal val="visible"/>
                                      </p:to>
                                    </p:set>
                                    <p:anim calcmode="lin" valueType="num">
                                      <p:cBhvr additive="base">
                                        <p:cTn dur="500"/>
                                        <p:tgtEl>
                                          <p:spTgt spid="34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0"/>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UC Financial Aid &amp; Scholarships</a:t>
            </a:r>
            <a:endParaRPr/>
          </a:p>
        </p:txBody>
      </p:sp>
      <p:sp>
        <p:nvSpPr>
          <p:cNvPr id="349" name="Google Shape;349;p40"/>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1"/>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More affordable than you might think</a:t>
            </a:r>
            <a:endParaRPr/>
          </a:p>
        </p:txBody>
      </p:sp>
      <p:sp>
        <p:nvSpPr>
          <p:cNvPr id="355" name="Google Shape;355;p41"/>
          <p:cNvSpPr/>
          <p:nvPr/>
        </p:nvSpPr>
        <p:spPr>
          <a:xfrm>
            <a:off x="657920" y="1773043"/>
            <a:ext cx="4538547" cy="1594625"/>
          </a:xfrm>
          <a:prstGeom prst="rect">
            <a:avLst/>
          </a:prstGeom>
          <a:gradFill>
            <a:gsLst>
              <a:gs pos="0">
                <a:srgbClr val="FF3595"/>
              </a:gs>
              <a:gs pos="100000">
                <a:srgbClr val="FF7DC0"/>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36% </a:t>
            </a:r>
            <a:r>
              <a:rPr b="1" lang="en-US" sz="2000">
                <a:solidFill>
                  <a:schemeClr val="lt1"/>
                </a:solidFill>
                <a:latin typeface="Arial"/>
                <a:ea typeface="Arial"/>
                <a:cs typeface="Arial"/>
                <a:sym typeface="Arial"/>
              </a:rPr>
              <a:t>of undergraduates receive</a:t>
            </a:r>
            <a:endParaRPr/>
          </a:p>
        </p:txBody>
      </p:sp>
      <p:sp>
        <p:nvSpPr>
          <p:cNvPr id="356" name="Google Shape;356;p41"/>
          <p:cNvSpPr/>
          <p:nvPr/>
        </p:nvSpPr>
        <p:spPr>
          <a:xfrm>
            <a:off x="669073" y="3568389"/>
            <a:ext cx="10917044" cy="2085279"/>
          </a:xfrm>
          <a:prstGeom prst="rect">
            <a:avLst/>
          </a:prstGeom>
          <a:gradFill>
            <a:gsLst>
              <a:gs pos="0">
                <a:srgbClr val="00BBCC"/>
              </a:gs>
              <a:gs pos="100000">
                <a:srgbClr val="8EF7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CA residents qualifying for financial aid and whose total family income &lt;$80,000 pay no systemwide tuition and fees </a:t>
            </a:r>
            <a:endParaRPr/>
          </a:p>
        </p:txBody>
      </p:sp>
      <p:sp>
        <p:nvSpPr>
          <p:cNvPr id="357" name="Google Shape;357;p41"/>
          <p:cNvSpPr txBox="1"/>
          <p:nvPr/>
        </p:nvSpPr>
        <p:spPr>
          <a:xfrm>
            <a:off x="3702205" y="3724508"/>
            <a:ext cx="452078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accent2"/>
                </a:solidFill>
                <a:latin typeface="Arial"/>
                <a:ea typeface="Arial"/>
                <a:cs typeface="Arial"/>
                <a:sym typeface="Arial"/>
              </a:rPr>
              <a:t>Blue &amp; Gold Opportunity Plan</a:t>
            </a:r>
            <a:endParaRPr/>
          </a:p>
        </p:txBody>
      </p:sp>
      <p:sp>
        <p:nvSpPr>
          <p:cNvPr id="358" name="Google Shape;358;p41"/>
          <p:cNvSpPr/>
          <p:nvPr/>
        </p:nvSpPr>
        <p:spPr>
          <a:xfrm>
            <a:off x="5553307" y="1750741"/>
            <a:ext cx="6043961" cy="1605776"/>
          </a:xfrm>
          <a:prstGeom prst="rect">
            <a:avLst/>
          </a:prstGeom>
          <a:gradFill>
            <a:gsLst>
              <a:gs pos="0">
                <a:srgbClr val="FF821E"/>
              </a:gs>
              <a:gs pos="100000">
                <a:srgbClr val="FFA46C"/>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Covers between 10-40% of systemwide tuition and fees for students with family income up to $177,000</a:t>
            </a:r>
            <a:endParaRPr/>
          </a:p>
        </p:txBody>
      </p:sp>
      <p:sp>
        <p:nvSpPr>
          <p:cNvPr id="359" name="Google Shape;359;p41"/>
          <p:cNvSpPr txBox="1"/>
          <p:nvPr/>
        </p:nvSpPr>
        <p:spPr>
          <a:xfrm>
            <a:off x="6690731" y="1761893"/>
            <a:ext cx="3910045"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78A7"/>
                </a:solidFill>
                <a:latin typeface="Arial"/>
                <a:ea typeface="Arial"/>
                <a:cs typeface="Arial"/>
                <a:sym typeface="Arial"/>
              </a:rPr>
              <a:t>Middle Class Scholarship</a:t>
            </a:r>
            <a:endParaRPr/>
          </a:p>
        </p:txBody>
      </p:sp>
      <p:sp>
        <p:nvSpPr>
          <p:cNvPr id="360" name="Google Shape;360;p41"/>
          <p:cNvSpPr txBox="1"/>
          <p:nvPr/>
        </p:nvSpPr>
        <p:spPr>
          <a:xfrm>
            <a:off x="2174489" y="1884555"/>
            <a:ext cx="180850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78A7"/>
                </a:solidFill>
                <a:latin typeface="Arial"/>
                <a:ea typeface="Arial"/>
                <a:cs typeface="Arial"/>
                <a:sym typeface="Arial"/>
              </a:rPr>
              <a:t>Pell Grants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UC system overview</a:t>
            </a:r>
            <a:endParaRPr/>
          </a:p>
        </p:txBody>
      </p:sp>
      <p:sp>
        <p:nvSpPr>
          <p:cNvPr id="139" name="Google Shape;139;p24"/>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42"/>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Paying for UC</a:t>
            </a:r>
            <a:endParaRPr/>
          </a:p>
        </p:txBody>
      </p:sp>
      <p:grpSp>
        <p:nvGrpSpPr>
          <p:cNvPr id="367" name="Google Shape;367;p42"/>
          <p:cNvGrpSpPr/>
          <p:nvPr/>
        </p:nvGrpSpPr>
        <p:grpSpPr>
          <a:xfrm>
            <a:off x="839350" y="1564783"/>
            <a:ext cx="9085008" cy="2120353"/>
            <a:chOff x="621586" y="3420415"/>
            <a:chExt cx="4949068" cy="1590264"/>
          </a:xfrm>
        </p:grpSpPr>
        <p:sp>
          <p:nvSpPr>
            <p:cNvPr id="368" name="Google Shape;368;p42"/>
            <p:cNvSpPr/>
            <p:nvPr/>
          </p:nvSpPr>
          <p:spPr>
            <a:xfrm>
              <a:off x="621586" y="3555165"/>
              <a:ext cx="805193" cy="788580"/>
            </a:xfrm>
            <a:prstGeom prst="ellipse">
              <a:avLst/>
            </a:prstGeom>
            <a:solidFill>
              <a:srgbClr val="03A1A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369" name="Google Shape;369;p42"/>
            <p:cNvSpPr txBox="1"/>
            <p:nvPr/>
          </p:nvSpPr>
          <p:spPr>
            <a:xfrm>
              <a:off x="1435200" y="3420415"/>
              <a:ext cx="4135454" cy="1361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733">
                  <a:solidFill>
                    <a:srgbClr val="FFFFFF"/>
                  </a:solidFill>
                  <a:latin typeface="Twentieth Century"/>
                  <a:ea typeface="Twentieth Century"/>
                  <a:cs typeface="Twentieth Century"/>
                  <a:sym typeface="Twentieth Century"/>
                </a:rPr>
                <a:t>“A high-value education should empower students who don’t already come from wealth” </a:t>
              </a:r>
              <a:endParaRPr/>
            </a:p>
          </p:txBody>
        </p:sp>
        <p:sp>
          <p:nvSpPr>
            <p:cNvPr id="370" name="Google Shape;370;p42"/>
            <p:cNvSpPr txBox="1"/>
            <p:nvPr/>
          </p:nvSpPr>
          <p:spPr>
            <a:xfrm>
              <a:off x="3339456" y="4695256"/>
              <a:ext cx="2231198" cy="3154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3">
                  <a:solidFill>
                    <a:srgbClr val="3F3F3F"/>
                  </a:solidFill>
                  <a:latin typeface="Twentieth Century"/>
                  <a:ea typeface="Twentieth Century"/>
                  <a:cs typeface="Twentieth Century"/>
                  <a:sym typeface="Twentieth Century"/>
                </a:rPr>
                <a:t>- </a:t>
              </a:r>
              <a:r>
                <a:rPr b="1" lang="en-US" sz="2133">
                  <a:solidFill>
                    <a:srgbClr val="393939"/>
                  </a:solidFill>
                  <a:latin typeface="Twentieth Century"/>
                  <a:ea typeface="Twentieth Century"/>
                  <a:cs typeface="Twentieth Century"/>
                  <a:sym typeface="Twentieth Century"/>
                </a:rPr>
                <a:t>Forbes Magazine, April 2018 </a:t>
              </a:r>
              <a:endParaRPr/>
            </a:p>
          </p:txBody>
        </p:sp>
      </p:grpSp>
      <p:pic>
        <p:nvPicPr>
          <p:cNvPr id="371" name="Google Shape;371;p42"/>
          <p:cNvPicPr preferRelativeResize="0"/>
          <p:nvPr/>
        </p:nvPicPr>
        <p:blipFill rotWithShape="1">
          <a:blip r:embed="rId3">
            <a:alphaModFix/>
          </a:blip>
          <a:srcRect b="0" l="0" r="0" t="0"/>
          <a:stretch/>
        </p:blipFill>
        <p:spPr>
          <a:xfrm>
            <a:off x="1182592" y="1874362"/>
            <a:ext cx="791609" cy="791609"/>
          </a:xfrm>
          <a:prstGeom prst="rect">
            <a:avLst/>
          </a:prstGeom>
          <a:noFill/>
          <a:ln>
            <a:noFill/>
          </a:ln>
        </p:spPr>
      </p:pic>
      <p:sp>
        <p:nvSpPr>
          <p:cNvPr id="372" name="Google Shape;372;p42"/>
          <p:cNvSpPr txBox="1"/>
          <p:nvPr/>
        </p:nvSpPr>
        <p:spPr>
          <a:xfrm>
            <a:off x="839350" y="4365759"/>
            <a:ext cx="9982869" cy="14056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267">
                <a:solidFill>
                  <a:srgbClr val="FFFFFF"/>
                </a:solidFill>
                <a:latin typeface="Twentieth Century"/>
                <a:ea typeface="Twentieth Century"/>
                <a:cs typeface="Twentieth Century"/>
                <a:sym typeface="Twentieth Century"/>
              </a:rPr>
              <a:t>8 of 9 UC campuses made the list of Forbes Education Best Value with 4 in the top 10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43"/>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Paying for UC</a:t>
            </a:r>
            <a:endParaRPr/>
          </a:p>
        </p:txBody>
      </p:sp>
      <p:pic>
        <p:nvPicPr>
          <p:cNvPr id="379" name="Google Shape;379;p43"/>
          <p:cNvPicPr preferRelativeResize="0"/>
          <p:nvPr/>
        </p:nvPicPr>
        <p:blipFill rotWithShape="1">
          <a:blip r:embed="rId3">
            <a:alphaModFix/>
          </a:blip>
          <a:srcRect b="0" l="0" r="0" t="0"/>
          <a:stretch/>
        </p:blipFill>
        <p:spPr>
          <a:xfrm>
            <a:off x="7403270" y="1667989"/>
            <a:ext cx="4439290" cy="4114800"/>
          </a:xfrm>
          <a:prstGeom prst="rect">
            <a:avLst/>
          </a:prstGeom>
          <a:noFill/>
          <a:ln>
            <a:noFill/>
          </a:ln>
        </p:spPr>
      </p:pic>
      <p:pic>
        <p:nvPicPr>
          <p:cNvPr id="380" name="Google Shape;380;p43"/>
          <p:cNvPicPr preferRelativeResize="0"/>
          <p:nvPr/>
        </p:nvPicPr>
        <p:blipFill rotWithShape="1">
          <a:blip r:embed="rId4">
            <a:alphaModFix/>
          </a:blip>
          <a:srcRect b="0" l="0" r="0" t="0"/>
          <a:stretch/>
        </p:blipFill>
        <p:spPr>
          <a:xfrm>
            <a:off x="5005680" y="287979"/>
            <a:ext cx="2765408" cy="2651760"/>
          </a:xfrm>
          <a:prstGeom prst="rect">
            <a:avLst/>
          </a:prstGeom>
          <a:noFill/>
          <a:ln>
            <a:noFill/>
          </a:ln>
        </p:spPr>
      </p:pic>
      <p:pic>
        <p:nvPicPr>
          <p:cNvPr id="381" name="Google Shape;381;p43"/>
          <p:cNvPicPr preferRelativeResize="0"/>
          <p:nvPr/>
        </p:nvPicPr>
        <p:blipFill rotWithShape="1">
          <a:blip r:embed="rId5">
            <a:alphaModFix/>
          </a:blip>
          <a:srcRect b="0" l="0" r="0" t="0"/>
          <a:stretch/>
        </p:blipFill>
        <p:spPr>
          <a:xfrm>
            <a:off x="3724413" y="3120389"/>
            <a:ext cx="3200400" cy="3200400"/>
          </a:xfrm>
          <a:prstGeom prst="rect">
            <a:avLst/>
          </a:prstGeom>
          <a:noFill/>
          <a:ln>
            <a:noFill/>
          </a:ln>
        </p:spPr>
      </p:pic>
      <p:sp>
        <p:nvSpPr>
          <p:cNvPr id="382" name="Google Shape;382;p43"/>
          <p:cNvSpPr/>
          <p:nvPr/>
        </p:nvSpPr>
        <p:spPr>
          <a:xfrm>
            <a:off x="1149039" y="2331190"/>
            <a:ext cx="2102011" cy="210312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Twentieth Century"/>
                <a:ea typeface="Twentieth Century"/>
                <a:cs typeface="Twentieth Century"/>
                <a:sym typeface="Twentieth Century"/>
              </a:rPr>
              <a:t>42% </a:t>
            </a:r>
            <a:r>
              <a:rPr b="1" lang="en-US" sz="2400">
                <a:solidFill>
                  <a:schemeClr val="lt1"/>
                </a:solidFill>
                <a:latin typeface="Twentieth Century"/>
                <a:ea typeface="Twentieth Century"/>
                <a:cs typeface="Twentieth Century"/>
                <a:sym typeface="Twentieth Century"/>
              </a:rPr>
              <a:t>Have no debt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7" name="Shape 387"/>
        <p:cNvGrpSpPr/>
        <p:nvPr/>
      </p:nvGrpSpPr>
      <p:grpSpPr>
        <a:xfrm>
          <a:off x="0" y="0"/>
          <a:ext cx="0" cy="0"/>
          <a:chOff x="0" y="0"/>
          <a:chExt cx="0" cy="0"/>
        </a:xfrm>
      </p:grpSpPr>
      <p:sp>
        <p:nvSpPr>
          <p:cNvPr id="388" name="Google Shape;388;p44"/>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After Graduation</a:t>
            </a:r>
            <a:endParaRPr/>
          </a:p>
        </p:txBody>
      </p:sp>
      <p:grpSp>
        <p:nvGrpSpPr>
          <p:cNvPr id="389" name="Google Shape;389;p44"/>
          <p:cNvGrpSpPr/>
          <p:nvPr/>
        </p:nvGrpSpPr>
        <p:grpSpPr>
          <a:xfrm>
            <a:off x="6088102" y="1"/>
            <a:ext cx="4149181" cy="6746487"/>
            <a:chOff x="3467565" y="0"/>
            <a:chExt cx="4149181" cy="6746487"/>
          </a:xfrm>
        </p:grpSpPr>
        <p:sp>
          <p:nvSpPr>
            <p:cNvPr id="390" name="Google Shape;390;p44"/>
            <p:cNvSpPr/>
            <p:nvPr/>
          </p:nvSpPr>
          <p:spPr>
            <a:xfrm>
              <a:off x="4369481" y="0"/>
              <a:ext cx="3247265" cy="3247759"/>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4"/>
            <p:cNvSpPr/>
            <p:nvPr/>
          </p:nvSpPr>
          <p:spPr>
            <a:xfrm>
              <a:off x="5087233" y="1172539"/>
              <a:ext cx="1804442" cy="9020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4"/>
            <p:cNvSpPr txBox="1"/>
            <p:nvPr/>
          </p:nvSpPr>
          <p:spPr>
            <a:xfrm>
              <a:off x="5087233" y="1172539"/>
              <a:ext cx="1804442" cy="90200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38% </a:t>
              </a:r>
              <a:r>
                <a:rPr lang="en-US" sz="1800">
                  <a:solidFill>
                    <a:schemeClr val="dk1"/>
                  </a:solidFill>
                  <a:latin typeface="Arial"/>
                  <a:ea typeface="Arial"/>
                  <a:cs typeface="Arial"/>
                  <a:sym typeface="Arial"/>
                </a:rPr>
                <a:t>earn a graduate degree</a:t>
              </a:r>
              <a:endParaRPr/>
            </a:p>
          </p:txBody>
        </p:sp>
        <p:sp>
          <p:nvSpPr>
            <p:cNvPr id="393" name="Google Shape;393;p44"/>
            <p:cNvSpPr/>
            <p:nvPr/>
          </p:nvSpPr>
          <p:spPr>
            <a:xfrm>
              <a:off x="3467565" y="1866078"/>
              <a:ext cx="3247265" cy="3247759"/>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D0BE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4"/>
            <p:cNvSpPr/>
            <p:nvPr/>
          </p:nvSpPr>
          <p:spPr>
            <a:xfrm>
              <a:off x="4188976" y="3049412"/>
              <a:ext cx="1804442" cy="9020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4"/>
            <p:cNvSpPr txBox="1"/>
            <p:nvPr/>
          </p:nvSpPr>
          <p:spPr>
            <a:xfrm>
              <a:off x="4188976" y="3049412"/>
              <a:ext cx="1804442" cy="90200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73% </a:t>
              </a:r>
              <a:r>
                <a:rPr lang="en-US" sz="1800">
                  <a:solidFill>
                    <a:schemeClr val="dk1"/>
                  </a:solidFill>
                  <a:latin typeface="Arial"/>
                  <a:ea typeface="Arial"/>
                  <a:cs typeface="Arial"/>
                  <a:sym typeface="Arial"/>
                </a:rPr>
                <a:t>live and work in CA</a:t>
              </a:r>
              <a:endParaRPr/>
            </a:p>
          </p:txBody>
        </p:sp>
        <p:sp>
          <p:nvSpPr>
            <p:cNvPr id="396" name="Google Shape;396;p44"/>
            <p:cNvSpPr/>
            <p:nvPr/>
          </p:nvSpPr>
          <p:spPr>
            <a:xfrm>
              <a:off x="4600601" y="3955465"/>
              <a:ext cx="2789903" cy="2791022"/>
            </a:xfrm>
            <a:prstGeom prst="blockArc">
              <a:avLst>
                <a:gd fmla="val 13500000" name="adj1"/>
                <a:gd fmla="val 10800000" name="adj2"/>
                <a:gd fmla="val 12740" name="adj3"/>
              </a:avLst>
            </a:prstGeom>
            <a:solidFill>
              <a:srgbClr val="EB4B9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4"/>
            <p:cNvSpPr/>
            <p:nvPr/>
          </p:nvSpPr>
          <p:spPr>
            <a:xfrm>
              <a:off x="5091502" y="4928984"/>
              <a:ext cx="1804442" cy="9020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4"/>
            <p:cNvSpPr txBox="1"/>
            <p:nvPr/>
          </p:nvSpPr>
          <p:spPr>
            <a:xfrm>
              <a:off x="5091502" y="4928984"/>
              <a:ext cx="1804442" cy="90200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Earnings </a:t>
              </a:r>
              <a:r>
                <a:rPr b="1" lang="en-US" sz="1600">
                  <a:solidFill>
                    <a:schemeClr val="dk1"/>
                  </a:solidFill>
                  <a:latin typeface="Arial"/>
                  <a:ea typeface="Arial"/>
                  <a:cs typeface="Arial"/>
                  <a:sym typeface="Arial"/>
                </a:rPr>
                <a:t>double</a:t>
              </a:r>
              <a:r>
                <a:rPr lang="en-US" sz="1600">
                  <a:solidFill>
                    <a:schemeClr val="dk1"/>
                  </a:solidFill>
                  <a:latin typeface="Arial"/>
                  <a:ea typeface="Arial"/>
                  <a:cs typeface="Arial"/>
                  <a:sym typeface="Arial"/>
                </a:rPr>
                <a:t> between 2 and 10 yrs after graduation</a:t>
              </a:r>
              <a:endParaRPr/>
            </a:p>
          </p:txBody>
        </p:sp>
      </p:grpSp>
      <p:pic>
        <p:nvPicPr>
          <p:cNvPr id="399" name="Google Shape;399;p44"/>
          <p:cNvPicPr preferRelativeResize="0"/>
          <p:nvPr/>
        </p:nvPicPr>
        <p:blipFill rotWithShape="1">
          <a:blip r:embed="rId3">
            <a:alphaModFix/>
          </a:blip>
          <a:srcRect b="0" l="0" r="0" t="0"/>
          <a:stretch/>
        </p:blipFill>
        <p:spPr>
          <a:xfrm>
            <a:off x="383788" y="1951463"/>
            <a:ext cx="4873083" cy="32487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45"/>
          <p:cNvSpPr txBox="1"/>
          <p:nvPr>
            <p:ph type="title"/>
          </p:nvPr>
        </p:nvSpPr>
        <p:spPr>
          <a:xfrm>
            <a:off x="609600" y="487681"/>
            <a:ext cx="4876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100"/>
              <a:buFont typeface="Arial"/>
              <a:buNone/>
            </a:pPr>
            <a:r>
              <a:rPr b="0" lang="en-US">
                <a:latin typeface="Arial"/>
                <a:ea typeface="Arial"/>
                <a:cs typeface="Arial"/>
                <a:sym typeface="Arial"/>
              </a:rPr>
              <a:t>Resources</a:t>
            </a:r>
            <a:endParaRPr/>
          </a:p>
        </p:txBody>
      </p:sp>
      <p:sp>
        <p:nvSpPr>
          <p:cNvPr id="406" name="Google Shape;406;p45"/>
          <p:cNvSpPr txBox="1"/>
          <p:nvPr>
            <p:ph idx="1" type="body"/>
          </p:nvPr>
        </p:nvSpPr>
        <p:spPr>
          <a:xfrm>
            <a:off x="607483" y="1148575"/>
            <a:ext cx="5269210" cy="4728117"/>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chemeClr val="lt1"/>
              </a:buClr>
              <a:buSzPts val="1850"/>
              <a:buFont typeface="Noto Sans Symbols"/>
              <a:buChar char="▪"/>
            </a:pPr>
            <a:r>
              <a:rPr lang="en-US" sz="1850">
                <a:solidFill>
                  <a:schemeClr val="lt1"/>
                </a:solidFill>
                <a:latin typeface="Arial"/>
                <a:ea typeface="Arial"/>
                <a:cs typeface="Arial"/>
                <a:sym typeface="Arial"/>
              </a:rPr>
              <a:t>UC Counselors and Advisers Bulletin: </a:t>
            </a:r>
            <a:endParaRPr/>
          </a:p>
          <a:p>
            <a:pPr indent="0" lvl="0" marL="0" rtl="0" algn="l">
              <a:spcBef>
                <a:spcPts val="0"/>
              </a:spcBef>
              <a:spcAft>
                <a:spcPts val="0"/>
              </a:spcAft>
              <a:buClr>
                <a:srgbClr val="8CDEFF"/>
              </a:buClr>
              <a:buSzPts val="1850"/>
              <a:buNone/>
            </a:pPr>
            <a:r>
              <a:t/>
            </a:r>
            <a:endParaRPr b="0" sz="1850">
              <a:solidFill>
                <a:schemeClr val="lt1"/>
              </a:solidFill>
              <a:latin typeface="Arial"/>
              <a:ea typeface="Arial"/>
              <a:cs typeface="Arial"/>
              <a:sym typeface="Arial"/>
            </a:endParaRPr>
          </a:p>
          <a:p>
            <a:pPr indent="0" lvl="0" marL="0" rtl="0" algn="l">
              <a:spcBef>
                <a:spcPts val="0"/>
              </a:spcBef>
              <a:spcAft>
                <a:spcPts val="0"/>
              </a:spcAft>
              <a:buClr>
                <a:schemeClr val="lt1"/>
              </a:buClr>
              <a:buSzPts val="1850"/>
              <a:buNone/>
            </a:pPr>
            <a:r>
              <a:rPr b="0" lang="en-US" sz="1850">
                <a:solidFill>
                  <a:schemeClr val="lt1"/>
                </a:solidFill>
                <a:latin typeface="Arial"/>
                <a:ea typeface="Arial"/>
                <a:cs typeface="Arial"/>
                <a:sym typeface="Arial"/>
              </a:rPr>
              <a:t>http://admission.universityofcalifornia.edu/counselors/resources/counselors-advisers-bulletin/index.html</a:t>
            </a:r>
            <a:endParaRPr/>
          </a:p>
          <a:p>
            <a:pPr indent="0" lvl="0" marL="0" rtl="0" algn="l">
              <a:spcBef>
                <a:spcPts val="0"/>
              </a:spcBef>
              <a:spcAft>
                <a:spcPts val="0"/>
              </a:spcAft>
              <a:buClr>
                <a:srgbClr val="8CDEFF"/>
              </a:buClr>
              <a:buSzPts val="1850"/>
              <a:buNone/>
            </a:pPr>
            <a:r>
              <a:t/>
            </a:r>
            <a:endParaRPr b="0" i="1" sz="1850">
              <a:solidFill>
                <a:schemeClr val="lt1"/>
              </a:solidFill>
              <a:latin typeface="Arial"/>
              <a:ea typeface="Arial"/>
              <a:cs typeface="Arial"/>
              <a:sym typeface="Arial"/>
            </a:endParaRPr>
          </a:p>
          <a:p>
            <a:pPr indent="-342900" lvl="0" marL="342900" rtl="0" algn="l">
              <a:spcBef>
                <a:spcPts val="1067"/>
              </a:spcBef>
              <a:spcAft>
                <a:spcPts val="0"/>
              </a:spcAft>
              <a:buClr>
                <a:schemeClr val="lt1"/>
              </a:buClr>
              <a:buSzPts val="1850"/>
              <a:buFont typeface="Noto Sans Symbols"/>
              <a:buChar char="▪"/>
            </a:pPr>
            <a:r>
              <a:rPr lang="en-US" sz="1850">
                <a:solidFill>
                  <a:schemeClr val="lt1"/>
                </a:solidFill>
              </a:rPr>
              <a:t>AskUC@ucop.edu</a:t>
            </a:r>
            <a:endParaRPr/>
          </a:p>
          <a:p>
            <a:pPr indent="-342900" lvl="0" marL="342900" rtl="0" algn="l">
              <a:spcBef>
                <a:spcPts val="1600"/>
              </a:spcBef>
              <a:spcAft>
                <a:spcPts val="0"/>
              </a:spcAft>
              <a:buClr>
                <a:schemeClr val="lt1"/>
              </a:buClr>
              <a:buSzPts val="1850"/>
              <a:buFont typeface="Noto Sans Symbols"/>
              <a:buChar char="▪"/>
            </a:pPr>
            <a:r>
              <a:rPr lang="en-US" sz="1850">
                <a:solidFill>
                  <a:schemeClr val="lt1"/>
                </a:solidFill>
              </a:rPr>
              <a:t>Quick Reference Guide to UC Admissions: </a:t>
            </a:r>
            <a:endParaRPr/>
          </a:p>
          <a:p>
            <a:pPr indent="0" lvl="0" marL="0" rtl="0" algn="l">
              <a:spcBef>
                <a:spcPts val="1600"/>
              </a:spcBef>
              <a:spcAft>
                <a:spcPts val="0"/>
              </a:spcAft>
              <a:buClr>
                <a:schemeClr val="lt1"/>
              </a:buClr>
              <a:buSzPts val="1850"/>
              <a:buNone/>
            </a:pPr>
            <a:r>
              <a:rPr b="0" lang="en-US" sz="1850">
                <a:solidFill>
                  <a:schemeClr val="lt1"/>
                </a:solidFill>
              </a:rPr>
              <a:t>https://admission.universityofcalifornia. edu/counselors/files/quick-reference.pdf</a:t>
            </a:r>
            <a:endParaRPr/>
          </a:p>
          <a:p>
            <a:pPr indent="-342900" lvl="0" marL="342900" rtl="0" algn="l">
              <a:spcBef>
                <a:spcPts val="1600"/>
              </a:spcBef>
              <a:spcAft>
                <a:spcPts val="0"/>
              </a:spcAft>
              <a:buClr>
                <a:schemeClr val="lt1"/>
              </a:buClr>
              <a:buSzPts val="1850"/>
              <a:buFont typeface="Noto Sans Symbols"/>
              <a:buChar char="▪"/>
            </a:pPr>
            <a:r>
              <a:rPr lang="en-US" sz="1850">
                <a:solidFill>
                  <a:schemeClr val="lt1"/>
                </a:solidFill>
              </a:rPr>
              <a:t>UC Information Center (data!):</a:t>
            </a:r>
            <a:endParaRPr/>
          </a:p>
          <a:p>
            <a:pPr indent="0" lvl="0" marL="0" rtl="0" algn="l">
              <a:spcBef>
                <a:spcPts val="1067"/>
              </a:spcBef>
              <a:spcAft>
                <a:spcPts val="0"/>
              </a:spcAft>
              <a:buClr>
                <a:schemeClr val="lt1"/>
              </a:buClr>
              <a:buSzPts val="1850"/>
              <a:buNone/>
            </a:pPr>
            <a:r>
              <a:rPr b="0" lang="en-US" sz="1850">
                <a:solidFill>
                  <a:schemeClr val="lt1"/>
                </a:solidFill>
              </a:rPr>
              <a:t>https://www.universityofcalifornia.edu/infocenter</a:t>
            </a:r>
            <a:endParaRPr/>
          </a:p>
          <a:p>
            <a:pPr indent="-225425" lvl="0" marL="342900" rtl="0" algn="l">
              <a:spcBef>
                <a:spcPts val="1067"/>
              </a:spcBef>
              <a:spcAft>
                <a:spcPts val="0"/>
              </a:spcAft>
              <a:buClr>
                <a:srgbClr val="8CDEFF"/>
              </a:buClr>
              <a:buSzPts val="1850"/>
              <a:buFont typeface="Noto Sans Symbols"/>
              <a:buNone/>
            </a:pPr>
            <a:r>
              <a:t/>
            </a:r>
            <a:endParaRPr b="0" sz="1850">
              <a:solidFill>
                <a:schemeClr val="lt1"/>
              </a:solidFill>
            </a:endParaRPr>
          </a:p>
        </p:txBody>
      </p:sp>
      <p:pic>
        <p:nvPicPr>
          <p:cNvPr id="407" name="Google Shape;407;p45"/>
          <p:cNvPicPr preferRelativeResize="0"/>
          <p:nvPr>
            <p:ph idx="2" type="pic"/>
          </p:nvPr>
        </p:nvPicPr>
        <p:blipFill rotWithShape="1">
          <a:blip r:embed="rId3">
            <a:alphaModFix/>
          </a:blip>
          <a:srcRect b="0" l="31215" r="15451" t="9945"/>
          <a:stretch/>
        </p:blipFill>
        <p:spPr>
          <a:xfrm>
            <a:off x="6096001" y="0"/>
            <a:ext cx="6095999"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46"/>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Questions?</a:t>
            </a:r>
            <a:endParaRPr/>
          </a:p>
        </p:txBody>
      </p:sp>
      <p:sp>
        <p:nvSpPr>
          <p:cNvPr id="413" name="Google Shape;413;p46"/>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id="145" name="Google Shape;145;p25" title="map of UC campus locations"/>
          <p:cNvPicPr preferRelativeResize="0"/>
          <p:nvPr/>
        </p:nvPicPr>
        <p:blipFill rotWithShape="1">
          <a:blip r:embed="rId3">
            <a:alphaModFix/>
          </a:blip>
          <a:srcRect b="0" l="0" r="0" t="0"/>
          <a:stretch/>
        </p:blipFill>
        <p:spPr>
          <a:xfrm>
            <a:off x="-59147" y="-33401"/>
            <a:ext cx="12251147" cy="69182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0" name="Shape 150"/>
        <p:cNvGrpSpPr/>
        <p:nvPr/>
      </p:nvGrpSpPr>
      <p:grpSpPr>
        <a:xfrm>
          <a:off x="0" y="0"/>
          <a:ext cx="0" cy="0"/>
          <a:chOff x="0" y="0"/>
          <a:chExt cx="0" cy="0"/>
        </a:xfrm>
      </p:grpSpPr>
      <p:sp>
        <p:nvSpPr>
          <p:cNvPr id="151" name="Google Shape;151;p26"/>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UC 2030 Goals</a:t>
            </a:r>
            <a:endParaRPr/>
          </a:p>
        </p:txBody>
      </p:sp>
      <p:grpSp>
        <p:nvGrpSpPr>
          <p:cNvPr id="152" name="Google Shape;152;p26"/>
          <p:cNvGrpSpPr/>
          <p:nvPr/>
        </p:nvGrpSpPr>
        <p:grpSpPr>
          <a:xfrm>
            <a:off x="449457" y="641607"/>
            <a:ext cx="11224936" cy="5418667"/>
            <a:chOff x="12083" y="0"/>
            <a:chExt cx="11224936" cy="5418667"/>
          </a:xfrm>
        </p:grpSpPr>
        <p:sp>
          <p:nvSpPr>
            <p:cNvPr id="153" name="Google Shape;153;p26"/>
            <p:cNvSpPr/>
            <p:nvPr/>
          </p:nvSpPr>
          <p:spPr>
            <a:xfrm>
              <a:off x="843682" y="0"/>
              <a:ext cx="9561738" cy="5418667"/>
            </a:xfrm>
            <a:prstGeom prst="rightArrow">
              <a:avLst>
                <a:gd fmla="val 50000" name="adj1"/>
                <a:gd fmla="val 50000" name="adj2"/>
              </a:avLst>
            </a:prstGeom>
            <a:solidFill>
              <a:srgbClr val="FFD26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6"/>
            <p:cNvSpPr/>
            <p:nvPr/>
          </p:nvSpPr>
          <p:spPr>
            <a:xfrm>
              <a:off x="12083" y="1625600"/>
              <a:ext cx="3620805" cy="2167466"/>
            </a:xfrm>
            <a:prstGeom prst="roundRect">
              <a:avLst>
                <a:gd fmla="val 16667" name="adj"/>
              </a:avLst>
            </a:prstGeom>
            <a:solidFill>
              <a:schemeClr val="dk2"/>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6"/>
            <p:cNvSpPr txBox="1"/>
            <p:nvPr/>
          </p:nvSpPr>
          <p:spPr>
            <a:xfrm>
              <a:off x="117890" y="1731407"/>
              <a:ext cx="3409191" cy="1955852"/>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Add </a:t>
              </a:r>
              <a:r>
                <a:rPr b="1" i="1" lang="en-US" sz="3600" u="none" cap="none" strike="noStrike">
                  <a:solidFill>
                    <a:schemeClr val="lt1"/>
                  </a:solidFill>
                  <a:latin typeface="Arial"/>
                  <a:ea typeface="Arial"/>
                  <a:cs typeface="Arial"/>
                  <a:sym typeface="Arial"/>
                </a:rPr>
                <a:t>1,100</a:t>
              </a:r>
              <a:r>
                <a:rPr b="0" i="0" lang="en-US" sz="3600" u="none" cap="none" strike="noStrike">
                  <a:solidFill>
                    <a:schemeClr val="lt1"/>
                  </a:solidFill>
                  <a:latin typeface="Arial"/>
                  <a:ea typeface="Arial"/>
                  <a:cs typeface="Arial"/>
                  <a:sym typeface="Arial"/>
                </a:rPr>
                <a:t> ladder-rank faculty</a:t>
              </a:r>
              <a:endParaRPr/>
            </a:p>
          </p:txBody>
        </p:sp>
        <p:sp>
          <p:nvSpPr>
            <p:cNvPr id="156" name="Google Shape;156;p26"/>
            <p:cNvSpPr/>
            <p:nvPr/>
          </p:nvSpPr>
          <p:spPr>
            <a:xfrm>
              <a:off x="3814149" y="1625600"/>
              <a:ext cx="3620805" cy="2167466"/>
            </a:xfrm>
            <a:prstGeom prst="roundRect">
              <a:avLst>
                <a:gd fmla="val 16667" name="adj"/>
              </a:avLst>
            </a:prstGeom>
            <a:solidFill>
              <a:schemeClr val="dk2"/>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6"/>
            <p:cNvSpPr txBox="1"/>
            <p:nvPr/>
          </p:nvSpPr>
          <p:spPr>
            <a:xfrm>
              <a:off x="3919956" y="1731407"/>
              <a:ext cx="3409191" cy="1955852"/>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Achieve </a:t>
              </a:r>
              <a:r>
                <a:rPr b="1" i="1" lang="en-US" sz="3600" u="none" cap="none" strike="noStrike">
                  <a:solidFill>
                    <a:schemeClr val="lt1"/>
                  </a:solidFill>
                  <a:latin typeface="Arial"/>
                  <a:ea typeface="Arial"/>
                  <a:cs typeface="Arial"/>
                  <a:sym typeface="Arial"/>
                </a:rPr>
                <a:t>90% </a:t>
              </a:r>
              <a:r>
                <a:rPr b="0" i="0" lang="en-US" sz="3600" u="none" cap="none" strike="noStrike">
                  <a:solidFill>
                    <a:schemeClr val="lt1"/>
                  </a:solidFill>
                  <a:latin typeface="Arial"/>
                  <a:ea typeface="Arial"/>
                  <a:cs typeface="Arial"/>
                  <a:sym typeface="Arial"/>
                </a:rPr>
                <a:t>overall graduation rate</a:t>
              </a:r>
              <a:endParaRPr/>
            </a:p>
          </p:txBody>
        </p:sp>
        <p:sp>
          <p:nvSpPr>
            <p:cNvPr id="158" name="Google Shape;158;p26"/>
            <p:cNvSpPr/>
            <p:nvPr/>
          </p:nvSpPr>
          <p:spPr>
            <a:xfrm>
              <a:off x="7616214" y="1625600"/>
              <a:ext cx="3620805" cy="2167466"/>
            </a:xfrm>
            <a:prstGeom prst="roundRect">
              <a:avLst>
                <a:gd fmla="val 16667" name="adj"/>
              </a:avLst>
            </a:prstGeom>
            <a:solidFill>
              <a:schemeClr val="dk2"/>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txBox="1"/>
            <p:nvPr/>
          </p:nvSpPr>
          <p:spPr>
            <a:xfrm>
              <a:off x="7722021" y="1731407"/>
              <a:ext cx="3409191" cy="1955852"/>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Produce </a:t>
              </a:r>
              <a:r>
                <a:rPr b="1" i="1" lang="en-US" sz="3600" u="none" cap="none" strike="noStrike">
                  <a:solidFill>
                    <a:schemeClr val="lt1"/>
                  </a:solidFill>
                  <a:latin typeface="Arial"/>
                  <a:ea typeface="Arial"/>
                  <a:cs typeface="Arial"/>
                  <a:sym typeface="Arial"/>
                </a:rPr>
                <a:t>200,000</a:t>
              </a:r>
              <a:r>
                <a:rPr b="0" i="0" lang="en-US" sz="3600" u="none" cap="none" strike="noStrike">
                  <a:solidFill>
                    <a:schemeClr val="lt1"/>
                  </a:solidFill>
                  <a:latin typeface="Arial"/>
                  <a:ea typeface="Arial"/>
                  <a:cs typeface="Arial"/>
                  <a:sym typeface="Arial"/>
                </a:rPr>
                <a:t> more degrees</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7"/>
          <p:cNvSpPr/>
          <p:nvPr/>
        </p:nvSpPr>
        <p:spPr>
          <a:xfrm>
            <a:off x="2309225" y="5652973"/>
            <a:ext cx="640080" cy="640080"/>
          </a:xfrm>
          <a:prstGeom prst="donut">
            <a:avLst>
              <a:gd fmla="val 7460" name="adj"/>
            </a:avLst>
          </a:prstGeom>
          <a:solidFill>
            <a:schemeClr val="accent5"/>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100"/>
              <a:buFont typeface="Arial"/>
              <a:buNone/>
            </a:pPr>
            <a:r>
              <a:rPr lang="en-US"/>
              <a:t>UC supports all students</a:t>
            </a:r>
            <a:endParaRPr b="0">
              <a:latin typeface="Arial"/>
              <a:ea typeface="Arial"/>
              <a:cs typeface="Arial"/>
              <a:sym typeface="Arial"/>
            </a:endParaRPr>
          </a:p>
        </p:txBody>
      </p:sp>
      <p:grpSp>
        <p:nvGrpSpPr>
          <p:cNvPr id="167" name="Google Shape;167;p27"/>
          <p:cNvGrpSpPr/>
          <p:nvPr/>
        </p:nvGrpSpPr>
        <p:grpSpPr>
          <a:xfrm>
            <a:off x="669129" y="306904"/>
            <a:ext cx="10374239" cy="6126484"/>
            <a:chOff x="1039598" y="-91442"/>
            <a:chExt cx="10374239" cy="6126484"/>
          </a:xfrm>
        </p:grpSpPr>
        <p:sp>
          <p:nvSpPr>
            <p:cNvPr id="168" name="Google Shape;168;p27"/>
            <p:cNvSpPr/>
            <p:nvPr/>
          </p:nvSpPr>
          <p:spPr>
            <a:xfrm>
              <a:off x="3207401" y="3291833"/>
              <a:ext cx="2743193" cy="2743209"/>
            </a:xfrm>
            <a:prstGeom prst="ellipse">
              <a:avLst/>
            </a:prstGeom>
            <a:solidFill>
              <a:schemeClr val="accent4"/>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a:off x="4906628" y="1724327"/>
              <a:ext cx="705894" cy="705505"/>
            </a:xfrm>
            <a:prstGeom prst="donut">
              <a:avLst>
                <a:gd fmla="val 7460" name="adj"/>
              </a:avLst>
            </a:prstGeom>
            <a:solidFill>
              <a:srgbClr val="026FC1"/>
            </a:solidFill>
            <a:ln cap="flat" cmpd="sng" w="25400">
              <a:solidFill>
                <a:srgbClr val="026F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a:off x="3099849" y="3362215"/>
              <a:ext cx="2602449" cy="2602443"/>
            </a:xfrm>
            <a:prstGeom prst="ellipse">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p:nvPr/>
          </p:nvSpPr>
          <p:spPr>
            <a:xfrm>
              <a:off x="6006831" y="4246902"/>
              <a:ext cx="1645914" cy="1645914"/>
            </a:xfrm>
            <a:prstGeom prst="ellipse">
              <a:avLst/>
            </a:prstGeom>
            <a:solidFill>
              <a:srgbClr val="0631D1"/>
            </a:solidFill>
            <a:ln cap="flat" cmpd="sng" w="25400">
              <a:solidFill>
                <a:srgbClr val="0631D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p:nvPr/>
          </p:nvSpPr>
          <p:spPr>
            <a:xfrm>
              <a:off x="6007938" y="4337233"/>
              <a:ext cx="1554475" cy="1554474"/>
            </a:xfrm>
            <a:prstGeom prst="ellipse">
              <a:avLst/>
            </a:prstGeom>
            <a:blipFill rotWithShape="1">
              <a:blip r:embed="rId4">
                <a:alphaModFix/>
              </a:blip>
              <a:stretch>
                <a:fillRect b="0" l="-66997" r="-66997"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p:nvPr/>
          </p:nvSpPr>
          <p:spPr>
            <a:xfrm>
              <a:off x="5245067" y="1959811"/>
              <a:ext cx="2011675" cy="2011673"/>
            </a:xfrm>
            <a:prstGeom prst="ellipse">
              <a:avLst/>
            </a:prstGeom>
            <a:solidFill>
              <a:srgbClr val="2309E1"/>
            </a:solidFill>
            <a:ln cap="flat" cmpd="sng" w="25400">
              <a:solidFill>
                <a:srgbClr val="2309E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a:off x="6348201" y="170076"/>
              <a:ext cx="522222" cy="522442"/>
            </a:xfrm>
            <a:prstGeom prst="donut">
              <a:avLst>
                <a:gd fmla="val 7460" name="adj"/>
              </a:avLst>
            </a:prstGeom>
            <a:solidFill>
              <a:srgbClr val="790EEF"/>
            </a:solidFill>
            <a:ln cap="flat" cmpd="sng" w="25400">
              <a:solidFill>
                <a:srgbClr val="790E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
            <p:cNvSpPr/>
            <p:nvPr/>
          </p:nvSpPr>
          <p:spPr>
            <a:xfrm>
              <a:off x="7001476" y="-91442"/>
              <a:ext cx="261111" cy="261518"/>
            </a:xfrm>
            <a:prstGeom prst="donut">
              <a:avLst>
                <a:gd fmla="val 7460" name="adj"/>
              </a:avLst>
            </a:prstGeom>
            <a:solidFill>
              <a:srgbClr val="CA21EE"/>
            </a:solidFill>
            <a:ln cap="flat" cmpd="sng" w="25400">
              <a:solidFill>
                <a:srgbClr val="CA21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5598873" y="2201902"/>
              <a:ext cx="1951827" cy="1951830"/>
            </a:xfrm>
            <a:prstGeom prst="ellipse">
              <a:avLst/>
            </a:prstGeom>
            <a:blipFill rotWithShape="1">
              <a:blip r:embed="rId5">
                <a:alphaModFix/>
              </a:blip>
              <a:stretch>
                <a:fillRect b="0" l="-71998" r="-71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5322655" y="439893"/>
              <a:ext cx="1737361" cy="1737358"/>
            </a:xfrm>
            <a:prstGeom prst="ellipse">
              <a:avLst/>
            </a:prstGeom>
            <a:solidFill>
              <a:srgbClr val="EC37CB"/>
            </a:solidFill>
            <a:ln cap="flat" cmpd="sng" w="25400">
              <a:solidFill>
                <a:srgbClr val="EC37C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a:off x="7496760" y="5250834"/>
              <a:ext cx="392163" cy="391683"/>
            </a:xfrm>
            <a:prstGeom prst="donut">
              <a:avLst>
                <a:gd fmla="val 7460" name="adj"/>
              </a:avLst>
            </a:prstGeom>
            <a:solidFill>
              <a:schemeClr val="accent4"/>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5189961" y="508208"/>
              <a:ext cx="1645918" cy="1645918"/>
            </a:xfrm>
            <a:prstGeom prst="ellipse">
              <a:avLst/>
            </a:prstGeom>
            <a:blipFill rotWithShape="1">
              <a:blip r:embed="rId6">
                <a:alphaModFix/>
              </a:blip>
              <a:stretch>
                <a:fillRect b="0" l="-38998" r="-38997"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1039598" y="2252713"/>
              <a:ext cx="3527485" cy="11477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txBox="1"/>
            <p:nvPr/>
          </p:nvSpPr>
          <p:spPr>
            <a:xfrm>
              <a:off x="1039598" y="2252713"/>
              <a:ext cx="3527485" cy="1147709"/>
            </a:xfrm>
            <a:prstGeom prst="rect">
              <a:avLst/>
            </a:prstGeom>
            <a:noFill/>
            <a:ln>
              <a:noFill/>
            </a:ln>
          </p:spPr>
          <p:txBody>
            <a:bodyPr anchorCtr="0" anchor="b" bIns="4300" lIns="43175" spcFirstLastPara="1" rIns="43175" wrap="square" tIns="43175">
              <a:noAutofit/>
            </a:bodyPr>
            <a:lstStyle/>
            <a:p>
              <a:pPr indent="0" lvl="0" marL="0" marR="0" rtl="0" algn="r">
                <a:lnSpc>
                  <a:spcPct val="90000"/>
                </a:lnSpc>
                <a:spcBef>
                  <a:spcPts val="0"/>
                </a:spcBef>
                <a:spcAft>
                  <a:spcPts val="0"/>
                </a:spcAft>
                <a:buClr>
                  <a:schemeClr val="lt1"/>
                </a:buClr>
                <a:buSzPts val="3400"/>
                <a:buFont typeface="Arial"/>
                <a:buNone/>
              </a:pPr>
              <a:r>
                <a:rPr b="0" i="0" lang="en-US" sz="3400" u="none" cap="none" strike="noStrike">
                  <a:solidFill>
                    <a:schemeClr val="lt1"/>
                  </a:solidFill>
                  <a:latin typeface="Arial"/>
                  <a:ea typeface="Arial"/>
                  <a:cs typeface="Arial"/>
                  <a:sym typeface="Arial"/>
                </a:rPr>
                <a:t>Undocumented students</a:t>
              </a:r>
              <a:endParaRPr/>
            </a:p>
          </p:txBody>
        </p:sp>
        <p:sp>
          <p:nvSpPr>
            <p:cNvPr id="182" name="Google Shape;182;p27"/>
            <p:cNvSpPr/>
            <p:nvPr/>
          </p:nvSpPr>
          <p:spPr>
            <a:xfrm>
              <a:off x="7886352" y="4164426"/>
              <a:ext cx="3527485" cy="10971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txBox="1"/>
            <p:nvPr/>
          </p:nvSpPr>
          <p:spPr>
            <a:xfrm>
              <a:off x="7886352" y="4164426"/>
              <a:ext cx="3527485" cy="1097188"/>
            </a:xfrm>
            <a:prstGeom prst="rect">
              <a:avLst/>
            </a:prstGeom>
            <a:noFill/>
            <a:ln>
              <a:noFill/>
            </a:ln>
          </p:spPr>
          <p:txBody>
            <a:bodyPr anchorCtr="0" anchor="ctr" bIns="43175" lIns="43175" spcFirstLastPara="1" rIns="43175" wrap="square" tIns="43175">
              <a:noAutofit/>
            </a:bodyPr>
            <a:lstStyle/>
            <a:p>
              <a:pPr indent="0" lvl="0" marL="0" marR="0" rtl="0" algn="l">
                <a:lnSpc>
                  <a:spcPct val="90000"/>
                </a:lnSpc>
                <a:spcBef>
                  <a:spcPts val="0"/>
                </a:spcBef>
                <a:spcAft>
                  <a:spcPts val="0"/>
                </a:spcAft>
                <a:buClr>
                  <a:schemeClr val="lt1"/>
                </a:buClr>
                <a:buSzPts val="3400"/>
                <a:buFont typeface="Arial"/>
                <a:buNone/>
              </a:pPr>
              <a:r>
                <a:rPr b="0" i="0" lang="en-US" sz="3400" u="none" cap="none" strike="noStrike">
                  <a:solidFill>
                    <a:schemeClr val="lt1"/>
                  </a:solidFill>
                  <a:latin typeface="Arial"/>
                  <a:ea typeface="Arial"/>
                  <a:cs typeface="Arial"/>
                  <a:sym typeface="Arial"/>
                </a:rPr>
                <a:t>Veterans</a:t>
              </a:r>
              <a:endParaRPr/>
            </a:p>
          </p:txBody>
        </p:sp>
        <p:sp>
          <p:nvSpPr>
            <p:cNvPr id="184" name="Google Shape;184;p27"/>
            <p:cNvSpPr/>
            <p:nvPr/>
          </p:nvSpPr>
          <p:spPr>
            <a:xfrm>
              <a:off x="7867797" y="2252713"/>
              <a:ext cx="3527485" cy="14264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txBox="1"/>
            <p:nvPr/>
          </p:nvSpPr>
          <p:spPr>
            <a:xfrm>
              <a:off x="7867797" y="2252713"/>
              <a:ext cx="3527485" cy="1426464"/>
            </a:xfrm>
            <a:prstGeom prst="rect">
              <a:avLst/>
            </a:prstGeom>
            <a:noFill/>
            <a:ln>
              <a:noFill/>
            </a:ln>
          </p:spPr>
          <p:txBody>
            <a:bodyPr anchorCtr="0" anchor="ctr" bIns="43175" lIns="43175" spcFirstLastPara="1" rIns="43175" wrap="square" tIns="43175">
              <a:noAutofit/>
            </a:bodyPr>
            <a:lstStyle/>
            <a:p>
              <a:pPr indent="0" lvl="0" marL="0" marR="0" rtl="0" algn="l">
                <a:lnSpc>
                  <a:spcPct val="90000"/>
                </a:lnSpc>
                <a:spcBef>
                  <a:spcPts val="0"/>
                </a:spcBef>
                <a:spcAft>
                  <a:spcPts val="0"/>
                </a:spcAft>
                <a:buClr>
                  <a:schemeClr val="lt1"/>
                </a:buClr>
                <a:buSzPts val="3400"/>
                <a:buFont typeface="Arial"/>
                <a:buNone/>
              </a:pPr>
              <a:r>
                <a:rPr b="0" i="0" lang="en-US" sz="3400" u="none" cap="none" strike="noStrike">
                  <a:solidFill>
                    <a:schemeClr val="lt1"/>
                  </a:solidFill>
                  <a:latin typeface="Arial"/>
                  <a:ea typeface="Arial"/>
                  <a:cs typeface="Arial"/>
                  <a:sym typeface="Arial"/>
                </a:rPr>
                <a:t>Guardian Scholars</a:t>
              </a:r>
              <a:endParaRPr/>
            </a:p>
          </p:txBody>
        </p:sp>
        <p:sp>
          <p:nvSpPr>
            <p:cNvPr id="186" name="Google Shape;186;p27"/>
            <p:cNvSpPr/>
            <p:nvPr/>
          </p:nvSpPr>
          <p:spPr>
            <a:xfrm>
              <a:off x="7492114" y="782094"/>
              <a:ext cx="3527485" cy="9866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txBox="1"/>
            <p:nvPr/>
          </p:nvSpPr>
          <p:spPr>
            <a:xfrm>
              <a:off x="7492114" y="782094"/>
              <a:ext cx="3527485" cy="986637"/>
            </a:xfrm>
            <a:prstGeom prst="rect">
              <a:avLst/>
            </a:prstGeom>
            <a:noFill/>
            <a:ln>
              <a:noFill/>
            </a:ln>
          </p:spPr>
          <p:txBody>
            <a:bodyPr anchorCtr="0" anchor="ctr" bIns="43175" lIns="43175" spcFirstLastPara="1" rIns="43175" wrap="square" tIns="43175">
              <a:noAutofit/>
            </a:bodyPr>
            <a:lstStyle/>
            <a:p>
              <a:pPr indent="0" lvl="0" marL="0" marR="0" rtl="0" algn="l">
                <a:lnSpc>
                  <a:spcPct val="90000"/>
                </a:lnSpc>
                <a:spcBef>
                  <a:spcPts val="0"/>
                </a:spcBef>
                <a:spcAft>
                  <a:spcPts val="0"/>
                </a:spcAft>
                <a:buClr>
                  <a:schemeClr val="lt1"/>
                </a:buClr>
                <a:buSzPts val="3400"/>
                <a:buFont typeface="Arial"/>
                <a:buNone/>
              </a:pPr>
              <a:r>
                <a:rPr b="0" i="0" lang="en-US" sz="3400" u="none" cap="none" strike="noStrike">
                  <a:solidFill>
                    <a:schemeClr val="lt1"/>
                  </a:solidFill>
                  <a:latin typeface="Arial"/>
                  <a:ea typeface="Arial"/>
                  <a:cs typeface="Arial"/>
                  <a:sym typeface="Arial"/>
                </a:rPr>
                <a:t>Underground Scholars</a:t>
              </a:r>
              <a:endParaRPr/>
            </a:p>
          </p:txBody>
        </p:sp>
      </p:grpSp>
      <p:sp>
        <p:nvSpPr>
          <p:cNvPr id="188" name="Google Shape;188;p27"/>
          <p:cNvSpPr/>
          <p:nvPr/>
        </p:nvSpPr>
        <p:spPr>
          <a:xfrm>
            <a:off x="6669354" y="4337129"/>
            <a:ext cx="457200" cy="457200"/>
          </a:xfrm>
          <a:prstGeom prst="donut">
            <a:avLst>
              <a:gd fmla="val 7460" name="adj"/>
            </a:avLst>
          </a:prstGeom>
          <a:solidFill>
            <a:srgbClr val="7030A0"/>
          </a:solidFill>
          <a:ln cap="flat" cmpd="sng" w="25400">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100"/>
              <a:buFont typeface="Arial"/>
              <a:buNone/>
            </a:pPr>
            <a:r>
              <a:rPr lang="en-US"/>
              <a:t>UC leads the way</a:t>
            </a:r>
            <a:endParaRPr b="0">
              <a:latin typeface="Arial"/>
              <a:ea typeface="Arial"/>
              <a:cs typeface="Arial"/>
              <a:sym typeface="Arial"/>
            </a:endParaRPr>
          </a:p>
        </p:txBody>
      </p:sp>
      <p:grpSp>
        <p:nvGrpSpPr>
          <p:cNvPr id="195" name="Google Shape;195;p28"/>
          <p:cNvGrpSpPr/>
          <p:nvPr/>
        </p:nvGrpSpPr>
        <p:grpSpPr>
          <a:xfrm>
            <a:off x="537735" y="1866124"/>
            <a:ext cx="11215649" cy="3504890"/>
            <a:chOff x="0" y="956888"/>
            <a:chExt cx="11215649" cy="3504890"/>
          </a:xfrm>
        </p:grpSpPr>
        <p:sp>
          <p:nvSpPr>
            <p:cNvPr id="196" name="Google Shape;196;p28"/>
            <p:cNvSpPr/>
            <p:nvPr/>
          </p:nvSpPr>
          <p:spPr>
            <a:xfrm>
              <a:off x="0" y="956888"/>
              <a:ext cx="3504890" cy="2803912"/>
            </a:xfrm>
            <a:prstGeom prst="rect">
              <a:avLst/>
            </a:prstGeom>
            <a:blipFill rotWithShape="1">
              <a:blip r:embed="rId3">
                <a:alphaModFix/>
              </a:blip>
              <a:stretch>
                <a:fillRect b="0" l="-24998" r="-24998" t="0"/>
              </a:stretch>
            </a:blip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8"/>
            <p:cNvSpPr/>
            <p:nvPr/>
          </p:nvSpPr>
          <p:spPr>
            <a:xfrm>
              <a:off x="315440" y="3480409"/>
              <a:ext cx="3119352" cy="981369"/>
            </a:xfrm>
            <a:prstGeom prst="wedgeRectCallout">
              <a:avLst>
                <a:gd fmla="val 20250" name="adj1"/>
                <a:gd fmla="val -60700" name="adj2"/>
              </a:avLst>
            </a:prstGeom>
            <a:gradFill>
              <a:gsLst>
                <a:gs pos="0">
                  <a:srgbClr val="FF3595"/>
                </a:gs>
                <a:gs pos="100000">
                  <a:srgbClr val="FF7DC0"/>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txBox="1"/>
            <p:nvPr/>
          </p:nvSpPr>
          <p:spPr>
            <a:xfrm>
              <a:off x="315440" y="3480409"/>
              <a:ext cx="3119352" cy="98136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Student mental health &amp; wellness</a:t>
              </a:r>
              <a:endParaRPr/>
            </a:p>
          </p:txBody>
        </p:sp>
        <p:sp>
          <p:nvSpPr>
            <p:cNvPr id="199" name="Google Shape;199;p28"/>
            <p:cNvSpPr/>
            <p:nvPr/>
          </p:nvSpPr>
          <p:spPr>
            <a:xfrm>
              <a:off x="3855379" y="956888"/>
              <a:ext cx="3504890" cy="2803912"/>
            </a:xfrm>
            <a:prstGeom prst="rect">
              <a:avLst/>
            </a:prstGeom>
            <a:blipFill rotWithShape="1">
              <a:blip r:embed="rId4">
                <a:alphaModFix/>
              </a:blip>
              <a:stretch>
                <a:fillRect b="-11997" l="0" r="0" t="-11999"/>
              </a:stretch>
            </a:blip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8"/>
            <p:cNvSpPr/>
            <p:nvPr/>
          </p:nvSpPr>
          <p:spPr>
            <a:xfrm>
              <a:off x="4170819" y="3480409"/>
              <a:ext cx="3119352" cy="981369"/>
            </a:xfrm>
            <a:prstGeom prst="wedgeRectCallout">
              <a:avLst>
                <a:gd fmla="val 20250" name="adj1"/>
                <a:gd fmla="val -60700" name="adj2"/>
              </a:avLst>
            </a:prstGeom>
            <a:gradFill>
              <a:gsLst>
                <a:gs pos="0">
                  <a:srgbClr val="29FFFF"/>
                </a:gs>
                <a:gs pos="100000">
                  <a:srgbClr val="75FF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
            <p:cNvSpPr txBox="1"/>
            <p:nvPr/>
          </p:nvSpPr>
          <p:spPr>
            <a:xfrm>
              <a:off x="4170819" y="3480409"/>
              <a:ext cx="3119352" cy="98136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Basic Needs</a:t>
              </a:r>
              <a:endParaRPr/>
            </a:p>
          </p:txBody>
        </p:sp>
        <p:sp>
          <p:nvSpPr>
            <p:cNvPr id="202" name="Google Shape;202;p28"/>
            <p:cNvSpPr/>
            <p:nvPr/>
          </p:nvSpPr>
          <p:spPr>
            <a:xfrm>
              <a:off x="7710759" y="956888"/>
              <a:ext cx="3504890" cy="2803912"/>
            </a:xfrm>
            <a:prstGeom prst="rect">
              <a:avLst/>
            </a:prstGeom>
            <a:blipFill rotWithShape="1">
              <a:blip r:embed="rId5">
                <a:alphaModFix/>
              </a:blip>
              <a:stretch>
                <a:fillRect b="-5998" l="0" r="0" t="-5999"/>
              </a:stretch>
            </a:blip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8026199" y="3480409"/>
              <a:ext cx="3119352" cy="981369"/>
            </a:xfrm>
            <a:prstGeom prst="wedgeRectCallout">
              <a:avLst>
                <a:gd fmla="val 20250" name="adj1"/>
                <a:gd fmla="val -60700" name="adj2"/>
              </a:avLst>
            </a:prstGeom>
            <a:gradFill>
              <a:gsLst>
                <a:gs pos="0">
                  <a:srgbClr val="FF801D"/>
                </a:gs>
                <a:gs pos="100000">
                  <a:srgbClr val="FFA56A"/>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txBox="1"/>
            <p:nvPr/>
          </p:nvSpPr>
          <p:spPr>
            <a:xfrm>
              <a:off x="8026199" y="3480409"/>
              <a:ext cx="3119352" cy="98136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Education Abroad Program (EAP)</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9"/>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Undergraduates at UC</a:t>
            </a:r>
            <a:endParaRPr/>
          </a:p>
        </p:txBody>
      </p:sp>
      <p:sp>
        <p:nvSpPr>
          <p:cNvPr id="210" name="Google Shape;210;p29"/>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0"/>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If all of the UC were just 100 students…</a:t>
            </a:r>
            <a:endParaRPr/>
          </a:p>
        </p:txBody>
      </p:sp>
      <p:sp>
        <p:nvSpPr>
          <p:cNvPr id="217" name="Google Shape;217;p30"/>
          <p:cNvSpPr txBox="1"/>
          <p:nvPr/>
        </p:nvSpPr>
        <p:spPr>
          <a:xfrm>
            <a:off x="4282069" y="1460809"/>
            <a:ext cx="6791092" cy="3785652"/>
          </a:xfrm>
          <a:prstGeom prst="rect">
            <a:avLst/>
          </a:prstGeom>
          <a:no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lt1"/>
                </a:solidFill>
                <a:latin typeface="Arial"/>
                <a:ea typeface="Arial"/>
                <a:cs typeface="Arial"/>
                <a:sym typeface="Arial"/>
              </a:rPr>
              <a:t>82 call California home</a:t>
            </a:r>
            <a:endParaRPr/>
          </a:p>
          <a:p>
            <a:pPr indent="0" lvl="0" marL="0" marR="0" rtl="0" algn="l">
              <a:spcBef>
                <a:spcPts val="0"/>
              </a:spcBef>
              <a:spcAft>
                <a:spcPts val="0"/>
              </a:spcAft>
              <a:buNone/>
            </a:pPr>
            <a:r>
              <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78 are non-white</a:t>
            </a:r>
            <a:endParaRPr/>
          </a:p>
          <a:p>
            <a:pPr indent="0" lvl="0" marL="0" marR="0" rtl="0" algn="l">
              <a:spcBef>
                <a:spcPts val="0"/>
              </a:spcBef>
              <a:spcAft>
                <a:spcPts val="0"/>
              </a:spcAft>
              <a:buNone/>
            </a:pPr>
            <a:r>
              <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40 are the first in their family to attend college</a:t>
            </a:r>
            <a:endParaRPr/>
          </a:p>
          <a:p>
            <a:pPr indent="0" lvl="0" marL="0" marR="0" rtl="0" algn="l">
              <a:spcBef>
                <a:spcPts val="0"/>
              </a:spcBef>
              <a:spcAft>
                <a:spcPts val="0"/>
              </a:spcAft>
              <a:buNone/>
            </a:pPr>
            <a:r>
              <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37 will earn graduate or professional degrees</a:t>
            </a:r>
            <a:endParaRPr/>
          </a:p>
          <a:p>
            <a:pPr indent="0" lvl="0" marL="0" marR="0" rtl="0" algn="l">
              <a:spcBef>
                <a:spcPts val="0"/>
              </a:spcBef>
              <a:spcAft>
                <a:spcPts val="0"/>
              </a:spcAft>
              <a:buNone/>
            </a:pPr>
            <a:r>
              <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28 transfer from a CCC</a:t>
            </a:r>
            <a:endParaRPr/>
          </a:p>
        </p:txBody>
      </p:sp>
      <p:pic>
        <p:nvPicPr>
          <p:cNvPr id="218" name="Google Shape;218;p30"/>
          <p:cNvPicPr preferRelativeResize="0"/>
          <p:nvPr/>
        </p:nvPicPr>
        <p:blipFill rotWithShape="1">
          <a:blip r:embed="rId3">
            <a:alphaModFix/>
          </a:blip>
          <a:srcRect b="0" l="0" r="0" t="0"/>
          <a:stretch/>
        </p:blipFill>
        <p:spPr>
          <a:xfrm>
            <a:off x="624804" y="1347439"/>
            <a:ext cx="3203448" cy="396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20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1" st="1"/>
                                            </p:txEl>
                                          </p:spTgt>
                                        </p:tgtEl>
                                        <p:attrNameLst>
                                          <p:attrName>style.visibility</p:attrName>
                                        </p:attrNameLst>
                                      </p:cBhvr>
                                      <p:to>
                                        <p:strVal val="visible"/>
                                      </p:to>
                                    </p:set>
                                    <p:animEffect filter="fade" transition="in">
                                      <p:cBhvr>
                                        <p:cTn dur="2000"/>
                                        <p:tgtEl>
                                          <p:spTgt spid="2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2" st="2"/>
                                            </p:txEl>
                                          </p:spTgt>
                                        </p:tgtEl>
                                        <p:attrNameLst>
                                          <p:attrName>style.visibility</p:attrName>
                                        </p:attrNameLst>
                                      </p:cBhvr>
                                      <p:to>
                                        <p:strVal val="visible"/>
                                      </p:to>
                                    </p:set>
                                    <p:animEffect filter="fade" transition="in">
                                      <p:cBhvr>
                                        <p:cTn dur="2000"/>
                                        <p:tgtEl>
                                          <p:spTgt spid="2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3" st="3"/>
                                            </p:txEl>
                                          </p:spTgt>
                                        </p:tgtEl>
                                        <p:attrNameLst>
                                          <p:attrName>style.visibility</p:attrName>
                                        </p:attrNameLst>
                                      </p:cBhvr>
                                      <p:to>
                                        <p:strVal val="visible"/>
                                      </p:to>
                                    </p:set>
                                    <p:animEffect filter="fade" transition="in">
                                      <p:cBhvr>
                                        <p:cTn dur="2000"/>
                                        <p:tgtEl>
                                          <p:spTgt spid="2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4" st="4"/>
                                            </p:txEl>
                                          </p:spTgt>
                                        </p:tgtEl>
                                        <p:attrNameLst>
                                          <p:attrName>style.visibility</p:attrName>
                                        </p:attrNameLst>
                                      </p:cBhvr>
                                      <p:to>
                                        <p:strVal val="visible"/>
                                      </p:to>
                                    </p:set>
                                    <p:animEffect filter="fade" transition="in">
                                      <p:cBhvr>
                                        <p:cTn dur="2000"/>
                                        <p:tgtEl>
                                          <p:spTgt spid="2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5" st="5"/>
                                            </p:txEl>
                                          </p:spTgt>
                                        </p:tgtEl>
                                        <p:attrNameLst>
                                          <p:attrName>style.visibility</p:attrName>
                                        </p:attrNameLst>
                                      </p:cBhvr>
                                      <p:to>
                                        <p:strVal val="visible"/>
                                      </p:to>
                                    </p:set>
                                    <p:animEffect filter="fade" transition="in">
                                      <p:cBhvr>
                                        <p:cTn dur="2000"/>
                                        <p:tgtEl>
                                          <p:spTgt spid="2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6" st="6"/>
                                            </p:txEl>
                                          </p:spTgt>
                                        </p:tgtEl>
                                        <p:attrNameLst>
                                          <p:attrName>style.visibility</p:attrName>
                                        </p:attrNameLst>
                                      </p:cBhvr>
                                      <p:to>
                                        <p:strVal val="visible"/>
                                      </p:to>
                                    </p:set>
                                    <p:animEffect filter="fade" transition="in">
                                      <p:cBhvr>
                                        <p:cTn dur="2000"/>
                                        <p:tgtEl>
                                          <p:spTgt spid="2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7" st="7"/>
                                            </p:txEl>
                                          </p:spTgt>
                                        </p:tgtEl>
                                        <p:attrNameLst>
                                          <p:attrName>style.visibility</p:attrName>
                                        </p:attrNameLst>
                                      </p:cBhvr>
                                      <p:to>
                                        <p:strVal val="visible"/>
                                      </p:to>
                                    </p:set>
                                    <p:animEffect filter="fade" transition="in">
                                      <p:cBhvr>
                                        <p:cTn dur="2000"/>
                                        <p:tgtEl>
                                          <p:spTgt spid="2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8" st="8"/>
                                            </p:txEl>
                                          </p:spTgt>
                                        </p:tgtEl>
                                        <p:attrNameLst>
                                          <p:attrName>style.visibility</p:attrName>
                                        </p:attrNameLst>
                                      </p:cBhvr>
                                      <p:to>
                                        <p:strVal val="visible"/>
                                      </p:to>
                                    </p:set>
                                    <p:animEffect filter="fade" transition="in">
                                      <p:cBhvr>
                                        <p:cTn dur="2000"/>
                                        <p:tgtEl>
                                          <p:spTgt spid="21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1"/>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Staying to Graduate</a:t>
            </a:r>
            <a:endParaRPr/>
          </a:p>
        </p:txBody>
      </p:sp>
      <p:pic>
        <p:nvPicPr>
          <p:cNvPr id="225" name="Google Shape;225;p31"/>
          <p:cNvPicPr preferRelativeResize="0"/>
          <p:nvPr/>
        </p:nvPicPr>
        <p:blipFill rotWithShape="1">
          <a:blip r:embed="rId3">
            <a:alphaModFix/>
          </a:blip>
          <a:srcRect b="0" l="0" r="0" t="0"/>
          <a:stretch/>
        </p:blipFill>
        <p:spPr>
          <a:xfrm>
            <a:off x="423746" y="1282390"/>
            <a:ext cx="6411952" cy="4307198"/>
          </a:xfrm>
          <a:prstGeom prst="rect">
            <a:avLst/>
          </a:prstGeom>
          <a:noFill/>
          <a:ln>
            <a:noFill/>
          </a:ln>
        </p:spPr>
      </p:pic>
      <p:sp>
        <p:nvSpPr>
          <p:cNvPr id="226" name="Google Shape;226;p31"/>
          <p:cNvSpPr/>
          <p:nvPr/>
        </p:nvSpPr>
        <p:spPr>
          <a:xfrm>
            <a:off x="7750093" y="1594624"/>
            <a:ext cx="3138287" cy="1554480"/>
          </a:xfrm>
          <a:prstGeom prst="stripedRightArrow">
            <a:avLst>
              <a:gd fmla="val 50000" name="adj1"/>
              <a:gd fmla="val 50000" name="adj2"/>
            </a:avLst>
          </a:prstGeom>
          <a:gradFill>
            <a:gsLst>
              <a:gs pos="0">
                <a:srgbClr val="6DD1FF"/>
              </a:gs>
              <a:gs pos="100000">
                <a:srgbClr val="94F6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4.1 yrs</a:t>
            </a:r>
            <a:endParaRPr b="1" sz="2000">
              <a:solidFill>
                <a:schemeClr val="lt1"/>
              </a:solidFill>
              <a:latin typeface="Arial"/>
              <a:ea typeface="Arial"/>
              <a:cs typeface="Arial"/>
              <a:sym typeface="Arial"/>
            </a:endParaRPr>
          </a:p>
        </p:txBody>
      </p:sp>
      <p:sp>
        <p:nvSpPr>
          <p:cNvPr id="227" name="Google Shape;227;p31"/>
          <p:cNvSpPr/>
          <p:nvPr/>
        </p:nvSpPr>
        <p:spPr>
          <a:xfrm>
            <a:off x="7857888" y="3899209"/>
            <a:ext cx="3138287" cy="1554480"/>
          </a:xfrm>
          <a:prstGeom prst="stripedRightArrow">
            <a:avLst>
              <a:gd fmla="val 50000" name="adj1"/>
              <a:gd fmla="val 50000" name="adj2"/>
            </a:avLst>
          </a:prstGeom>
          <a:gradFill>
            <a:gsLst>
              <a:gs pos="0">
                <a:srgbClr val="AC7A00"/>
              </a:gs>
              <a:gs pos="48000">
                <a:srgbClr val="FEB709"/>
              </a:gs>
              <a:gs pos="100000">
                <a:srgbClr val="FFD267"/>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2.3 yrs</a:t>
            </a:r>
            <a:endParaRPr b="1" sz="2000">
              <a:solidFill>
                <a:schemeClr val="lt1"/>
              </a:solidFill>
              <a:latin typeface="Arial"/>
              <a:ea typeface="Arial"/>
              <a:cs typeface="Arial"/>
              <a:sym typeface="Arial"/>
            </a:endParaRPr>
          </a:p>
        </p:txBody>
      </p:sp>
      <p:sp>
        <p:nvSpPr>
          <p:cNvPr id="228" name="Google Shape;228;p31"/>
          <p:cNvSpPr txBox="1"/>
          <p:nvPr/>
        </p:nvSpPr>
        <p:spPr>
          <a:xfrm>
            <a:off x="7627435" y="947854"/>
            <a:ext cx="3233854"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Average Time to Degree</a:t>
            </a:r>
            <a:endParaRPr/>
          </a:p>
        </p:txBody>
      </p:sp>
      <p:sp>
        <p:nvSpPr>
          <p:cNvPr id="229" name="Google Shape;229;p31"/>
          <p:cNvSpPr txBox="1"/>
          <p:nvPr/>
        </p:nvSpPr>
        <p:spPr>
          <a:xfrm>
            <a:off x="8352264" y="3211551"/>
            <a:ext cx="2141034"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Freshman (4 yrs)</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Transfer (2yrs)</a:t>
            </a:r>
            <a:endParaRPr/>
          </a:p>
        </p:txBody>
      </p:sp>
      <p:sp>
        <p:nvSpPr>
          <p:cNvPr id="230" name="Google Shape;230;p31"/>
          <p:cNvSpPr/>
          <p:nvPr/>
        </p:nvSpPr>
        <p:spPr>
          <a:xfrm>
            <a:off x="8151541" y="3300759"/>
            <a:ext cx="182880" cy="182880"/>
          </a:xfrm>
          <a:prstGeom prst="rect">
            <a:avLst/>
          </a:prstGeom>
          <a:gradFill>
            <a:gsLst>
              <a:gs pos="0">
                <a:srgbClr val="6DD1FF"/>
              </a:gs>
              <a:gs pos="100000">
                <a:srgbClr val="94F6FF"/>
              </a:gs>
            </a:gsLst>
            <a:lin ang="16200000" scaled="0"/>
          </a:gradFill>
          <a:ln cap="flat" cmpd="sng" w="9525">
            <a:solidFill>
              <a:srgbClr val="78C7E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1" name="Google Shape;231;p31"/>
          <p:cNvSpPr/>
          <p:nvPr/>
        </p:nvSpPr>
        <p:spPr>
          <a:xfrm>
            <a:off x="8162693" y="3635298"/>
            <a:ext cx="182880" cy="182880"/>
          </a:xfrm>
          <a:prstGeom prst="rect">
            <a:avLst/>
          </a:prstGeom>
          <a:solidFill>
            <a:schemeClr val="accent2"/>
          </a:solidFill>
          <a:ln cap="flat" cmpd="sng" w="9525">
            <a:solidFill>
              <a:srgbClr val="78C7E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UCOP 3">
      <a:dk1>
        <a:srgbClr val="4C4C4C"/>
      </a:dk1>
      <a:lt1>
        <a:srgbClr val="FFFFFF"/>
      </a:lt1>
      <a:dk2>
        <a:srgbClr val="00A1DF"/>
      </a:dk2>
      <a:lt2>
        <a:srgbClr val="FFFFFF"/>
      </a:lt2>
      <a:accent1>
        <a:srgbClr val="7ECBEF"/>
      </a:accent1>
      <a:accent2>
        <a:srgbClr val="FFB602"/>
      </a:accent2>
      <a:accent3>
        <a:srgbClr val="FFC600"/>
      </a:accent3>
      <a:accent4>
        <a:srgbClr val="00A5B2"/>
      </a:accent4>
      <a:accent5>
        <a:srgbClr val="EB4D97"/>
      </a:accent5>
      <a:accent6>
        <a:srgbClr val="FF893C"/>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UCOP 3">
      <a:dk1>
        <a:srgbClr val="4C4C4C"/>
      </a:dk1>
      <a:lt1>
        <a:srgbClr val="FFFFFF"/>
      </a:lt1>
      <a:dk2>
        <a:srgbClr val="00A1DF"/>
      </a:dk2>
      <a:lt2>
        <a:srgbClr val="FFFFFF"/>
      </a:lt2>
      <a:accent1>
        <a:srgbClr val="7ECBEF"/>
      </a:accent1>
      <a:accent2>
        <a:srgbClr val="FFB602"/>
      </a:accent2>
      <a:accent3>
        <a:srgbClr val="FFC600"/>
      </a:accent3>
      <a:accent4>
        <a:srgbClr val="00A5B2"/>
      </a:accent4>
      <a:accent5>
        <a:srgbClr val="EB4D97"/>
      </a:accent5>
      <a:accent6>
        <a:srgbClr val="FF893C"/>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