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0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0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2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2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4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6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7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8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8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9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9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" y="-19708"/>
            <a:ext cx="12192301" cy="687770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"/>
          <p:cNvSpPr txBox="1"/>
          <p:nvPr>
            <p:ph type="ctrTitle"/>
          </p:nvPr>
        </p:nvSpPr>
        <p:spPr>
          <a:xfrm>
            <a:off x="609600" y="406400"/>
            <a:ext cx="8474765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b="1" sz="6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609600" y="2926177"/>
            <a:ext cx="9144000" cy="5028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6758" y="4883461"/>
            <a:ext cx="3761383" cy="13881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7109791" y="6334919"/>
            <a:ext cx="2743200" cy="2944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964813"/>
            <a:ext cx="12192000" cy="89318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/>
          <p:nvPr/>
        </p:nvSpPr>
        <p:spPr>
          <a:xfrm>
            <a:off x="0" y="4810539"/>
            <a:ext cx="12192000" cy="116421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3779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779565" y="6187678"/>
            <a:ext cx="2743200" cy="2944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NAME OF PRESENTATAION  | 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Title and Content">
  <p:cSld name="1_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838200" y="1825625"/>
            <a:ext cx="10515600" cy="3779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7109791" y="6334919"/>
            <a:ext cx="2743200" cy="2944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NAME OF PRESENTATAION  | 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613189" y="825155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613189" y="3704880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7109791" y="6334919"/>
            <a:ext cx="2743200" cy="2944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3829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3829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7109791" y="6334919"/>
            <a:ext cx="2743200" cy="2944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7"/>
          <p:cNvSpPr txBox="1"/>
          <p:nvPr>
            <p:ph idx="2" type="body"/>
          </p:nvPr>
        </p:nvSpPr>
        <p:spPr>
          <a:xfrm>
            <a:off x="839788" y="2505075"/>
            <a:ext cx="5157787" cy="3239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4" type="body"/>
          </p:nvPr>
        </p:nvSpPr>
        <p:spPr>
          <a:xfrm>
            <a:off x="6172200" y="2505075"/>
            <a:ext cx="5183188" cy="3239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7109791" y="6334919"/>
            <a:ext cx="2743200" cy="2944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7109791" y="6334919"/>
            <a:ext cx="2743200" cy="2944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7109791" y="6334919"/>
            <a:ext cx="2743200" cy="2944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9" name="Google Shape;49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7109791" y="6334919"/>
            <a:ext cx="2743200" cy="2944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4794738"/>
            <a:ext cx="12192000" cy="20632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838200" y="1825625"/>
            <a:ext cx="10515600" cy="39092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7109791" y="6334919"/>
            <a:ext cx="2743200" cy="2944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NAME OF PRESENTATAION  | 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cacollegematch.org/info/instructions" TargetMode="External"/><Relationship Id="rId4" Type="http://schemas.openxmlformats.org/officeDocument/2006/relationships/hyperlink" Target="https://cacollegematch.org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cacollegematch.org/info/feedback-raffle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cacollegematch.org/" TargetMode="External"/><Relationship Id="rId4" Type="http://schemas.openxmlformats.org/officeDocument/2006/relationships/hyperlink" Target="https://docs.google.com/document/d/1KeEDkI9nuKQ-PmXob1M2eDvvusRc6Qq4PtWdGmV0Yl4/edit?usp=sharing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cacollegematch.org/info/additional-resource" TargetMode="External"/><Relationship Id="rId4" Type="http://schemas.openxmlformats.org/officeDocument/2006/relationships/hyperlink" Target="https://docs.google.com/document/d/1ozBZVGNKVfKE980oJmyaUgP3H3cOEAmC74cKXB0MhhM/edit?usp=sharing" TargetMode="External"/><Relationship Id="rId5" Type="http://schemas.openxmlformats.org/officeDocument/2006/relationships/hyperlink" Target="https://docs.google.com/spreadsheets/d/1zgo_UvLdTshY8LoSPlBn-w5hOnMBym_w9Mq-irwY50U/edit?usp=sharing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type="ctrTitle"/>
          </p:nvPr>
        </p:nvSpPr>
        <p:spPr>
          <a:xfrm>
            <a:off x="609600" y="406400"/>
            <a:ext cx="11212286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0" lang="en-US" sz="4000"/>
              <a:t>The New </a:t>
            </a:r>
            <a:r>
              <a:rPr lang="en-US" sz="4000"/>
              <a:t>CA College Match Tool </a:t>
            </a:r>
            <a:r>
              <a:rPr b="0" lang="en-US" sz="4000"/>
              <a:t>- Helping Students, Families, and College Counselors Generate </a:t>
            </a:r>
            <a:r>
              <a:rPr lang="en-US" sz="4000"/>
              <a:t>PERSONALIZED</a:t>
            </a:r>
            <a:r>
              <a:rPr b="0" lang="en-US" sz="4000"/>
              <a:t> Lists of Affordable, High Grad Rate 4-Year College Options in CA</a:t>
            </a:r>
            <a:endParaRPr/>
          </a:p>
        </p:txBody>
      </p:sp>
      <p:sp>
        <p:nvSpPr>
          <p:cNvPr id="61" name="Google Shape;61;p12"/>
          <p:cNvSpPr txBox="1"/>
          <p:nvPr>
            <p:ph idx="1" type="subTitle"/>
          </p:nvPr>
        </p:nvSpPr>
        <p:spPr>
          <a:xfrm>
            <a:off x="609600" y="2926177"/>
            <a:ext cx="9514114" cy="8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20"/>
              <a:buNone/>
            </a:pPr>
            <a:r>
              <a:rPr lang="en-US" sz="2220"/>
              <a:t>Chapman, Point Loma Nazarene, Santa Clara, and Woodbury Universities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20"/>
              <a:buNone/>
            </a:pPr>
            <a:r>
              <a:rPr lang="en-US" sz="2220"/>
              <a:t>Presenter: John J. Fanning, Aspire Public Schools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Exploration</a:t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838200" y="1616617"/>
            <a:ext cx="10515600" cy="4000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Student/family-facing video (including a guided demo)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https://cacollegematch.org/info/instructions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Impersonate a student (self-directed demo)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https://cacollegematch.org/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Please jot down like, dislikes, and wishes for the …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Feedback</a:t>
            </a:r>
            <a:endParaRPr/>
          </a:p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838200" y="1616617"/>
            <a:ext cx="10515600" cy="4000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Feedback Survey and Raffle!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https://cacollegematch.org/info/feedback-raffle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Students and adults alike, by completing the survey, are entered into a monthly raffle for 2 $50 Target gift cards/month!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Q n A</a:t>
            </a:r>
            <a:endParaRPr/>
          </a:p>
        </p:txBody>
      </p:sp>
      <p:pic>
        <p:nvPicPr>
          <p:cNvPr id="127" name="Google Shape;127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61658" y="1297080"/>
            <a:ext cx="5081452" cy="3961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Session Overview</a:t>
            </a:r>
            <a:endParaRPr/>
          </a:p>
        </p:txBody>
      </p:sp>
      <p:sp>
        <p:nvSpPr>
          <p:cNvPr id="67" name="Google Shape;67;p13"/>
          <p:cNvSpPr txBox="1"/>
          <p:nvPr>
            <p:ph idx="1" type="body"/>
          </p:nvPr>
        </p:nvSpPr>
        <p:spPr>
          <a:xfrm>
            <a:off x="838199" y="1825625"/>
            <a:ext cx="10722429" cy="3779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The CA College Match Tool helps California students, families, and their college advisors identify high grad rate, affordable 4-year college options. It is unique in the field in that it incorporates some of the nuances of our UC (example: ELC), CSU (example: local admission areas), and Cal Grant (example: GPA thresholds) systems. It is free, easy to use, easy to align with a variety of programs and platforms (example: Naviance, Cialfo, etc.), and doesn't collect or sell any student-level data.  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Session Overview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838200" y="1825625"/>
            <a:ext cx="10515600" cy="3779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At this session, we will: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 introduce the tool,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set some expectations,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go over two case examples,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offer time for you to explore the tool, and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provide time for you to log feedback. 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Let’s Lead from Our Humanity! </a:t>
            </a:r>
            <a:endParaRPr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838199" y="1436915"/>
            <a:ext cx="10879183" cy="44544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minute to honor those who have crossed these lands, indigenous peoples and immigrants, seeking justice, equity, and peace.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minute to meet a neighbor or two!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minute to reflect – what objective are you hoping to accomplish in these next 30 or so minutes?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minute or two to share out those reflections: (I’ll type):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...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Introduction 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838199" y="1436915"/>
            <a:ext cx="10879183" cy="44544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URL: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https://cacollegematch.org/</a:t>
            </a:r>
            <a:endParaRPr sz="1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Highlights: </a:t>
            </a:r>
            <a:endParaRPr sz="14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Nuances: UC (ELC), CSU (admission areas), Cal Grant (affordability)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Majors? Impaction? Not included in this launch version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Focus: Target Grad Rate Range (ex: Cal Maritime, UC Merced) </a:t>
            </a:r>
            <a:endParaRPr sz="14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Features: Info Icons, MyList, print, and email</a:t>
            </a:r>
            <a:endParaRPr sz="14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Centers: the experience of Pell-eligible students from URM backgrounds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Introduction options for students: </a:t>
            </a:r>
            <a:endParaRPr sz="14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Embedded videos in English and Spanish, including a guided demo </a:t>
            </a:r>
            <a:endParaRPr sz="14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Lesson </a:t>
            </a:r>
            <a:r>
              <a:rPr b="1" lang="en-US" u="sng">
                <a:solidFill>
                  <a:schemeClr val="hlink"/>
                </a:solidFill>
                <a:hlinkClick r:id="rId4"/>
              </a:rPr>
              <a:t>HERE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More Introduction – </a:t>
            </a:r>
            <a:br>
              <a:rPr b="1" lang="en-US"/>
            </a:br>
            <a:r>
              <a:rPr b="1" lang="en-US"/>
              <a:t>FAQs and Additional Info/Resources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838199" y="1825625"/>
            <a:ext cx="10879183" cy="3779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Additional Info &amp; Resources (embedded into the Tool):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https://cacollegematch.org/info/additional-resource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FAQs </a:t>
            </a:r>
            <a:r>
              <a:rPr b="1" lang="en-US" u="sng">
                <a:solidFill>
                  <a:schemeClr val="hlink"/>
                </a:solidFill>
                <a:hlinkClick r:id="rId4"/>
              </a:rPr>
              <a:t>HERE</a:t>
            </a:r>
            <a:r>
              <a:rPr lang="en-US"/>
              <a:t> (not embedded into the Tool)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Colleges not in the Tool </a:t>
            </a:r>
            <a:r>
              <a:rPr b="1" lang="en-US" u="sng">
                <a:solidFill>
                  <a:schemeClr val="hlink"/>
                </a:solidFill>
                <a:hlinkClick r:id="rId5"/>
              </a:rPr>
              <a:t>HERE</a:t>
            </a:r>
            <a:r>
              <a:rPr lang="en-US"/>
              <a:t> (make a copy, save to your drive, add and otherwise customize for your students/teams)</a:t>
            </a:r>
            <a:endParaRPr sz="16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Expectations</a:t>
            </a:r>
            <a:endParaRPr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838200" y="1616617"/>
            <a:ext cx="10515600" cy="4000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</a:pPr>
            <a:r>
              <a:rPr lang="en-US" sz="2380"/>
              <a:t>Very much a “tool-in-development”</a:t>
            </a:r>
            <a:endParaRPr sz="1530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</a:pPr>
            <a:r>
              <a:rPr lang="en-US" sz="2380"/>
              <a:t>2nd iteration: </a:t>
            </a:r>
            <a:endParaRPr sz="1530"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</a:pPr>
            <a:r>
              <a:rPr lang="en-US" sz="2040"/>
              <a:t>Fall 2019 prototype &gt;&gt;&gt;</a:t>
            </a:r>
            <a:endParaRPr sz="1530"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</a:pPr>
            <a:r>
              <a:rPr lang="en-US" sz="2040"/>
              <a:t>3 feedback convenings &gt;&gt;&gt;</a:t>
            </a:r>
            <a:endParaRPr sz="1530"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</a:pPr>
            <a:r>
              <a:rPr lang="en-US" sz="2040"/>
              <a:t>Incorporation of feedback &gt;&gt;&gt;</a:t>
            </a:r>
            <a:endParaRPr sz="1530"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</a:pPr>
            <a:r>
              <a:rPr lang="en-US" sz="2040"/>
              <a:t>Launch version (what you see here)</a:t>
            </a:r>
            <a:endParaRPr sz="1530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</a:pPr>
            <a:r>
              <a:rPr lang="en-US" sz="2380"/>
              <a:t>Almost 50 colleges:</a:t>
            </a:r>
            <a:endParaRPr sz="1530"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</a:pPr>
            <a:r>
              <a:rPr lang="en-US" sz="2040"/>
              <a:t>UCs, CSUs, and a sample of privates</a:t>
            </a:r>
            <a:endParaRPr sz="1530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</a:pPr>
            <a:r>
              <a:rPr lang="en-US" sz="2380"/>
              <a:t>Investment thus far:</a:t>
            </a:r>
            <a:endParaRPr sz="1530"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</a:pPr>
            <a:r>
              <a:rPr lang="en-US" sz="2040"/>
              <a:t>A lot of time and effort</a:t>
            </a:r>
            <a:endParaRPr sz="1530"/>
          </a:p>
          <a:p>
            <a:pPr indent="-228600" lvl="1" marL="6858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</a:pPr>
            <a:r>
              <a:rPr lang="en-US" sz="2040"/>
              <a:t>$11,000 for design and development </a:t>
            </a:r>
            <a:endParaRPr sz="1530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</a:pPr>
            <a:r>
              <a:rPr lang="en-US" sz="2380"/>
              <a:t>College fit is just half the game; there is also college </a:t>
            </a:r>
            <a:r>
              <a:rPr b="1" i="1" lang="en-US" sz="2380" u="sng"/>
              <a:t>fit</a:t>
            </a:r>
            <a:r>
              <a:rPr lang="en-US" sz="2380"/>
              <a:t>!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Case Example #1: NorCal </a:t>
            </a:r>
            <a:endParaRPr/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838200" y="1616617"/>
            <a:ext cx="10515600" cy="4000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Common Choices: CSU EB and SF, URM grade rates of 41% &amp; 50%</a:t>
            </a:r>
            <a:endParaRPr sz="18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Other in-region options:  </a:t>
            </a:r>
            <a:endParaRPr sz="1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San Jose State, URM grad rate of 57% (no commute!)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Chico State, URM grad rate of 58%</a:t>
            </a:r>
            <a:endParaRPr sz="1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Sonoma State, URM grad rate of 61%</a:t>
            </a:r>
            <a:endParaRPr sz="1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UC Merced, URM grad rate of 64%</a:t>
            </a:r>
            <a:endParaRPr sz="1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Cal Maritime, URM grad rate of 66%. 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Case Example #2: SoCal</a:t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838200" y="1616617"/>
            <a:ext cx="10515600" cy="4000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Common Choices: CSU LA and DH, URM grade rates of 45%</a:t>
            </a:r>
            <a:endParaRPr sz="18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Other in-region options:  </a:t>
            </a:r>
            <a:endParaRPr sz="1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CSU Channel Islands, URM grad rate of 53%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CSU Fullerton, URM grad rate of 63%</a:t>
            </a:r>
            <a:endParaRPr sz="1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Cal Poly Pomona, URM grad rate of 66%</a:t>
            </a:r>
            <a:endParaRPr sz="1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CSU Long Beach, URM grad rate of 66%</a:t>
            </a:r>
            <a:endParaRPr sz="1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CSU San Diego, URM grad rate of 71%</a:t>
            </a:r>
            <a:endParaRPr sz="1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UC Riverside, URM grad rate of 73%.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