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Not addressing Undocumented students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Summer program visa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CSU doesn’t let you move on but UC application allows you to move on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Ask the UC presenter to clarify the Cal policy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Write link on a whiteboard: http://www.personalcollegeadmissions.com/financial-aid-nonresident?fbclid=IwAR3hX7xJWQO_ir97uQRgh9pnGGCB4TLdeEeIDkLdOaEe0-VrjFf3eN60hFI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*** Check on this slide***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IUA - scholarship delivered and then they have two weeks to decide whether or not to accept...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21" name="Google Shape;21;p3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4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31" name="Google Shape;31;p4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" name="Google Shape;36;p4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personalcollegeadmissions.com/financial-aid-nonresident?fbclid=IwAR3hX7xJWQO_ir97uQRgh9pnGGCB4TLdeEeIDkLdOaEe0-VrjFf3eN60hFI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460950" y="1856879"/>
            <a:ext cx="8222100" cy="2010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3500"/>
              <a:t>Ni hao! ¡Hola! Sawasdee ka!: </a:t>
            </a:r>
            <a:endParaRPr sz="35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3500"/>
              <a:t>Advising International Students in the US</a:t>
            </a:r>
            <a:endParaRPr sz="3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Questions?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idx="1" type="subTitle"/>
          </p:nvPr>
        </p:nvSpPr>
        <p:spPr>
          <a:xfrm>
            <a:off x="5005825" y="2980975"/>
            <a:ext cx="3447300" cy="14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1" lang="en" sz="1800"/>
              <a:t>Greg Smith, Ph.D.</a:t>
            </a:r>
            <a:endParaRPr b="1" sz="1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1600"/>
              <a:t>Judith Winters College Counseling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1600"/>
              <a:t>Associate VP, Emeritus, 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1600"/>
              <a:t>California State University</a:t>
            </a:r>
            <a:endParaRPr sz="1600"/>
          </a:p>
        </p:txBody>
      </p:sp>
      <p:sp>
        <p:nvSpPr>
          <p:cNvPr id="91" name="Google Shape;91;p14"/>
          <p:cNvSpPr txBox="1"/>
          <p:nvPr>
            <p:ph idx="1" type="subTitle"/>
          </p:nvPr>
        </p:nvSpPr>
        <p:spPr>
          <a:xfrm>
            <a:off x="5005825" y="1484275"/>
            <a:ext cx="4491600" cy="14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1" lang="en" sz="1800"/>
              <a:t>Shari W. Quinn</a:t>
            </a:r>
            <a:endParaRPr b="1" sz="1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1600"/>
              <a:t>Assistant Director, International Specialist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1600"/>
              <a:t>University of California, Berkeley</a:t>
            </a:r>
            <a:endParaRPr sz="1600"/>
          </a:p>
        </p:txBody>
      </p:sp>
      <p:sp>
        <p:nvSpPr>
          <p:cNvPr id="92" name="Google Shape;92;p14"/>
          <p:cNvSpPr txBox="1"/>
          <p:nvPr>
            <p:ph idx="1" type="subTitle"/>
          </p:nvPr>
        </p:nvSpPr>
        <p:spPr>
          <a:xfrm>
            <a:off x="672925" y="1484275"/>
            <a:ext cx="4256700" cy="14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1" lang="en" sz="1800"/>
              <a:t>Tillie Gottlieb</a:t>
            </a:r>
            <a:endParaRPr b="1" sz="1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1600"/>
              <a:t>Associate Director of College Counseling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1600"/>
              <a:t>The Athenian School </a:t>
            </a:r>
            <a:endParaRPr sz="1600"/>
          </a:p>
        </p:txBody>
      </p:sp>
      <p:sp>
        <p:nvSpPr>
          <p:cNvPr id="93" name="Google Shape;93;p14"/>
          <p:cNvSpPr txBox="1"/>
          <p:nvPr>
            <p:ph idx="1" type="subTitle"/>
          </p:nvPr>
        </p:nvSpPr>
        <p:spPr>
          <a:xfrm>
            <a:off x="672925" y="2980975"/>
            <a:ext cx="4346700" cy="14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1" lang="en" sz="1800"/>
              <a:t>Becky Konowicz</a:t>
            </a:r>
            <a:endParaRPr b="1" sz="1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1600"/>
              <a:t>Assistant Dean of Undergraduate Admission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1600"/>
              <a:t>Director of International Admission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1600"/>
              <a:t>Santa Clara University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Today we’ll cover...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Key Differences in Application Process from US Citizens</a:t>
            </a:r>
            <a:endParaRPr sz="2500"/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Financial Aid Options</a:t>
            </a:r>
            <a:endParaRPr sz="2500"/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Resources on College Campuses</a:t>
            </a:r>
            <a:endParaRPr sz="2500"/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Tips for Advising</a:t>
            </a:r>
            <a:endParaRPr sz="2500"/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Trends &amp; Truths</a:t>
            </a:r>
            <a:endParaRPr sz="2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Key Differences in Application Process 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English Language Proficiency Requirements</a:t>
            </a:r>
            <a:endParaRPr sz="22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Tests &amp; Interviews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May have to verify through middle school (9th grade)</a:t>
            </a:r>
            <a:endParaRPr sz="20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Passport &amp; Visa Requirements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Documents of Financial Support &amp; Resources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Academic Record Originals and/or Translations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Agents &amp; Consultants in home country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Addresses/mailings</a:t>
            </a:r>
            <a:endParaRPr sz="22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English Language Proficiency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TOEFL</a:t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IELTS</a:t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PTE</a:t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ACT/SAT</a:t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AP/Subject Tests</a:t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Duolingo English Test</a:t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Interviews - Duolingo, Vericant, InitialView</a:t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LOTE for CSU Application</a:t>
            </a:r>
            <a:endParaRPr sz="2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Financial Aid Options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311700" y="1017800"/>
            <a:ext cx="8520600" cy="47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Need aware vs. Need blind vs. Need blind + meets full need</a:t>
            </a:r>
            <a:endParaRPr sz="2200"/>
          </a:p>
          <a:p>
            <a:pPr indent="-3683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Amherst, MIT, Harvard, Princeton, Yale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Wide ranging: U of the Pacific, La Verne ---&gt; Harvard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 u="sng">
                <a:solidFill>
                  <a:schemeClr val="hlink"/>
                </a:solidFill>
                <a:hlinkClick r:id="rId3"/>
              </a:rPr>
              <a:t>Financial Aid for Nonresident Alien Undergraduates </a:t>
            </a:r>
            <a:endParaRPr sz="2200"/>
          </a:p>
          <a:p>
            <a:pPr indent="-3683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Copyrighted Jennie Kent &amp; Jeff Levy - thank you!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EU citizenship or other citizenship benefits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Personal appeals process (ex. St. Mary’s)</a:t>
            </a:r>
            <a:endParaRPr sz="22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en" sz="1500"/>
              <a:t>Link to Financial Aid for Nonresident Alien Undergraduates: http://www.personalcollegeadmissions.com/financial-aid-nonresident?fbclid=IwAR3hX7xJWQO_ir97uQRgh9pnGGCB4TLdeEeIDkLdOaEe0-VrjFf3eN60hFI</a:t>
            </a:r>
            <a:endParaRPr sz="1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Resources on College Campuses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311700" y="1087300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Office of International Services or International Student Services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Office of International Student Enrollment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Registrar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Cultural Clubs, Unions, Affinity Groups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International Student Orientations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Prior to school starting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Early move-in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Cultural Transitions- Mental Health Services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Host Families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Housing opportunities</a:t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Tips for Advising </a:t>
            </a:r>
            <a:endParaRPr/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311700" y="10772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Navigating UC/CSU application &amp; requirements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Independent universities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Selective schools: same expectations as domestic citizens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Transcript issues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Translation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Repetition of grades</a:t>
            </a:r>
            <a:endParaRPr sz="2000"/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Roboto"/>
              <a:buChar char="●"/>
            </a:pPr>
            <a:r>
              <a:rPr lang="en" sz="2000"/>
              <a:t>Additional foreign languages </a:t>
            </a:r>
            <a:endParaRPr sz="2000"/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Taking subject tests to demonstrate proficiency</a:t>
            </a:r>
            <a:endParaRPr sz="2000"/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Rigor of additional “third” language</a:t>
            </a:r>
            <a:endParaRPr sz="2000"/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Advisors / agents in home country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Trends &amp; Truths in International Admissions</a:t>
            </a:r>
            <a:endParaRPr/>
          </a:p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269150" y="986000"/>
            <a:ext cx="8520600" cy="34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Fact and Fiction about TOEFL and other English Requirements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“We don’t have to take it because we’ve studied in the US”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Language Requirements for Non-native English speakers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“I’m bilingual, so I don’t need to take another language here”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living domestically vs. living overseas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“We’re at an advantage if we attend school in the US”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“Partnership Organizations”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Shorelight (IUA), INTO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GPAs can vary drastically to equal success (inflation, different transcripts)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