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  <p:embeddedFont>
      <p:font typeface="Homemade Appl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CE1C492-9833-4F85-9AF9-35BC8F2157E2}">
  <a:tblStyle styleId="{FCE1C492-9833-4F85-9AF9-35BC8F2157E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22" Type="http://schemas.openxmlformats.org/officeDocument/2006/relationships/font" Target="fonts/HomemadeApple-regular.fntdata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9708"/>
            <a:ext cx="12192301" cy="6877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609600" y="406400"/>
            <a:ext cx="847476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09600" y="2926177"/>
            <a:ext cx="9144000" cy="502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758" y="4883461"/>
            <a:ext cx="3761383" cy="138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3">
  <p:cSld name="TITLE_3">
    <p:bg>
      <p:bgPr>
        <a:solidFill>
          <a:srgbClr val="F3F3F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991000" y="2026233"/>
            <a:ext cx="760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96"/>
              </a:buClr>
              <a:buSzPts val="4800"/>
              <a:buFont typeface="Oswald"/>
              <a:buNone/>
              <a:defRPr sz="4800">
                <a:solidFill>
                  <a:srgbClr val="1F429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991000" y="2666300"/>
            <a:ext cx="64557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A00"/>
              </a:buClr>
              <a:buSzPts val="2800"/>
              <a:buFont typeface="Montserrat"/>
              <a:buNone/>
              <a:defRPr>
                <a:solidFill>
                  <a:srgbClr val="E86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15600" y="0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8200" y="1825625"/>
            <a:ext cx="10515600" cy="3779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OF PRESENTATAION  |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64813"/>
            <a:ext cx="12192000" cy="89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>
            <a:off x="0" y="4810539"/>
            <a:ext cx="12192000" cy="1164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838200" y="1825625"/>
            <a:ext cx="10515600" cy="3779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779565" y="6187678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OF PRESENTATAION  |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613189" y="82515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613189" y="370488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838200" y="1825625"/>
            <a:ext cx="5181600" cy="3829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6172200" y="1825625"/>
            <a:ext cx="5181600" cy="3829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839788" y="2505075"/>
            <a:ext cx="5157787" cy="323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0"/>
          <p:cNvSpPr txBox="1"/>
          <p:nvPr>
            <p:ph idx="4" type="body"/>
          </p:nvPr>
        </p:nvSpPr>
        <p:spPr>
          <a:xfrm>
            <a:off x="6172200" y="2505075"/>
            <a:ext cx="5183188" cy="323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794738"/>
            <a:ext cx="12192000" cy="2063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3909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OF PRESENTATAION  |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L5qlbISOAGA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_wdgjWqSjzs" TargetMode="External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609600" y="406400"/>
            <a:ext cx="847476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College Decisions Require Financial Literacy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609600" y="2926177"/>
            <a:ext cx="9144000" cy="502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Anna Takahashi, Todd Hicks, Christian Sherrill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6728875" y="5019525"/>
            <a:ext cx="50724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rgbClr val="00A2FF"/>
                </a:solidFill>
                <a:latin typeface="Avenir"/>
                <a:ea typeface="Avenir"/>
                <a:cs typeface="Avenir"/>
                <a:sym typeface="Avenir"/>
              </a:rPr>
              <a:t>Have a </a:t>
            </a:r>
            <a:r>
              <a:rPr b="1" lang="en-US">
                <a:solidFill>
                  <a:srgbClr val="00A2FF"/>
                </a:solidFill>
                <a:latin typeface="Avenir"/>
                <a:ea typeface="Avenir"/>
                <a:cs typeface="Avenir"/>
                <a:sym typeface="Avenir"/>
              </a:rPr>
              <a:t>laptop</a:t>
            </a:r>
            <a:r>
              <a:rPr lang="en-US">
                <a:solidFill>
                  <a:srgbClr val="00A2FF"/>
                </a:solidFill>
                <a:latin typeface="Avenir"/>
                <a:ea typeface="Avenir"/>
                <a:cs typeface="Avenir"/>
                <a:sym typeface="Avenir"/>
              </a:rPr>
              <a:t> or </a:t>
            </a:r>
            <a:r>
              <a:rPr b="1" lang="en-US">
                <a:solidFill>
                  <a:srgbClr val="00A2FF"/>
                </a:solidFill>
                <a:latin typeface="Avenir"/>
                <a:ea typeface="Avenir"/>
                <a:cs typeface="Avenir"/>
                <a:sym typeface="Avenir"/>
              </a:rPr>
              <a:t>tablet</a:t>
            </a:r>
            <a:r>
              <a:rPr lang="en-US">
                <a:solidFill>
                  <a:srgbClr val="00A2FF"/>
                </a:solidFill>
                <a:latin typeface="Avenir"/>
                <a:ea typeface="Avenir"/>
                <a:cs typeface="Avenir"/>
                <a:sym typeface="Avenir"/>
              </a:rPr>
              <a:t>? Sign in and connect to Wifi now, as it’ll come in handy during this session!</a:t>
            </a:r>
            <a:endParaRPr>
              <a:solidFill>
                <a:srgbClr val="00A2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609600" y="22980"/>
            <a:ext cx="113607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Thanks!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2545400" y="4353050"/>
            <a:ext cx="70689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christian@ngpf.org</a:t>
            </a:r>
            <a:endParaRPr u="sng">
              <a:solidFill>
                <a:srgbClr val="1F42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2545400" y="1910525"/>
            <a:ext cx="77334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annat@eastside.org</a:t>
            </a:r>
            <a:endParaRPr u="sng">
              <a:solidFill>
                <a:srgbClr val="1F42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2367075" y="3131800"/>
            <a:ext cx="77334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todd.hicks@cristoreysj.org</a:t>
            </a:r>
            <a:endParaRPr u="sng">
              <a:solidFill>
                <a:srgbClr val="1F42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4957642" y="704725"/>
            <a:ext cx="4801500" cy="4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1. PAYBACK Paying for College Simulation</a:t>
            </a:r>
            <a:endParaRPr b="0" i="0" sz="3200" u="none" cap="none" strike="noStrike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2. Anna &amp; Todd’s Top 3</a:t>
            </a:r>
            <a:endParaRPr b="0" i="0" sz="3200" u="none" cap="none" strike="noStrike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3. Counselor’s Quest: free resources you can use tomorrow</a:t>
            </a:r>
            <a:endParaRPr b="0" i="0" sz="3200" u="none" cap="none" strike="noStrike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4. Q&amp;A </a:t>
            </a:r>
            <a:endParaRPr b="0" i="0" sz="3200" u="none" cap="none" strike="noStrike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15"/>
          <p:cNvSpPr txBox="1"/>
          <p:nvPr/>
        </p:nvSpPr>
        <p:spPr>
          <a:xfrm rot="5400000">
            <a:off x="9961833" y="2293025"/>
            <a:ext cx="2452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2FF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b="0" i="0" sz="4800" u="none" cap="none" strike="noStrike">
              <a:solidFill>
                <a:srgbClr val="00A2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21257" l="18528" r="16413" t="21690"/>
          <a:stretch/>
        </p:blipFill>
        <p:spPr>
          <a:xfrm>
            <a:off x="2129633" y="543525"/>
            <a:ext cx="2182500" cy="968700"/>
          </a:xfrm>
          <a:prstGeom prst="roundRect">
            <a:avLst>
              <a:gd fmla="val 4249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5833" y="1719992"/>
            <a:ext cx="1190100" cy="1076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b="9818" l="9544" r="10050" t="9755"/>
          <a:stretch/>
        </p:blipFill>
        <p:spPr>
          <a:xfrm>
            <a:off x="2625833" y="3004458"/>
            <a:ext cx="1190100" cy="11904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9" name="Google Shape;79;p15"/>
          <p:cNvCxnSpPr>
            <a:endCxn id="77" idx="1"/>
          </p:cNvCxnSpPr>
          <p:nvPr/>
        </p:nvCxnSpPr>
        <p:spPr>
          <a:xfrm flipH="1" rot="-5400000">
            <a:off x="2098883" y="1731392"/>
            <a:ext cx="717900" cy="3360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5"/>
          <p:cNvCxnSpPr>
            <a:stCxn id="77" idx="3"/>
            <a:endCxn id="78" idx="6"/>
          </p:cNvCxnSpPr>
          <p:nvPr/>
        </p:nvCxnSpPr>
        <p:spPr>
          <a:xfrm>
            <a:off x="3815933" y="2258342"/>
            <a:ext cx="600" cy="1341300"/>
          </a:xfrm>
          <a:prstGeom prst="bentConnector3">
            <a:avLst>
              <a:gd fmla="val 3968756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1" name="Google Shape;8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5834" y="4402525"/>
            <a:ext cx="1190100" cy="11901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82" name="Google Shape;82;p15"/>
          <p:cNvCxnSpPr>
            <a:stCxn id="78" idx="3"/>
            <a:endCxn id="81" idx="2"/>
          </p:cNvCxnSpPr>
          <p:nvPr/>
        </p:nvCxnSpPr>
        <p:spPr>
          <a:xfrm rot="5400000">
            <a:off x="2224419" y="4421928"/>
            <a:ext cx="977100" cy="174300"/>
          </a:xfrm>
          <a:prstGeom prst="bentConnector4">
            <a:avLst>
              <a:gd fmla="val 28477" name="adj1"/>
              <a:gd fmla="val 281979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21257" l="18528" r="16413" t="21690"/>
          <a:stretch/>
        </p:blipFill>
        <p:spPr>
          <a:xfrm>
            <a:off x="1576500" y="1346250"/>
            <a:ext cx="9039000" cy="4165500"/>
          </a:xfrm>
          <a:prstGeom prst="roundRect">
            <a:avLst>
              <a:gd fmla="val 4249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6"/>
          <p:cNvSpPr txBox="1"/>
          <p:nvPr>
            <p:ph idx="4294967295" type="title"/>
          </p:nvPr>
        </p:nvSpPr>
        <p:spPr>
          <a:xfrm>
            <a:off x="593800" y="96800"/>
            <a:ext cx="112923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1. PAYBACK Paying for College Simulation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389493" y="4309085"/>
            <a:ext cx="5262900" cy="884100"/>
          </a:xfrm>
          <a:prstGeom prst="roundRect">
            <a:avLst>
              <a:gd fmla="val 16667" name="adj"/>
            </a:avLst>
          </a:prstGeom>
          <a:solidFill>
            <a:srgbClr val="E86A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timeforpayback.com</a:t>
            </a:r>
            <a:endParaRPr b="0" i="0" sz="3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38200" y="365125"/>
            <a:ext cx="4596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Anna &amp; Todd’s Top 3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907925" y="1825625"/>
            <a:ext cx="45267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Favorite Data Crunch: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What’s the Value of a College Major?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1876" y="223549"/>
            <a:ext cx="4743300" cy="5907600"/>
          </a:xfrm>
          <a:prstGeom prst="roundRect">
            <a:avLst>
              <a:gd fmla="val 3607" name="adj"/>
            </a:avLst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97" name="Google Shape;97;p17"/>
          <p:cNvSpPr txBox="1"/>
          <p:nvPr/>
        </p:nvSpPr>
        <p:spPr>
          <a:xfrm>
            <a:off x="8232825" y="1585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577150" y="1783400"/>
            <a:ext cx="463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Favorite Video: </a:t>
            </a:r>
            <a:endParaRPr b="0" i="0" sz="2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Credit Card Debt Explained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The math behind how credit card companies makes their millions off your swipes." id="103" name="Google Shape;103;p18" title="Credit Card Debt Explained | KQED New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7450" y="1023750"/>
            <a:ext cx="5459375" cy="40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618850" y="365125"/>
            <a:ext cx="4596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Anna &amp; Todd’s Top 3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31400" y="1763350"/>
            <a:ext cx="497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Favorite Project: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Budgeting with Roommates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10" name="Google Shape;110;p19"/>
          <p:cNvGraphicFramePr/>
          <p:nvPr/>
        </p:nvGraphicFramePr>
        <p:xfrm>
          <a:off x="5105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{FCE1C492-9833-4F85-9AF9-35BC8F2157E2}</a:tableStyleId>
              </a:tblPr>
              <a:tblGrid>
                <a:gridCol w="3429000"/>
                <a:gridCol w="3429000"/>
              </a:tblGrid>
              <a:tr h="508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Homemade Apple"/>
                          <a:ea typeface="Homemade Apple"/>
                          <a:cs typeface="Homemade Apple"/>
                          <a:sym typeface="Homemade Apple"/>
                        </a:rPr>
                        <a:t>The Apartment...</a:t>
                      </a:r>
                      <a:endParaRPr sz="3000" u="none" cap="none" strike="noStrike">
                        <a:latin typeface="Homemade Apple"/>
                        <a:ea typeface="Homemade Apple"/>
                        <a:cs typeface="Homemade Apple"/>
                        <a:sym typeface="Homemade Apple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6B8AF"/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Note: All costs are monthly</a:t>
                      </a:r>
                      <a:endParaRPr b="1" i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Rent:</a:t>
                      </a: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 must be mailed, one single check or money order, by the 10th of each month; $250 fee for late payment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Rooms: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master bedroom (with a bathroom attached)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smaller bedrooms, about the same size, but one has 2 windows and the other has 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bathrooms, one attached to the large master bedroom and one off the hallway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a large living room but no separate dining room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a standard kitchen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Utilities: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Water, Trash, Sewer is included in the cost of your rent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electric bill is different every month, based on usage, but averages $110. The bill is due by the 22nd of each month; $25 fee for late payment.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Roommate A has a window AC unit for the living room, but using it adds an average of $45/mo to the electric bill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gas bill (for cooking) also varies by month but averages $28. The bill is due by the 23rd of each month; $25 fee for late payment.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Renter’s Insurance: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Renter’s insurance is roughly $15, but each roommate must pay for his/her own, if desired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Parking: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Apartment is eligible for one onsite covered parking garage spot ($95/mo paid to landlord)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Optional uncovered parking lot spaces down the block ($45/mo paid to landlord, who pays the city)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Furniture: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You’ve all got your own furniture, plus some random stuff your parents gave you to furnish the main rooms of the apartment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Entertainment: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Roommate A has a Netflix account that costs $14/mo. Other roommates can create a profile under this account but need to split the cost with Roommate A. The bill is due on the 1st of the month and is set to autopay.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Only</a:t>
                      </a: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options in your area are $0 for broadcast TV, $80 for basic cable, $125 for premium cable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Internet Only</a:t>
                      </a: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$60 per month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Cable + Internet:</a:t>
                      </a: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$115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bill is due by the 20th of each month; $25 fee for late payment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6B8A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" name="Google Shape;111;p19"/>
          <p:cNvGraphicFramePr/>
          <p:nvPr/>
        </p:nvGraphicFramePr>
        <p:xfrm>
          <a:off x="457200" y="320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{FCE1C492-9833-4F85-9AF9-35BC8F2157E2}</a:tableStyleId>
              </a:tblPr>
              <a:tblGrid>
                <a:gridCol w="3429000"/>
                <a:gridCol w="3429000"/>
              </a:tblGrid>
              <a:tr h="508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Homemade Apple"/>
                          <a:ea typeface="Homemade Apple"/>
                          <a:cs typeface="Homemade Apple"/>
                          <a:sym typeface="Homemade Apple"/>
                        </a:rPr>
                        <a:t>Roommate A...    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Name: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a time-consuming job that keeps them out of the house between 8am and 8pm most weekdays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Would love to get a dog and would prefer the big room so they can keep the dog’s bed and crate in the bedroom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Loves sports and wants at least the basic cable package so they can watch ESPN when home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Owns a car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their finances in order in terms of steady income, not swimming in student debt, no credit card debt, etc.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pretty forgetful with deadlines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Typically eats a quick breakfast at home but eats lunch at the company cafeteria and eats a lot of takeout after they get home from work late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12" name="Google Shape;112;p19"/>
          <p:cNvSpPr txBox="1"/>
          <p:nvPr>
            <p:ph type="title"/>
          </p:nvPr>
        </p:nvSpPr>
        <p:spPr>
          <a:xfrm>
            <a:off x="320250" y="326300"/>
            <a:ext cx="4596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Anna &amp; Todd’s Top 3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76425" y="365125"/>
            <a:ext cx="516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latin typeface="Avenir"/>
                <a:ea typeface="Avenir"/>
                <a:cs typeface="Avenir"/>
                <a:sym typeface="Avenir"/>
              </a:rPr>
              <a:t>Anna and Todd’s Students Choice Awards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76425" y="1857075"/>
            <a:ext cx="49293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Everything in the NGPF Arcade!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Money Magic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Payback for College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Spent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Shady Sam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825" y="74350"/>
            <a:ext cx="6079500" cy="6018600"/>
          </a:xfrm>
          <a:prstGeom prst="roundRect">
            <a:avLst>
              <a:gd fmla="val 3683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763700" y="1816300"/>
            <a:ext cx="8618700" cy="4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508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96"/>
              </a:buClr>
              <a:buSzPts val="3200"/>
              <a:buFont typeface="Avenir"/>
              <a:buChar char="●"/>
            </a:pPr>
            <a:r>
              <a:rPr b="0" i="0" lang="en-US" sz="3200" u="none" cap="none" strike="noStrike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Head to </a:t>
            </a:r>
            <a:r>
              <a:rPr b="0" i="0" lang="en-US" sz="3200" u="none" cap="none" strike="noStrike">
                <a:solidFill>
                  <a:srgbClr val="E86A00"/>
                </a:solidFill>
                <a:latin typeface="Avenir"/>
                <a:ea typeface="Avenir"/>
                <a:cs typeface="Avenir"/>
                <a:sym typeface="Avenir"/>
              </a:rPr>
              <a:t>ngpf.org</a:t>
            </a:r>
            <a:endParaRPr b="0" i="0" sz="3200" u="none" cap="none" strike="noStrike">
              <a:solidFill>
                <a:srgbClr val="E86A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08000" lvl="0" marL="609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296"/>
              </a:buClr>
              <a:buSzPts val="3200"/>
              <a:buFont typeface="Avenir"/>
              <a:buChar char="●"/>
            </a:pPr>
            <a:r>
              <a:rPr b="0" i="0" lang="en-US" sz="3200" u="none" cap="none" strike="noStrike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Use your quest to explore hundreds of free, customizable resources for teaching personal finance - tailored for your work.</a:t>
            </a:r>
            <a:endParaRPr b="0" i="0" sz="3200" u="none" cap="none" strike="noStrike">
              <a:solidFill>
                <a:srgbClr val="1F42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08000" lvl="0" marL="6096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F4296"/>
              </a:buClr>
              <a:buSzPts val="3200"/>
              <a:buFont typeface="Avenir"/>
              <a:buChar char="●"/>
            </a:pPr>
            <a:r>
              <a:rPr b="0" i="0" lang="en-US" sz="3200" u="none" cap="none" strike="noStrike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My challenge to you: find </a:t>
            </a:r>
            <a:r>
              <a:rPr b="0" i="0" lang="en-US" sz="3200" u="sng" cap="none" strike="noStrike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at least 3 resources</a:t>
            </a:r>
            <a:r>
              <a:rPr b="0" i="0" lang="en-US" sz="3200" u="none" cap="none" strike="noStrike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 you - or a colleague - would use with students. Be ready to share...</a:t>
            </a:r>
            <a:endParaRPr b="0" i="0" sz="3200" u="none" cap="none" strike="noStrike">
              <a:solidFill>
                <a:srgbClr val="1F42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323433" y="1005883"/>
            <a:ext cx="44160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rgbClr val="1F4296"/>
                </a:solidFill>
                <a:latin typeface="Avenir"/>
                <a:ea typeface="Avenir"/>
                <a:cs typeface="Avenir"/>
                <a:sym typeface="Avenir"/>
              </a:rPr>
              <a:t>Solo OR in pairs:</a:t>
            </a:r>
            <a:endParaRPr u="sng">
              <a:solidFill>
                <a:srgbClr val="1F42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609600" y="22979"/>
            <a:ext cx="113607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3. Counselor’s Quest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9818" l="9544" r="10050" t="9755"/>
          <a:stretch/>
        </p:blipFill>
        <p:spPr>
          <a:xfrm>
            <a:off x="8934300" y="833367"/>
            <a:ext cx="1746000" cy="17463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ew HD version: http://youtu.be/bOf-i0n3TeU&#10;&#10;Possibly the easiest timer you'll ever use. Big easy to see numbers. Beeps when it reaches 0. Voted #1 by timer-timer.com - that's us :) http://timer-timer.com" id="128" name="Google Shape;128;p21" title="15 Minute Countdown Timer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7367" y="4524300"/>
            <a:ext cx="2602133" cy="19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609600" y="22982"/>
            <a:ext cx="113607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4. Questions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9600" y="1828000"/>
            <a:ext cx="3201900" cy="32019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