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3" r:id="rId7"/>
    <p:sldId id="261" r:id="rId8"/>
    <p:sldId id="262" r:id="rId9"/>
    <p:sldId id="264" r:id="rId10"/>
    <p:sldId id="266" r:id="rId11"/>
    <p:sldId id="267" r:id="rId12"/>
    <p:sldId id="268" r:id="rId13"/>
    <p:sldId id="269" r:id="rId14"/>
    <p:sldId id="270" r:id="rId15"/>
    <p:sldId id="272" r:id="rId16"/>
    <p:sldId id="273" r:id="rId17"/>
    <p:sldId id="274"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Open Sans" panose="020B0604020202020204" charset="0"/>
      <p:regular r:id="rId28"/>
      <p:bold r:id="rId29"/>
      <p:italic r:id="rId30"/>
      <p:boldItalic r:id="rId31"/>
    </p:embeddedFont>
    <p:embeddedFont>
      <p:font typeface="Rokkitt"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quXwUzamUcwt/wLZCs41Plg8g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564" autoAdjust="0"/>
  </p:normalViewPr>
  <p:slideViewPr>
    <p:cSldViewPr snapToGrid="0">
      <p:cViewPr varScale="1">
        <p:scale>
          <a:sx n="54" d="100"/>
          <a:sy n="54" d="100"/>
        </p:scale>
        <p:origin x="178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ebapp4.asu.edu/programs/t5/undergrad/fals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admissions.purdue.edu/majors/index.php"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dmissions.purdue.edu/academics/freshmanprofile.ph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mspub.abet.org/aps/name-search?searchType=institutio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abet.org/accreditation/what-is-accreditation/what-programs-does-abet-accredit/"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dmissions.purdue.edu/majors/index.ph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e7b7b9a29_0_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7e7b7b9a2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f195345de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6f195345de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highlight>
                  <a:srgbClr val="9FC5E8"/>
                </a:highlight>
              </a:rPr>
              <a:t>Nicole</a:t>
            </a:r>
            <a:endParaRPr dirty="0">
              <a:highlight>
                <a:srgbClr val="9FC5E8"/>
              </a:highlight>
            </a:endParaRPr>
          </a:p>
          <a:p>
            <a:pPr marL="0" lvl="0" indent="0" algn="l" rtl="0">
              <a:spcBef>
                <a:spcPts val="0"/>
              </a:spcBef>
              <a:spcAft>
                <a:spcPts val="0"/>
              </a:spcAft>
              <a:buNone/>
            </a:pPr>
            <a:endParaRPr dirty="0"/>
          </a:p>
          <a:p>
            <a:pPr marL="0" lvl="0" indent="0" algn="l" rtl="0">
              <a:spcBef>
                <a:spcPts val="0"/>
              </a:spcBef>
              <a:spcAft>
                <a:spcPts val="0"/>
              </a:spcAft>
              <a:buNone/>
            </a:pPr>
            <a:r>
              <a:rPr lang="en-US" dirty="0"/>
              <a:t>Purdue: (management) accounting, economics, (science) actuarial science, data science, mathematics - 4 options, mathematics education, statistics - 2 options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ASU: Actuarial Science, Applied Mathematics, Applied Mathematics for Life and Social Sciences, Mathematics, Mathematics (Statistics), Statistics, Business Data Analytics, Accountancy, Computational Forensics, Computational Mathematical Sciences</a:t>
            </a:r>
            <a:endParaRPr dirty="0"/>
          </a:p>
          <a:p>
            <a:pPr marL="0" lvl="0" indent="0" algn="l" rtl="0">
              <a:spcBef>
                <a:spcPts val="0"/>
              </a:spcBef>
              <a:spcAft>
                <a:spcPts val="0"/>
              </a:spcAft>
              <a:buNone/>
            </a:pPr>
            <a:endParaRPr dirty="0"/>
          </a:p>
        </p:txBody>
      </p:sp>
      <p:sp>
        <p:nvSpPr>
          <p:cNvPr id="143" name="Google Shape;143;g6f195345de_0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f195345d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6f195345d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highlight>
                  <a:srgbClr val="9FC5E8"/>
                </a:highlight>
              </a:rPr>
              <a:t>Nicole</a:t>
            </a:r>
            <a:endParaRPr dirty="0">
              <a:highlight>
                <a:srgbClr val="FFD966"/>
              </a:highlight>
            </a:endParaRPr>
          </a:p>
          <a:p>
            <a:pPr marL="0" lvl="0" indent="0" algn="l" rtl="0">
              <a:lnSpc>
                <a:spcPct val="90000"/>
              </a:lnSpc>
              <a:spcBef>
                <a:spcPts val="0"/>
              </a:spcBef>
              <a:spcAft>
                <a:spcPts val="0"/>
              </a:spcAft>
              <a:buNone/>
            </a:pPr>
            <a:endParaRPr b="1" dirty="0">
              <a:latin typeface="Arial"/>
              <a:ea typeface="Arial"/>
              <a:cs typeface="Arial"/>
              <a:sym typeface="Arial"/>
            </a:endParaRPr>
          </a:p>
          <a:p>
            <a:pPr marL="457200" lvl="0" indent="-342900" algn="l" rtl="0">
              <a:lnSpc>
                <a:spcPct val="90000"/>
              </a:lnSpc>
              <a:spcBef>
                <a:spcPts val="0"/>
              </a:spcBef>
              <a:spcAft>
                <a:spcPts val="0"/>
              </a:spcAft>
              <a:buClr>
                <a:schemeClr val="dk1"/>
              </a:buClr>
              <a:buSzPts val="1800"/>
              <a:buChar char="-"/>
            </a:pPr>
            <a:r>
              <a:rPr lang="en-US" b="1" dirty="0">
                <a:latin typeface="Arial"/>
                <a:ea typeface="Arial"/>
                <a:cs typeface="Arial"/>
                <a:sym typeface="Arial"/>
              </a:rPr>
              <a:t>Bachelor of Arts (BA)</a:t>
            </a:r>
            <a:r>
              <a:rPr lang="en-US" dirty="0">
                <a:latin typeface="Arial"/>
                <a:ea typeface="Arial"/>
                <a:cs typeface="Arial"/>
                <a:sym typeface="Arial"/>
              </a:rPr>
              <a:t>:</a:t>
            </a:r>
            <a:r>
              <a:rPr lang="en-US" dirty="0">
                <a:solidFill>
                  <a:srgbClr val="494949"/>
                </a:solidFill>
                <a:highlight>
                  <a:srgbClr val="FFFFFF"/>
                </a:highlight>
                <a:latin typeface="Arial"/>
                <a:ea typeface="Arial"/>
                <a:cs typeface="Arial"/>
                <a:sym typeface="Arial"/>
              </a:rPr>
              <a:t> A Bachelor of the Arts degree program provides students with a more expansive education, requiring fewer credits that are directly linked to a particular major. Instead, students are expected to earn credits in a variety of liberal arts subjects. Courses in the humanities, English, the social sciences, and a foreign language are typically part of this degree program. Students can pick and choose from a broad array of courses to fulfill these requirements, allowing them greater flexibility to customize their education to match their individual goals and interests.</a:t>
            </a:r>
            <a:endParaRPr dirty="0">
              <a:solidFill>
                <a:srgbClr val="494949"/>
              </a:solidFill>
              <a:highlight>
                <a:srgbClr val="FFFFFF"/>
              </a:highlight>
              <a:latin typeface="Arial"/>
              <a:ea typeface="Arial"/>
              <a:cs typeface="Arial"/>
              <a:sym typeface="Arial"/>
            </a:endParaRPr>
          </a:p>
          <a:p>
            <a:pPr marL="457200" lvl="0" indent="-317500" algn="l" rtl="0">
              <a:lnSpc>
                <a:spcPct val="90000"/>
              </a:lnSpc>
              <a:spcBef>
                <a:spcPts val="0"/>
              </a:spcBef>
              <a:spcAft>
                <a:spcPts val="0"/>
              </a:spcAft>
              <a:buClr>
                <a:srgbClr val="494949"/>
              </a:buClr>
              <a:buSzPts val="1400"/>
              <a:buChar char="-"/>
            </a:pPr>
            <a:r>
              <a:rPr lang="en-US" b="1" dirty="0">
                <a:latin typeface="Arial"/>
                <a:ea typeface="Arial"/>
                <a:cs typeface="Arial"/>
                <a:sym typeface="Arial"/>
              </a:rPr>
              <a:t>Bachelor of Science (BS)</a:t>
            </a:r>
            <a:r>
              <a:rPr lang="en-US" dirty="0">
                <a:latin typeface="Arial"/>
                <a:ea typeface="Arial"/>
                <a:cs typeface="Arial"/>
                <a:sym typeface="Arial"/>
              </a:rPr>
              <a:t>:</a:t>
            </a:r>
            <a:r>
              <a:rPr lang="en-US" dirty="0">
                <a:solidFill>
                  <a:srgbClr val="494949"/>
                </a:solidFill>
                <a:highlight>
                  <a:srgbClr val="FFFFFF"/>
                </a:highlight>
                <a:latin typeface="Arial"/>
                <a:ea typeface="Arial"/>
                <a:cs typeface="Arial"/>
                <a:sym typeface="Arial"/>
              </a:rPr>
              <a:t> Programs resulting in a Bachelor of Science degree are generally more strictly focused on their subject matter, requiring more credits that are directly linked to the major. Students are expected to concentrate their academic energies on mastering the technical and practical facets of their field. They have fewer opportunities to explore topics outside of the subject </a:t>
            </a:r>
            <a:r>
              <a:rPr lang="en-US" dirty="0">
                <a:solidFill>
                  <a:srgbClr val="636363"/>
                </a:solidFill>
                <a:highlight>
                  <a:srgbClr val="FFFFFF"/>
                </a:highlight>
                <a:latin typeface="Arial"/>
                <a:ea typeface="Arial"/>
                <a:cs typeface="Arial"/>
                <a:sym typeface="Arial"/>
              </a:rPr>
              <a:t>of their major.</a:t>
            </a:r>
            <a:endParaRPr dirty="0">
              <a:solidFill>
                <a:srgbClr val="494949"/>
              </a:solidFill>
              <a:highlight>
                <a:srgbClr val="FFFFFF"/>
              </a:highlight>
              <a:latin typeface="Arial"/>
              <a:ea typeface="Arial"/>
              <a:cs typeface="Arial"/>
              <a:sym typeface="Arial"/>
            </a:endParaRPr>
          </a:p>
        </p:txBody>
      </p:sp>
      <p:sp>
        <p:nvSpPr>
          <p:cNvPr id="151" name="Google Shape;151;g6f195345d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9FC5E8"/>
                </a:highlight>
              </a:rPr>
              <a:t>David</a:t>
            </a:r>
            <a:endParaRPr>
              <a:highlight>
                <a:srgbClr val="9FC5E8"/>
              </a:highlight>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https://webapp4.asu.edu/programs/t5/undergrad/false</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sz="1100" u="sng">
                <a:solidFill>
                  <a:schemeClr val="hlink"/>
                </a:solidFill>
                <a:latin typeface="Arial"/>
                <a:ea typeface="Arial"/>
                <a:cs typeface="Arial"/>
                <a:sym typeface="Arial"/>
                <a:hlinkClick r:id="rId4"/>
              </a:rPr>
              <a:t>https://www.admissions.purdue.edu/majors/index.php</a:t>
            </a:r>
            <a:endParaRPr/>
          </a:p>
        </p:txBody>
      </p:sp>
      <p:sp>
        <p:nvSpPr>
          <p:cNvPr id="159" name="Google Shape;15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f195345de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6f195345de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highlight>
                  <a:srgbClr val="9FC5E8"/>
                </a:highlight>
              </a:rPr>
              <a:t>David</a:t>
            </a:r>
            <a:endParaRPr sz="1100">
              <a:latin typeface="Arial"/>
              <a:ea typeface="Arial"/>
              <a:cs typeface="Arial"/>
              <a:sym typeface="Arial"/>
            </a:endParaRPr>
          </a:p>
          <a:p>
            <a:pPr marL="0" lvl="0" indent="0" algn="l" rtl="0">
              <a:spcBef>
                <a:spcPts val="0"/>
              </a:spcBef>
              <a:spcAft>
                <a:spcPts val="0"/>
              </a:spcAft>
              <a:buNone/>
            </a:pPr>
            <a:endParaRPr/>
          </a:p>
        </p:txBody>
      </p:sp>
      <p:sp>
        <p:nvSpPr>
          <p:cNvPr id="166" name="Google Shape;166;g6f195345de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f195345de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6f195345de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highlight>
                  <a:srgbClr val="9FC5E8"/>
                </a:highlight>
              </a:rPr>
              <a:t>Taylor</a:t>
            </a:r>
            <a:endParaRPr dirty="0">
              <a:highlight>
                <a:srgbClr val="9FC5E8"/>
              </a:highlight>
            </a:endParaRPr>
          </a:p>
          <a:p>
            <a:pPr marL="0" lvl="0" indent="0" algn="l" rtl="0">
              <a:spcBef>
                <a:spcPts val="0"/>
              </a:spcBef>
              <a:spcAft>
                <a:spcPts val="0"/>
              </a:spcAft>
              <a:buNone/>
            </a:pPr>
            <a:endParaRPr dirty="0"/>
          </a:p>
          <a:p>
            <a:pPr marL="0" lvl="0" indent="0" algn="l" rtl="0">
              <a:spcBef>
                <a:spcPts val="0"/>
              </a:spcBef>
              <a:spcAft>
                <a:spcPts val="0"/>
              </a:spcAft>
              <a:buNone/>
            </a:pPr>
            <a:r>
              <a:rPr lang="en-US" dirty="0"/>
              <a:t>This list includes the minimum high school course expectations for students that apply. Students should meet or exceed these.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100" dirty="0">
                <a:highlight>
                  <a:schemeClr val="lt1"/>
                </a:highlight>
                <a:latin typeface="Arial"/>
                <a:ea typeface="Arial"/>
                <a:cs typeface="Arial"/>
                <a:sym typeface="Arial"/>
              </a:rPr>
              <a:t>Applications are reviewed individually and holistically with two primary questions in mind: are you academically prepared to succeed in your desired academic program? Are you a competitive candidate in the context of the overall pool or applicants for the program based on available space?</a:t>
            </a:r>
            <a:endParaRPr sz="1100" dirty="0">
              <a:highlight>
                <a:schemeClr val="lt1"/>
              </a:highlight>
              <a:latin typeface="Arial"/>
              <a:ea typeface="Arial"/>
              <a:cs typeface="Arial"/>
              <a:sym typeface="Arial"/>
            </a:endParaRPr>
          </a:p>
          <a:p>
            <a:pPr marL="0" lvl="0" indent="0" algn="l" rtl="0">
              <a:spcBef>
                <a:spcPts val="0"/>
              </a:spcBef>
              <a:spcAft>
                <a:spcPts val="0"/>
              </a:spcAft>
              <a:buClr>
                <a:schemeClr val="dk1"/>
              </a:buClr>
              <a:buFont typeface="Arial"/>
              <a:buNone/>
            </a:pPr>
            <a:endParaRPr sz="1100" dirty="0">
              <a:highlight>
                <a:schemeClr val="lt1"/>
              </a:highlight>
              <a:latin typeface="Arial"/>
              <a:ea typeface="Arial"/>
              <a:cs typeface="Arial"/>
              <a:sym typeface="Arial"/>
            </a:endParaRPr>
          </a:p>
          <a:p>
            <a:pPr marL="0" lvl="0" indent="0" algn="l" rtl="0">
              <a:spcBef>
                <a:spcPts val="0"/>
              </a:spcBef>
              <a:spcAft>
                <a:spcPts val="0"/>
              </a:spcAft>
              <a:buNone/>
            </a:pPr>
            <a:r>
              <a:rPr lang="en-US" sz="1100" dirty="0">
                <a:highlight>
                  <a:srgbClr val="FFFFFF"/>
                </a:highlight>
                <a:latin typeface="Arial"/>
                <a:ea typeface="Arial"/>
                <a:cs typeface="Arial"/>
                <a:sym typeface="Arial"/>
              </a:rPr>
              <a:t>Though this question is often asked, there is no definitive answer. You can use our </a:t>
            </a:r>
            <a:r>
              <a:rPr lang="en-US" sz="1100" u="sng" dirty="0">
                <a:solidFill>
                  <a:schemeClr val="hlink"/>
                </a:solidFill>
                <a:highlight>
                  <a:srgbClr val="FFFFFF"/>
                </a:highlight>
                <a:latin typeface="Arial"/>
                <a:ea typeface="Arial"/>
                <a:cs typeface="Arial"/>
                <a:sym typeface="Arial"/>
                <a:hlinkClick r:id="rId3"/>
              </a:rPr>
              <a:t>Freshman Class Profile Page</a:t>
            </a:r>
            <a:r>
              <a:rPr lang="en-US" sz="1100" dirty="0">
                <a:highlight>
                  <a:srgbClr val="FFFFFF"/>
                </a:highlight>
                <a:latin typeface="Arial"/>
                <a:ea typeface="Arial"/>
                <a:cs typeface="Arial"/>
                <a:sym typeface="Arial"/>
              </a:rPr>
              <a:t> to see “middle 50%” ranges for GPAs and SAT or ACT tests. However, these ranges represent the entire freshman class — the middle 50% for individual majors may be higher or lower based on space availability or the rigor of the program’s curriculum.</a:t>
            </a:r>
            <a:endParaRPr sz="1100" dirty="0">
              <a:highlight>
                <a:srgbClr val="FFFFFF"/>
              </a:highlight>
              <a:latin typeface="Arial"/>
              <a:ea typeface="Arial"/>
              <a:cs typeface="Arial"/>
              <a:sym typeface="Arial"/>
            </a:endParaRPr>
          </a:p>
          <a:p>
            <a:pPr marL="0" lvl="0" indent="0" algn="l" rtl="0">
              <a:spcBef>
                <a:spcPts val="0"/>
              </a:spcBef>
              <a:spcAft>
                <a:spcPts val="0"/>
              </a:spcAft>
              <a:buNone/>
            </a:pPr>
            <a:endParaRPr sz="1100" dirty="0">
              <a:highlight>
                <a:srgbClr val="FFFFFF"/>
              </a:highlight>
              <a:latin typeface="Arial"/>
              <a:ea typeface="Arial"/>
              <a:cs typeface="Arial"/>
              <a:sym typeface="Arial"/>
            </a:endParaRPr>
          </a:p>
          <a:p>
            <a:pPr marL="0" lvl="0" indent="0" algn="l" rtl="0">
              <a:spcBef>
                <a:spcPts val="0"/>
              </a:spcBef>
              <a:spcAft>
                <a:spcPts val="0"/>
              </a:spcAft>
              <a:buNone/>
            </a:pPr>
            <a:endParaRPr sz="1100" dirty="0">
              <a:highlight>
                <a:srgbClr val="FFFFFF"/>
              </a:highlight>
              <a:latin typeface="Arial"/>
              <a:ea typeface="Arial"/>
              <a:cs typeface="Arial"/>
              <a:sym typeface="Arial"/>
            </a:endParaRPr>
          </a:p>
          <a:p>
            <a:pPr marL="0" lvl="0" indent="0" algn="l" rtl="0">
              <a:spcBef>
                <a:spcPts val="0"/>
              </a:spcBef>
              <a:spcAft>
                <a:spcPts val="0"/>
              </a:spcAft>
              <a:buNone/>
            </a:pPr>
            <a:endParaRPr sz="1100" dirty="0">
              <a:highlight>
                <a:srgbClr val="FFFFFF"/>
              </a:highlight>
              <a:latin typeface="Arial"/>
              <a:ea typeface="Arial"/>
              <a:cs typeface="Arial"/>
              <a:sym typeface="Arial"/>
            </a:endParaRPr>
          </a:p>
          <a:p>
            <a:pPr marL="0" lvl="0" indent="0" algn="l" rtl="0">
              <a:spcBef>
                <a:spcPts val="0"/>
              </a:spcBef>
              <a:spcAft>
                <a:spcPts val="0"/>
              </a:spcAft>
              <a:buNone/>
            </a:pPr>
            <a:endParaRPr sz="1100" dirty="0">
              <a:highlight>
                <a:srgbClr val="FFFFFF"/>
              </a:highlight>
              <a:latin typeface="Arial"/>
              <a:ea typeface="Arial"/>
              <a:cs typeface="Arial"/>
              <a:sym typeface="Arial"/>
            </a:endParaRPr>
          </a:p>
        </p:txBody>
      </p:sp>
      <p:sp>
        <p:nvSpPr>
          <p:cNvPr id="176" name="Google Shape;176;g6f195345de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highlight>
                  <a:srgbClr val="9FC5E8"/>
                </a:highlight>
              </a:rPr>
              <a:t>Nicole</a:t>
            </a:r>
            <a:endParaRPr dirty="0">
              <a:highlight>
                <a:srgbClr val="9FC5E8"/>
              </a:highlight>
            </a:endParaRPr>
          </a:p>
          <a:p>
            <a:pPr marL="0" lvl="0" indent="0" algn="l" rtl="0">
              <a:spcBef>
                <a:spcPts val="0"/>
              </a:spcBef>
              <a:spcAft>
                <a:spcPts val="0"/>
              </a:spcAft>
              <a:buNone/>
            </a:pPr>
            <a:endParaRPr dirty="0">
              <a:highlight>
                <a:srgbClr val="9FC5E8"/>
              </a:highlight>
            </a:endParaRPr>
          </a:p>
        </p:txBody>
      </p:sp>
      <p:sp>
        <p:nvSpPr>
          <p:cNvPr id="192" name="Google Shape;19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0eac034f6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0eac034f6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highlight>
                  <a:srgbClr val="F1C232"/>
                </a:highlight>
              </a:rPr>
              <a:t>Add ABET research site - which one?</a:t>
            </a:r>
            <a:endParaRPr dirty="0">
              <a:highlight>
                <a:srgbClr val="F1C232"/>
              </a:highlight>
            </a:endParaRPr>
          </a:p>
          <a:p>
            <a:pPr marL="0" lvl="0" indent="0" algn="l" rtl="0">
              <a:spcBef>
                <a:spcPts val="0"/>
              </a:spcBef>
              <a:spcAft>
                <a:spcPts val="0"/>
              </a:spcAft>
              <a:buNone/>
            </a:pPr>
            <a:r>
              <a:rPr lang="en-US" sz="1100" u="sng" dirty="0">
                <a:solidFill>
                  <a:schemeClr val="hlink"/>
                </a:solidFill>
                <a:latin typeface="Arial"/>
                <a:ea typeface="Arial"/>
                <a:cs typeface="Arial"/>
                <a:sym typeface="Arial"/>
                <a:hlinkClick r:id="rId3"/>
              </a:rPr>
              <a:t>https://amspub.abet.org/aps/name-search?searchType=institution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Engr vs Engr Tech definition from ABET: </a:t>
            </a:r>
            <a:r>
              <a:rPr lang="en-US" sz="1100" u="sng" dirty="0">
                <a:solidFill>
                  <a:schemeClr val="hlink"/>
                </a:solidFill>
                <a:latin typeface="Arial"/>
                <a:ea typeface="Arial"/>
                <a:cs typeface="Arial"/>
                <a:sym typeface="Arial"/>
                <a:hlinkClick r:id="rId4"/>
              </a:rPr>
              <a:t>https://www.abet.org/accreditation/what-is-accreditation/what-programs-does-abet-accredit/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99" name="Google Shape;199;g80eac034f6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e7b7b9a29_0_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highlight>
                  <a:srgbClr val="F1C232"/>
                </a:highlight>
              </a:rPr>
              <a:t>  </a:t>
            </a:r>
            <a:endParaRPr dirty="0">
              <a:highlight>
                <a:srgbClr val="F1C232"/>
              </a:highlight>
            </a:endParaRPr>
          </a:p>
        </p:txBody>
      </p:sp>
      <p:sp>
        <p:nvSpPr>
          <p:cNvPr id="205" name="Google Shape;205;g7e7b7b9a2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e7b7b9a29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7e7b7b9a29_0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highlight>
                  <a:srgbClr val="9FC5E8"/>
                </a:highlight>
              </a:rPr>
              <a:t>Nicole</a:t>
            </a:r>
            <a:endParaRPr dirty="0">
              <a:highlight>
                <a:srgbClr val="9FC5E8"/>
              </a:highlight>
            </a:endParaRPr>
          </a:p>
        </p:txBody>
      </p:sp>
      <p:sp>
        <p:nvSpPr>
          <p:cNvPr id="69" name="Google Shape;69;g7e7b7b9a29_0_1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6f195345de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g6f195345de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highlight>
                  <a:srgbClr val="9FC5E8"/>
                </a:highlight>
              </a:rPr>
              <a:t>Taylor</a:t>
            </a:r>
            <a:endParaRPr dirty="0">
              <a:highlight>
                <a:srgbClr val="9FC5E8"/>
              </a:highlight>
            </a:endParaRPr>
          </a:p>
        </p:txBody>
      </p:sp>
      <p:sp>
        <p:nvSpPr>
          <p:cNvPr id="76" name="Google Shape;76;g6f195345de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dirty="0">
                <a:highlight>
                  <a:srgbClr val="9FC5E8"/>
                </a:highlight>
              </a:rPr>
              <a:t>Taylor</a:t>
            </a:r>
          </a:p>
          <a:p>
            <a:pPr marL="0" lvl="0" indent="0" algn="l" rtl="0">
              <a:spcBef>
                <a:spcPts val="0"/>
              </a:spcBef>
              <a:spcAft>
                <a:spcPts val="0"/>
              </a:spcAft>
              <a:buClr>
                <a:schemeClr val="dk1"/>
              </a:buClr>
              <a:buFont typeface="Arial"/>
              <a:buNone/>
            </a:pPr>
            <a:endParaRPr lang="en-US" dirty="0">
              <a:highlight>
                <a:srgbClr val="9FC5E8"/>
              </a:highlight>
            </a:endParaRPr>
          </a:p>
          <a:p>
            <a:pPr marL="0" lvl="0" indent="0" algn="l" rtl="0">
              <a:spcBef>
                <a:spcPts val="0"/>
              </a:spcBef>
              <a:spcAft>
                <a:spcPts val="0"/>
              </a:spcAft>
              <a:buClr>
                <a:schemeClr val="dk1"/>
              </a:buClr>
              <a:buFont typeface="Arial"/>
              <a:buNone/>
            </a:pPr>
            <a:r>
              <a:rPr lang="en-US" dirty="0">
                <a:highlight>
                  <a:srgbClr val="9FC5E8"/>
                </a:highlight>
              </a:rPr>
              <a:t>In working with student, this helps to determine their interests in the area of STEM and what the style/purpose of their desired major will be.  </a:t>
            </a:r>
            <a:endParaRPr dirty="0">
              <a:highlight>
                <a:srgbClr val="9FC5E8"/>
              </a:highlight>
            </a:endParaRPr>
          </a:p>
          <a:p>
            <a:pPr marL="0" lvl="0" indent="0" algn="l" rtl="0">
              <a:spcBef>
                <a:spcPts val="0"/>
              </a:spcBef>
              <a:spcAft>
                <a:spcPts val="0"/>
              </a:spcAft>
              <a:buClr>
                <a:schemeClr val="dk1"/>
              </a:buClr>
              <a:buFont typeface="Arial"/>
              <a:buNone/>
            </a:pPr>
            <a:endParaRPr dirty="0">
              <a:highlight>
                <a:srgbClr val="9FC5E8"/>
              </a:highlight>
            </a:endParaRPr>
          </a:p>
          <a:p>
            <a:pPr marL="0" lvl="0" indent="0" algn="l" rtl="0">
              <a:spcBef>
                <a:spcPts val="0"/>
              </a:spcBef>
              <a:spcAft>
                <a:spcPts val="0"/>
              </a:spcAft>
              <a:buClr>
                <a:schemeClr val="dk1"/>
              </a:buClr>
              <a:buFont typeface="Arial"/>
              <a:buNone/>
            </a:pPr>
            <a:endParaRPr dirty="0">
              <a:highlight>
                <a:srgbClr val="FFD966"/>
              </a:highlight>
            </a:endParaRPr>
          </a:p>
        </p:txBody>
      </p:sp>
      <p:sp>
        <p:nvSpPr>
          <p:cNvPr id="86" name="Google Shape;8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highlight>
                  <a:srgbClr val="9FC5E8"/>
                </a:highlight>
              </a:rPr>
              <a:t>Nicole</a:t>
            </a:r>
            <a:endParaRPr dirty="0">
              <a:highlight>
                <a:srgbClr val="9FC5E8"/>
              </a:highlight>
            </a:endParaRPr>
          </a:p>
          <a:p>
            <a:pPr marL="0" lvl="0" indent="0" algn="l" rtl="0">
              <a:spcBef>
                <a:spcPts val="0"/>
              </a:spcBef>
              <a:spcAft>
                <a:spcPts val="0"/>
              </a:spcAft>
              <a:buNone/>
            </a:pPr>
            <a:endParaRPr dirty="0"/>
          </a:p>
          <a:p>
            <a:pPr marL="0" lvl="0" indent="0" algn="l" rtl="0">
              <a:spcBef>
                <a:spcPts val="0"/>
              </a:spcBef>
              <a:spcAft>
                <a:spcPts val="0"/>
              </a:spcAft>
              <a:buNone/>
            </a:pPr>
            <a:r>
              <a:rPr lang="en-US" dirty="0"/>
              <a:t>ASU: Applied Biological Sciences (Sustainable Horticulture), Biochemistry, Biochemistry (Medicinal Chemistry), Biological Sciences (Neurobiology, Physiology and Behavior), Biological Sciences (Genetics, Cell and Developmental Biology), Biophysics, Chemistry (Environmental Chemistry), Earth and Space Exploration (Astrobiology and </a:t>
            </a:r>
            <a:r>
              <a:rPr lang="en-US" dirty="0" err="1"/>
              <a:t>Biogeosciences</a:t>
            </a:r>
            <a:r>
              <a:rPr lang="en-US" dirty="0"/>
              <a:t>), Earth and Space Exploration (Astrophysics), Forensic Science, Speech and Hearing Science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Purdue:, agronomy, animal sciences, anthropology, applied meteorology and climatology, aquatic sciences, atmospheric science/meteorology, biochemistry, biology, brain and behavioral sciences, cell-molecular-developmental biology, chemistry,  computer science, crop science, cybersecurity, data visualization, developmental and family science, ecology-evolution-environmental sciences, environmental geosciences, genetics, environmental studies, environmental health science, food science, forestry, health and disease, horticulture, global studies, insect biology, </a:t>
            </a:r>
            <a:r>
              <a:rPr lang="en-US" dirty="0" err="1"/>
              <a:t>kinesiology,law</a:t>
            </a:r>
            <a:r>
              <a:rPr lang="en-US" dirty="0"/>
              <a:t> and society (criminology), linguistics, medical laboratory sciences, microbiology, natural resources and environmental science, neurobiology and physiology, physics, planetary sciences, nursing, nutrition and dietetics, N&amp;D fitness and health, nutrition science, occupational health science, pharmacy, plant genetics-breeding- and biotechnology, plant science, plant studies, political science, psychological sciences, radiological health sciences, science education, soil and water sciences, speech-language-hearing sciences,  sustainable food and farming systems, turf management and science, veterinary nurse, wildlife</a:t>
            </a:r>
            <a:endParaRPr dirty="0"/>
          </a:p>
          <a:p>
            <a:pPr marL="0" lvl="0" indent="0" algn="l" rtl="0">
              <a:spcBef>
                <a:spcPts val="0"/>
              </a:spcBef>
              <a:spcAft>
                <a:spcPts val="0"/>
              </a:spcAft>
              <a:buNone/>
            </a:pPr>
            <a:endParaRPr dirty="0"/>
          </a:p>
        </p:txBody>
      </p:sp>
      <p:sp>
        <p:nvSpPr>
          <p:cNvPr id="93" name="Google Shape;9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dirty="0">
                <a:highlight>
                  <a:srgbClr val="9FC5E8"/>
                </a:highlight>
              </a:rPr>
              <a:t>David</a:t>
            </a:r>
            <a:endParaRPr dirty="0">
              <a:highlight>
                <a:srgbClr val="FFD966"/>
              </a:highlight>
            </a:endParaRPr>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US" sz="1100" dirty="0">
                <a:highlight>
                  <a:srgbClr val="FFFFFF"/>
                </a:highlight>
                <a:latin typeface="Georgia"/>
                <a:ea typeface="Georgia"/>
                <a:cs typeface="Georgia"/>
                <a:sym typeface="Georgia"/>
              </a:rPr>
              <a:t>Engineering and engineering technology are separate but closely related professional areas that differ in curricular focus and career paths.</a:t>
            </a:r>
            <a:endParaRPr sz="1100" dirty="0">
              <a:highlight>
                <a:srgbClr val="FFFFFF"/>
              </a:highlight>
              <a:latin typeface="Georgia"/>
              <a:ea typeface="Georgia"/>
              <a:cs typeface="Georgia"/>
              <a:sym typeface="Georgia"/>
            </a:endParaRPr>
          </a:p>
          <a:p>
            <a:pPr marL="457200" lvl="0" indent="-298450" algn="l" rtl="0">
              <a:lnSpc>
                <a:spcPct val="115000"/>
              </a:lnSpc>
              <a:spcBef>
                <a:spcPts val="900"/>
              </a:spcBef>
              <a:spcAft>
                <a:spcPts val="0"/>
              </a:spcAft>
              <a:buClr>
                <a:schemeClr val="dk1"/>
              </a:buClr>
              <a:buSzPts val="1100"/>
              <a:buFont typeface="Georgia"/>
              <a:buChar char="●"/>
            </a:pPr>
            <a:r>
              <a:rPr lang="en-US" sz="1100" b="1" dirty="0">
                <a:highlight>
                  <a:srgbClr val="FFFFFF"/>
                </a:highlight>
                <a:latin typeface="Georgia"/>
                <a:ea typeface="Georgia"/>
                <a:cs typeface="Georgia"/>
                <a:sym typeface="Georgia"/>
              </a:rPr>
              <a:t>Curricular Focus</a:t>
            </a:r>
            <a:r>
              <a:rPr lang="en-US" sz="1100" dirty="0">
                <a:highlight>
                  <a:srgbClr val="FFFFFF"/>
                </a:highlight>
                <a:latin typeface="Georgia"/>
                <a:ea typeface="Georgia"/>
                <a:cs typeface="Georgia"/>
                <a:sym typeface="Georgia"/>
              </a:rPr>
              <a:t> – </a:t>
            </a:r>
            <a:endParaRPr sz="1100" dirty="0">
              <a:highlight>
                <a:srgbClr val="FFFFFF"/>
              </a:highlight>
              <a:latin typeface="Georgia"/>
              <a:ea typeface="Georgia"/>
              <a:cs typeface="Georgia"/>
              <a:sym typeface="Georgia"/>
            </a:endParaRPr>
          </a:p>
          <a:p>
            <a:pPr marL="914400" lvl="1" indent="-298450" algn="l" rtl="0">
              <a:lnSpc>
                <a:spcPct val="115000"/>
              </a:lnSpc>
              <a:spcBef>
                <a:spcPts val="0"/>
              </a:spcBef>
              <a:spcAft>
                <a:spcPts val="0"/>
              </a:spcAft>
              <a:buClr>
                <a:schemeClr val="dk1"/>
              </a:buClr>
              <a:buSzPts val="1100"/>
              <a:buChar char="○"/>
            </a:pPr>
            <a:r>
              <a:rPr lang="en-US" sz="1100" dirty="0">
                <a:highlight>
                  <a:srgbClr val="FFFFFF"/>
                </a:highlight>
                <a:latin typeface="Georgia"/>
                <a:ea typeface="Georgia"/>
                <a:cs typeface="Georgia"/>
                <a:sym typeface="Georgia"/>
              </a:rPr>
              <a:t>Engineering programs often focus on theory and conceptual design. These programs offer more foundational analysis of problems.</a:t>
            </a:r>
            <a:endParaRPr sz="1100" dirty="0">
              <a:highlight>
                <a:srgbClr val="FFFFFF"/>
              </a:highlight>
              <a:latin typeface="Georgia"/>
              <a:ea typeface="Georgia"/>
              <a:cs typeface="Georgia"/>
              <a:sym typeface="Georgia"/>
            </a:endParaRPr>
          </a:p>
          <a:p>
            <a:pPr marL="914400" lvl="1" indent="-298450" algn="l" rtl="0">
              <a:lnSpc>
                <a:spcPct val="115000"/>
              </a:lnSpc>
              <a:spcBef>
                <a:spcPts val="0"/>
              </a:spcBef>
              <a:spcAft>
                <a:spcPts val="0"/>
              </a:spcAft>
              <a:buClr>
                <a:schemeClr val="dk1"/>
              </a:buClr>
              <a:buSzPts val="1100"/>
              <a:buChar char="○"/>
            </a:pPr>
            <a:r>
              <a:rPr lang="en-US" sz="1100" dirty="0">
                <a:solidFill>
                  <a:srgbClr val="FF0000"/>
                </a:solidFill>
                <a:highlight>
                  <a:srgbClr val="FFFFFF"/>
                </a:highlight>
                <a:latin typeface="Georgia"/>
                <a:ea typeface="Georgia"/>
                <a:cs typeface="Georgia"/>
                <a:sym typeface="Georgia"/>
              </a:rPr>
              <a:t>Engineering technology </a:t>
            </a:r>
            <a:r>
              <a:rPr lang="en-US" sz="1100" dirty="0">
                <a:highlight>
                  <a:srgbClr val="FFFFFF"/>
                </a:highlight>
                <a:latin typeface="Georgia"/>
                <a:ea typeface="Georgia"/>
                <a:cs typeface="Georgia"/>
                <a:sym typeface="Georgia"/>
              </a:rPr>
              <a:t>programs usually focus on application and implementation. These programs stress current industrial design practices</a:t>
            </a:r>
            <a:endParaRPr sz="1100" dirty="0">
              <a:highlight>
                <a:srgbClr val="FFFFFF"/>
              </a:highlight>
              <a:latin typeface="Georgia"/>
              <a:ea typeface="Georgia"/>
              <a:cs typeface="Georgia"/>
              <a:sym typeface="Georgia"/>
            </a:endParaRPr>
          </a:p>
          <a:p>
            <a:pPr marL="914400" lvl="1" indent="-298450" algn="l" rtl="0">
              <a:lnSpc>
                <a:spcPct val="115000"/>
              </a:lnSpc>
              <a:spcBef>
                <a:spcPts val="0"/>
              </a:spcBef>
              <a:spcAft>
                <a:spcPts val="0"/>
              </a:spcAft>
              <a:buClr>
                <a:schemeClr val="dk1"/>
              </a:buClr>
              <a:buSzPts val="1100"/>
              <a:buChar char="○"/>
            </a:pPr>
            <a:r>
              <a:rPr lang="en-US" sz="1100" dirty="0">
                <a:highlight>
                  <a:srgbClr val="FFFFFF"/>
                </a:highlight>
                <a:latin typeface="Georgia"/>
                <a:ea typeface="Georgia"/>
                <a:cs typeface="Georgia"/>
                <a:sym typeface="Georgia"/>
              </a:rPr>
              <a:t>Engineering programs typically require additional, higher-level mathematics, including multiple semesters of calculus and calculus-based theoretical science courses</a:t>
            </a:r>
            <a:endParaRPr sz="1100" dirty="0">
              <a:highlight>
                <a:srgbClr val="FFFFFF"/>
              </a:highlight>
              <a:latin typeface="Georgia"/>
              <a:ea typeface="Georgia"/>
              <a:cs typeface="Georgia"/>
              <a:sym typeface="Georgia"/>
            </a:endParaRPr>
          </a:p>
          <a:p>
            <a:pPr marL="914400" lvl="1" indent="-298450" algn="l" rtl="0">
              <a:lnSpc>
                <a:spcPct val="115000"/>
              </a:lnSpc>
              <a:spcBef>
                <a:spcPts val="0"/>
              </a:spcBef>
              <a:spcAft>
                <a:spcPts val="0"/>
              </a:spcAft>
              <a:buClr>
                <a:schemeClr val="dk1"/>
              </a:buClr>
              <a:buSzPts val="1100"/>
              <a:buChar char="○"/>
            </a:pPr>
            <a:r>
              <a:rPr lang="en-US" sz="1100" dirty="0">
                <a:highlight>
                  <a:srgbClr val="FFFFFF"/>
                </a:highlight>
                <a:latin typeface="Georgia"/>
                <a:ea typeface="Georgia"/>
                <a:cs typeface="Georgia"/>
                <a:sym typeface="Georgia"/>
              </a:rPr>
              <a:t>Engineering technology programs typically focus on algebra, trigonometry, applied calculus, and other courses that are more practical than theoretical in nature.</a:t>
            </a:r>
            <a:endParaRPr sz="1100" dirty="0">
              <a:highlight>
                <a:srgbClr val="FFFFFF"/>
              </a:highlight>
              <a:latin typeface="Georgia"/>
              <a:ea typeface="Georgia"/>
              <a:cs typeface="Georgia"/>
              <a:sym typeface="Georgia"/>
            </a:endParaRPr>
          </a:p>
          <a:p>
            <a:pPr marL="457200" lvl="0" indent="-298450" algn="l" rtl="0">
              <a:lnSpc>
                <a:spcPct val="115000"/>
              </a:lnSpc>
              <a:spcBef>
                <a:spcPts val="0"/>
              </a:spcBef>
              <a:spcAft>
                <a:spcPts val="0"/>
              </a:spcAft>
              <a:buClr>
                <a:schemeClr val="dk1"/>
              </a:buClr>
              <a:buSzPts val="1100"/>
              <a:buFont typeface="Georgia"/>
              <a:buChar char="●"/>
            </a:pPr>
            <a:r>
              <a:rPr lang="en-US" sz="1100" b="1" dirty="0">
                <a:highlight>
                  <a:srgbClr val="FFFFFF"/>
                </a:highlight>
                <a:latin typeface="Georgia"/>
                <a:ea typeface="Georgia"/>
                <a:cs typeface="Georgia"/>
                <a:sym typeface="Georgia"/>
              </a:rPr>
              <a:t>Career Paths</a:t>
            </a:r>
            <a:r>
              <a:rPr lang="en-US" sz="1100" dirty="0">
                <a:highlight>
                  <a:srgbClr val="FFFFFF"/>
                </a:highlight>
                <a:latin typeface="Georgia"/>
                <a:ea typeface="Georgia"/>
                <a:cs typeface="Georgia"/>
                <a:sym typeface="Georgia"/>
              </a:rPr>
              <a:t> – </a:t>
            </a:r>
            <a:endParaRPr sz="1100" dirty="0">
              <a:highlight>
                <a:srgbClr val="FFFFFF"/>
              </a:highlight>
              <a:latin typeface="Georgia"/>
              <a:ea typeface="Georgia"/>
              <a:cs typeface="Georgia"/>
              <a:sym typeface="Georgia"/>
            </a:endParaRPr>
          </a:p>
          <a:p>
            <a:pPr marL="914400" lvl="1" indent="-298450" algn="l" rtl="0">
              <a:lnSpc>
                <a:spcPct val="115000"/>
              </a:lnSpc>
              <a:spcBef>
                <a:spcPts val="0"/>
              </a:spcBef>
              <a:spcAft>
                <a:spcPts val="0"/>
              </a:spcAft>
              <a:buClr>
                <a:schemeClr val="dk1"/>
              </a:buClr>
              <a:buSzPts val="1100"/>
              <a:buChar char="○"/>
            </a:pPr>
            <a:r>
              <a:rPr lang="en-US" sz="1100" dirty="0">
                <a:highlight>
                  <a:srgbClr val="FFFFFF"/>
                </a:highlight>
                <a:latin typeface="Georgia"/>
                <a:ea typeface="Georgia"/>
                <a:cs typeface="Georgia"/>
                <a:sym typeface="Georgia"/>
              </a:rPr>
              <a:t>Graduates from engineering programs often pursue entry-level work involving conceptual design or research and development. Many continue on to graduate-level work in engineering.  Graduates from ABET-accredited bachelor level engineering degree programs are eligible to become registered professional engineers (P.E.) in all U.S states and territories by a process of two examinations (the FE and PE exams) and documentation of engineering work experience.</a:t>
            </a:r>
            <a:endParaRPr sz="1100" dirty="0">
              <a:highlight>
                <a:srgbClr val="FFFFFF"/>
              </a:highlight>
              <a:latin typeface="Georgia"/>
              <a:ea typeface="Georgia"/>
              <a:cs typeface="Georgia"/>
              <a:sym typeface="Georgia"/>
            </a:endParaRPr>
          </a:p>
          <a:p>
            <a:pPr marL="914400" lvl="1" indent="-298450" algn="l" rtl="0">
              <a:lnSpc>
                <a:spcPct val="115000"/>
              </a:lnSpc>
              <a:spcBef>
                <a:spcPts val="0"/>
              </a:spcBef>
              <a:spcAft>
                <a:spcPts val="0"/>
              </a:spcAft>
              <a:buClr>
                <a:schemeClr val="dk1"/>
              </a:buClr>
              <a:buSzPts val="1100"/>
              <a:buChar char="○"/>
            </a:pPr>
            <a:r>
              <a:rPr lang="en-US" sz="1100" dirty="0">
                <a:highlight>
                  <a:srgbClr val="FFFFFF"/>
                </a:highlight>
                <a:latin typeface="Georgia"/>
                <a:ea typeface="Georgia"/>
                <a:cs typeface="Georgia"/>
                <a:sym typeface="Georgia"/>
              </a:rPr>
              <a:t>Graduates of four-year engineering technology programs are most likely to enter positions in sectors such as construction, manufacturing, product design, testing, or technical services and sales. Those who pursue further study often consider engineering, facilities management, or business administration. Graduates from ABET-accredited bachelor level engineering technology degree programs are also eligible to become registered professional engineers by the same process in many (but not all) states.</a:t>
            </a:r>
            <a:br>
              <a:rPr lang="en-US" sz="1100" dirty="0">
                <a:highlight>
                  <a:srgbClr val="FFFFFF"/>
                </a:highlight>
                <a:latin typeface="Georgia"/>
                <a:ea typeface="Georgia"/>
                <a:cs typeface="Georgia"/>
                <a:sym typeface="Georgia"/>
              </a:rPr>
            </a:br>
            <a:endParaRPr sz="1100" dirty="0">
              <a:highlight>
                <a:srgbClr val="FFFFFF"/>
              </a:highlight>
              <a:latin typeface="Georgia"/>
              <a:ea typeface="Georgia"/>
              <a:cs typeface="Georgia"/>
              <a:sym typeface="Georgia"/>
            </a:endParaRPr>
          </a:p>
          <a:p>
            <a:pPr marL="0" lvl="0" indent="0" algn="l" rtl="0">
              <a:spcBef>
                <a:spcPts val="900"/>
              </a:spcBef>
              <a:spcAft>
                <a:spcPts val="0"/>
              </a:spcAft>
              <a:buNone/>
            </a:pPr>
            <a:endParaRPr dirty="0"/>
          </a:p>
        </p:txBody>
      </p:sp>
      <p:sp>
        <p:nvSpPr>
          <p:cNvPr id="117" name="Google Shape;1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f195345de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6f195345de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highlight>
                  <a:srgbClr val="9FC5E8"/>
                </a:highlight>
              </a:rPr>
              <a:t>David</a:t>
            </a:r>
            <a:endParaRPr dirty="0">
              <a:highlight>
                <a:srgbClr val="9FC5E8"/>
              </a:highlight>
            </a:endParaRPr>
          </a:p>
          <a:p>
            <a:pPr marL="0" lvl="0" indent="0" algn="l" rtl="0">
              <a:spcBef>
                <a:spcPts val="0"/>
              </a:spcBef>
              <a:spcAft>
                <a:spcPts val="0"/>
              </a:spcAft>
              <a:buNone/>
            </a:pPr>
            <a:endParaRPr dirty="0"/>
          </a:p>
          <a:p>
            <a:pPr marL="0" lvl="0" indent="0" algn="l" rtl="0">
              <a:spcBef>
                <a:spcPts val="0"/>
              </a:spcBef>
              <a:spcAft>
                <a:spcPts val="0"/>
              </a:spcAft>
              <a:buNone/>
            </a:pPr>
            <a:r>
              <a:rPr lang="en-US" dirty="0"/>
              <a:t>ASU: Aeronautical Management Technology (Air Traffic Management), Aeronautical Management Technology (Air Transportation Management), Aeronautical Management Technology (Professional Flight), Aeronautical Management Technology (Unmanned Aerial Systems), Construction Management and Technology, Digital Culture (Graphic Information Technology), Graphic Information Technology, Graphic Information Technology (User Experience), Human Systems Engineering, Manufacturing Engineering, Environmental and Resource Management, Engineering (Automotive Systems)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Purdue: (AG) agriculture systems management, occupational health science, radiological health sciences, (Liberal Arts) industrial design, sound for the performing arts, (Management) industrial management, supply chain information and analytics, (Polytech - 14 “engineering technology” majors) aeronautical engineering technology, animation, audio engineering technology, automation and systems integration engineering technology, building information modeling, computer and information technology, computer engineering technology, construction management technology, cybersecurity, data visualization, electrical engineering technology, energy engineering technology, engineering/technology teacher education, flight, game development and design, industrial engineering technology, mechanical engineering technology, mechatronics engineering technology, network engineering technology, robotics engineering technology, supply chain and sales engineering technology, systems analysis and design, unmanned aerial systems, UX design, virtual product integration, visual effects compositing, web programming and design. </a:t>
            </a:r>
            <a:endParaRPr dirty="0"/>
          </a:p>
        </p:txBody>
      </p:sp>
      <p:sp>
        <p:nvSpPr>
          <p:cNvPr id="101" name="Google Shape;101;g6f195345de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6f195345de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6f195345de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dirty="0">
                <a:highlight>
                  <a:srgbClr val="9FC5E8"/>
                </a:highlight>
              </a:rPr>
              <a:t>David</a:t>
            </a:r>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None/>
            </a:pPr>
            <a:r>
              <a:rPr lang="en-US" dirty="0"/>
              <a:t>Purdue: aeronautical/astronautical, agricultural, biological, biomed, chemical, civil, computer, construction, electrical, environmental and ecological, environmental and natural resources, industrial, interdisciplinary, materials, mechanical, multidisciplinary, nuclear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ASU: Materials Science and Engineering, Mechanical Engineering (Computational Mechanics), Mechanical Engineering (Energy and Environment), Industrial Engineering, Environmental Engineering, Electrical Engineering (Electric Power and Energy Systems), Construction Engineering, Computer Science (Cybersecurity), Civil Engineering (Sustainable Engineering)</a:t>
            </a:r>
            <a:endParaRPr dirty="0"/>
          </a:p>
          <a:p>
            <a:pPr marL="0" lvl="0" indent="0" algn="l" rtl="0">
              <a:spcBef>
                <a:spcPts val="0"/>
              </a:spcBef>
              <a:spcAft>
                <a:spcPts val="0"/>
              </a:spcAft>
              <a:buNone/>
            </a:pPr>
            <a:endParaRPr dirty="0"/>
          </a:p>
        </p:txBody>
      </p:sp>
      <p:sp>
        <p:nvSpPr>
          <p:cNvPr id="109" name="Google Shape;109;g6f195345de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0d40f27a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80d40f27a0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highlight>
                  <a:srgbClr val="9FC5E8"/>
                </a:highlight>
              </a:rPr>
              <a:t>Taylor</a:t>
            </a:r>
            <a:endParaRPr dirty="0">
              <a:highlight>
                <a:srgbClr val="9FC5E8"/>
              </a:highlight>
            </a:endParaRPr>
          </a:p>
          <a:p>
            <a:pPr marL="0" lvl="0" indent="0" algn="l" rtl="0">
              <a:spcBef>
                <a:spcPts val="0"/>
              </a:spcBef>
              <a:spcAft>
                <a:spcPts val="0"/>
              </a:spcAft>
              <a:buNone/>
            </a:pPr>
            <a:endParaRPr dirty="0">
              <a:highlight>
                <a:srgbClr val="9FC5E8"/>
              </a:highlight>
            </a:endParaRPr>
          </a:p>
          <a:p>
            <a:pPr marL="0" lvl="0" indent="0" algn="l" rtl="0">
              <a:spcBef>
                <a:spcPts val="0"/>
              </a:spcBef>
              <a:spcAft>
                <a:spcPts val="0"/>
              </a:spcAft>
              <a:buNone/>
            </a:pPr>
            <a:r>
              <a:rPr lang="en-US" sz="1100" u="sng" dirty="0">
                <a:solidFill>
                  <a:schemeClr val="hlink"/>
                </a:solidFill>
                <a:latin typeface="Arial"/>
                <a:ea typeface="Arial"/>
                <a:cs typeface="Arial"/>
                <a:sym typeface="Arial"/>
                <a:hlinkClick r:id="rId3"/>
              </a:rPr>
              <a:t>https://www.admissions.purdue.edu/majors/index.php</a:t>
            </a:r>
            <a:endParaRPr dirty="0">
              <a:highlight>
                <a:srgbClr val="9FC5E8"/>
              </a:highlight>
            </a:endParaRPr>
          </a:p>
          <a:p>
            <a:pPr marL="0" lvl="0" indent="0" algn="l" rtl="0">
              <a:spcBef>
                <a:spcPts val="0"/>
              </a:spcBef>
              <a:spcAft>
                <a:spcPts val="0"/>
              </a:spcAft>
              <a:buNone/>
            </a:pPr>
            <a:endParaRPr dirty="0">
              <a:highlight>
                <a:srgbClr val="FFD966"/>
              </a:highlight>
            </a:endParaRPr>
          </a:p>
          <a:p>
            <a:pPr marL="0" lvl="0" indent="0" algn="l" rtl="0">
              <a:spcBef>
                <a:spcPts val="0"/>
              </a:spcBef>
              <a:spcAft>
                <a:spcPts val="0"/>
              </a:spcAft>
              <a:buNone/>
            </a:pPr>
            <a:r>
              <a:rPr lang="en-US" dirty="0">
                <a:highlight>
                  <a:srgbClr val="FFD966"/>
                </a:highlight>
              </a:rPr>
              <a:t>There are 17 engineering majors available at Purdue and 14 engineering technology majors. The bold are the overlap of the program. (interdisciplinary and multidisciplinary are not listed)</a:t>
            </a:r>
            <a:endParaRPr dirty="0">
              <a:highlight>
                <a:srgbClr val="FFD966"/>
              </a:highlight>
            </a:endParaRPr>
          </a:p>
          <a:p>
            <a:pPr marL="0" lvl="0" indent="0" algn="l" rtl="0">
              <a:spcBef>
                <a:spcPts val="0"/>
              </a:spcBef>
              <a:spcAft>
                <a:spcPts val="0"/>
              </a:spcAft>
              <a:buClr>
                <a:schemeClr val="dk1"/>
              </a:buClr>
              <a:buFont typeface="Arial"/>
              <a:buNone/>
            </a:pPr>
            <a:endParaRPr dirty="0">
              <a:highlight>
                <a:srgbClr val="FFD966"/>
              </a:highlight>
            </a:endParaRPr>
          </a:p>
        </p:txBody>
      </p:sp>
      <p:sp>
        <p:nvSpPr>
          <p:cNvPr id="125" name="Google Shape;125;g80d40f27a0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pic>
        <p:nvPicPr>
          <p:cNvPr id="15" name="Google Shape;15;g7e7b7b9a29_0_5"/>
          <p:cNvPicPr preferRelativeResize="0"/>
          <p:nvPr/>
        </p:nvPicPr>
        <p:blipFill rotWithShape="1">
          <a:blip r:embed="rId2">
            <a:alphaModFix/>
          </a:blip>
          <a:srcRect/>
          <a:stretch/>
        </p:blipFill>
        <p:spPr>
          <a:xfrm>
            <a:off x="-1" y="-19708"/>
            <a:ext cx="12192303" cy="6877709"/>
          </a:xfrm>
          <a:prstGeom prst="rect">
            <a:avLst/>
          </a:prstGeom>
          <a:noFill/>
          <a:ln>
            <a:noFill/>
          </a:ln>
        </p:spPr>
      </p:pic>
      <p:sp>
        <p:nvSpPr>
          <p:cNvPr id="16" name="Google Shape;16;g7e7b7b9a29_0_5"/>
          <p:cNvSpPr txBox="1">
            <a:spLocks noGrp="1"/>
          </p:cNvSpPr>
          <p:nvPr>
            <p:ph type="ctrTitle"/>
          </p:nvPr>
        </p:nvSpPr>
        <p:spPr>
          <a:xfrm>
            <a:off x="609600" y="406400"/>
            <a:ext cx="8474700" cy="2387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g7e7b7b9a29_0_5"/>
          <p:cNvSpPr txBox="1">
            <a:spLocks noGrp="1"/>
          </p:cNvSpPr>
          <p:nvPr>
            <p:ph type="subTitle" idx="1"/>
          </p:nvPr>
        </p:nvSpPr>
        <p:spPr>
          <a:xfrm>
            <a:off x="609600" y="2926177"/>
            <a:ext cx="9144000" cy="502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g7e7b7b9a29_0_5"/>
          <p:cNvPicPr preferRelativeResize="0"/>
          <p:nvPr/>
        </p:nvPicPr>
        <p:blipFill rotWithShape="1">
          <a:blip r:embed="rId3">
            <a:alphaModFix/>
          </a:blip>
          <a:srcRect/>
          <a:stretch/>
        </p:blipFill>
        <p:spPr>
          <a:xfrm>
            <a:off x="686758" y="4883461"/>
            <a:ext cx="3761384" cy="138812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g7e7b7b9a29_0_4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g7e7b7b9a29_0_46"/>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Google Shape;58;g7e7b7b9a29_0_4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g7e7b7b9a29_0_46"/>
          <p:cNvSpPr txBox="1">
            <a:spLocks noGrp="1"/>
          </p:cNvSpPr>
          <p:nvPr>
            <p:ph type="sldNum" idx="12"/>
          </p:nvPr>
        </p:nvSpPr>
        <p:spPr>
          <a:xfrm>
            <a:off x="7109791" y="6334919"/>
            <a:ext cx="2743200" cy="294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pic>
        <p:nvPicPr>
          <p:cNvPr id="20" name="Google Shape;20;g7e7b7b9a29_0_10"/>
          <p:cNvPicPr preferRelativeResize="0"/>
          <p:nvPr/>
        </p:nvPicPr>
        <p:blipFill rotWithShape="1">
          <a:blip r:embed="rId2">
            <a:alphaModFix/>
          </a:blip>
          <a:srcRect/>
          <a:stretch/>
        </p:blipFill>
        <p:spPr>
          <a:xfrm>
            <a:off x="0" y="5964813"/>
            <a:ext cx="12192003" cy="893187"/>
          </a:xfrm>
          <a:prstGeom prst="rect">
            <a:avLst/>
          </a:prstGeom>
          <a:noFill/>
          <a:ln>
            <a:noFill/>
          </a:ln>
        </p:spPr>
      </p:pic>
      <p:sp>
        <p:nvSpPr>
          <p:cNvPr id="21" name="Google Shape;21;g7e7b7b9a29_0_10"/>
          <p:cNvSpPr/>
          <p:nvPr/>
        </p:nvSpPr>
        <p:spPr>
          <a:xfrm>
            <a:off x="0" y="4810539"/>
            <a:ext cx="12192000" cy="1164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g7e7b7b9a29_0_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g7e7b7b9a29_0_10"/>
          <p:cNvSpPr txBox="1">
            <a:spLocks noGrp="1"/>
          </p:cNvSpPr>
          <p:nvPr>
            <p:ph type="body" idx="1"/>
          </p:nvPr>
        </p:nvSpPr>
        <p:spPr>
          <a:xfrm>
            <a:off x="838200" y="1825625"/>
            <a:ext cx="10515600" cy="377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g7e7b7b9a29_0_10"/>
          <p:cNvSpPr txBox="1">
            <a:spLocks noGrp="1"/>
          </p:cNvSpPr>
          <p:nvPr>
            <p:ph type="sldNum" idx="12"/>
          </p:nvPr>
        </p:nvSpPr>
        <p:spPr>
          <a:xfrm>
            <a:off x="8779565" y="6187678"/>
            <a:ext cx="2743200" cy="294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Arial"/>
                <a:ea typeface="Arial"/>
                <a:cs typeface="Arial"/>
                <a:sym typeface="Arial"/>
              </a:defRPr>
            </a:lvl1pPr>
            <a:lvl2pPr marL="0" lvl="1" indent="0" algn="r">
              <a:spcBef>
                <a:spcPts val="0"/>
              </a:spcBef>
              <a:buNone/>
              <a:defRPr sz="900" b="0" i="0" u="none" strike="noStrike" cap="none">
                <a:solidFill>
                  <a:schemeClr val="lt1"/>
                </a:solidFill>
                <a:latin typeface="Arial"/>
                <a:ea typeface="Arial"/>
                <a:cs typeface="Arial"/>
                <a:sym typeface="Arial"/>
              </a:defRPr>
            </a:lvl2pPr>
            <a:lvl3pPr marL="0" lvl="2" indent="0" algn="r">
              <a:spcBef>
                <a:spcPts val="0"/>
              </a:spcBef>
              <a:buNone/>
              <a:defRPr sz="900" b="0" i="0" u="none" strike="noStrike" cap="none">
                <a:solidFill>
                  <a:schemeClr val="lt1"/>
                </a:solidFill>
                <a:latin typeface="Arial"/>
                <a:ea typeface="Arial"/>
                <a:cs typeface="Arial"/>
                <a:sym typeface="Arial"/>
              </a:defRPr>
            </a:lvl3pPr>
            <a:lvl4pPr marL="0" lvl="3" indent="0" algn="r">
              <a:spcBef>
                <a:spcPts val="0"/>
              </a:spcBef>
              <a:buNone/>
              <a:defRPr sz="900" b="0" i="0" u="none" strike="noStrike" cap="none">
                <a:solidFill>
                  <a:schemeClr val="lt1"/>
                </a:solidFill>
                <a:latin typeface="Arial"/>
                <a:ea typeface="Arial"/>
                <a:cs typeface="Arial"/>
                <a:sym typeface="Arial"/>
              </a:defRPr>
            </a:lvl4pPr>
            <a:lvl5pPr marL="0" lvl="4" indent="0" algn="r">
              <a:spcBef>
                <a:spcPts val="0"/>
              </a:spcBef>
              <a:buNone/>
              <a:defRPr sz="900" b="0" i="0" u="none" strike="noStrike" cap="none">
                <a:solidFill>
                  <a:schemeClr val="lt1"/>
                </a:solidFill>
                <a:latin typeface="Arial"/>
                <a:ea typeface="Arial"/>
                <a:cs typeface="Arial"/>
                <a:sym typeface="Arial"/>
              </a:defRPr>
            </a:lvl5pPr>
            <a:lvl6pPr marL="0" lvl="5" indent="0" algn="r">
              <a:spcBef>
                <a:spcPts val="0"/>
              </a:spcBef>
              <a:buNone/>
              <a:defRPr sz="900" b="0" i="0" u="none" strike="noStrike" cap="none">
                <a:solidFill>
                  <a:schemeClr val="lt1"/>
                </a:solidFill>
                <a:latin typeface="Arial"/>
                <a:ea typeface="Arial"/>
                <a:cs typeface="Arial"/>
                <a:sym typeface="Arial"/>
              </a:defRPr>
            </a:lvl6pPr>
            <a:lvl7pPr marL="0" lvl="6" indent="0" algn="r">
              <a:spcBef>
                <a:spcPts val="0"/>
              </a:spcBef>
              <a:buNone/>
              <a:defRPr sz="900" b="0" i="0" u="none" strike="noStrike" cap="none">
                <a:solidFill>
                  <a:schemeClr val="lt1"/>
                </a:solidFill>
                <a:latin typeface="Arial"/>
                <a:ea typeface="Arial"/>
                <a:cs typeface="Arial"/>
                <a:sym typeface="Arial"/>
              </a:defRPr>
            </a:lvl7pPr>
            <a:lvl8pPr marL="0" lvl="7" indent="0" algn="r">
              <a:spcBef>
                <a:spcPts val="0"/>
              </a:spcBef>
              <a:buNone/>
              <a:defRPr sz="900" b="0" i="0" u="none" strike="noStrike" cap="none">
                <a:solidFill>
                  <a:schemeClr val="lt1"/>
                </a:solidFill>
                <a:latin typeface="Arial"/>
                <a:ea typeface="Arial"/>
                <a:cs typeface="Arial"/>
                <a:sym typeface="Arial"/>
              </a:defRPr>
            </a:lvl8pPr>
            <a:lvl9pPr marL="0" lvl="8" indent="0" algn="r">
              <a:spcBef>
                <a:spcPts val="0"/>
              </a:spcBef>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NAME OF PRESENTATAION  |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sp>
        <p:nvSpPr>
          <p:cNvPr id="26" name="Google Shape;26;g7e7b7b9a29_0_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g7e7b7b9a29_0_16"/>
          <p:cNvSpPr txBox="1">
            <a:spLocks noGrp="1"/>
          </p:cNvSpPr>
          <p:nvPr>
            <p:ph type="body" idx="1"/>
          </p:nvPr>
        </p:nvSpPr>
        <p:spPr>
          <a:xfrm>
            <a:off x="838200" y="1825625"/>
            <a:ext cx="10515600" cy="3779100"/>
          </a:xfrm>
          <a:prstGeom prst="rect">
            <a:avLst/>
          </a:prstGeom>
          <a:noFill/>
          <a:ln>
            <a:noFill/>
          </a:ln>
        </p:spPr>
        <p:txBody>
          <a:bodyPr spcFirstLastPara="1" wrap="square" lIns="91425" tIns="45700" rIns="91425" bIns="45700" anchor="t" anchorCtr="0">
            <a:sp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g7e7b7b9a29_0_16"/>
          <p:cNvSpPr txBox="1">
            <a:spLocks noGrp="1"/>
          </p:cNvSpPr>
          <p:nvPr>
            <p:ph type="sldNum" idx="12"/>
          </p:nvPr>
        </p:nvSpPr>
        <p:spPr>
          <a:xfrm>
            <a:off x="7109791" y="6334919"/>
            <a:ext cx="2743200" cy="294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Arial"/>
                <a:ea typeface="Arial"/>
                <a:cs typeface="Arial"/>
                <a:sym typeface="Arial"/>
              </a:defRPr>
            </a:lvl1pPr>
            <a:lvl2pPr marL="0" lvl="1" indent="0" algn="r">
              <a:spcBef>
                <a:spcPts val="0"/>
              </a:spcBef>
              <a:buNone/>
              <a:defRPr sz="900" b="0" i="0" u="none" strike="noStrike" cap="none">
                <a:solidFill>
                  <a:schemeClr val="lt1"/>
                </a:solidFill>
                <a:latin typeface="Arial"/>
                <a:ea typeface="Arial"/>
                <a:cs typeface="Arial"/>
                <a:sym typeface="Arial"/>
              </a:defRPr>
            </a:lvl2pPr>
            <a:lvl3pPr marL="0" lvl="2" indent="0" algn="r">
              <a:spcBef>
                <a:spcPts val="0"/>
              </a:spcBef>
              <a:buNone/>
              <a:defRPr sz="900" b="0" i="0" u="none" strike="noStrike" cap="none">
                <a:solidFill>
                  <a:schemeClr val="lt1"/>
                </a:solidFill>
                <a:latin typeface="Arial"/>
                <a:ea typeface="Arial"/>
                <a:cs typeface="Arial"/>
                <a:sym typeface="Arial"/>
              </a:defRPr>
            </a:lvl3pPr>
            <a:lvl4pPr marL="0" lvl="3" indent="0" algn="r">
              <a:spcBef>
                <a:spcPts val="0"/>
              </a:spcBef>
              <a:buNone/>
              <a:defRPr sz="900" b="0" i="0" u="none" strike="noStrike" cap="none">
                <a:solidFill>
                  <a:schemeClr val="lt1"/>
                </a:solidFill>
                <a:latin typeface="Arial"/>
                <a:ea typeface="Arial"/>
                <a:cs typeface="Arial"/>
                <a:sym typeface="Arial"/>
              </a:defRPr>
            </a:lvl4pPr>
            <a:lvl5pPr marL="0" lvl="4" indent="0" algn="r">
              <a:spcBef>
                <a:spcPts val="0"/>
              </a:spcBef>
              <a:buNone/>
              <a:defRPr sz="900" b="0" i="0" u="none" strike="noStrike" cap="none">
                <a:solidFill>
                  <a:schemeClr val="lt1"/>
                </a:solidFill>
                <a:latin typeface="Arial"/>
                <a:ea typeface="Arial"/>
                <a:cs typeface="Arial"/>
                <a:sym typeface="Arial"/>
              </a:defRPr>
            </a:lvl5pPr>
            <a:lvl6pPr marL="0" lvl="5" indent="0" algn="r">
              <a:spcBef>
                <a:spcPts val="0"/>
              </a:spcBef>
              <a:buNone/>
              <a:defRPr sz="900" b="0" i="0" u="none" strike="noStrike" cap="none">
                <a:solidFill>
                  <a:schemeClr val="lt1"/>
                </a:solidFill>
                <a:latin typeface="Arial"/>
                <a:ea typeface="Arial"/>
                <a:cs typeface="Arial"/>
                <a:sym typeface="Arial"/>
              </a:defRPr>
            </a:lvl6pPr>
            <a:lvl7pPr marL="0" lvl="6" indent="0" algn="r">
              <a:spcBef>
                <a:spcPts val="0"/>
              </a:spcBef>
              <a:buNone/>
              <a:defRPr sz="900" b="0" i="0" u="none" strike="noStrike" cap="none">
                <a:solidFill>
                  <a:schemeClr val="lt1"/>
                </a:solidFill>
                <a:latin typeface="Arial"/>
                <a:ea typeface="Arial"/>
                <a:cs typeface="Arial"/>
                <a:sym typeface="Arial"/>
              </a:defRPr>
            </a:lvl7pPr>
            <a:lvl8pPr marL="0" lvl="7" indent="0" algn="r">
              <a:spcBef>
                <a:spcPts val="0"/>
              </a:spcBef>
              <a:buNone/>
              <a:defRPr sz="900" b="0" i="0" u="none" strike="noStrike" cap="none">
                <a:solidFill>
                  <a:schemeClr val="lt1"/>
                </a:solidFill>
                <a:latin typeface="Arial"/>
                <a:ea typeface="Arial"/>
                <a:cs typeface="Arial"/>
                <a:sym typeface="Arial"/>
              </a:defRPr>
            </a:lvl8pPr>
            <a:lvl9pPr marL="0" lvl="8" indent="0" algn="r">
              <a:spcBef>
                <a:spcPts val="0"/>
              </a:spcBef>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NAME OF PRESENTATAION  |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g7e7b7b9a29_0_20"/>
          <p:cNvSpPr txBox="1">
            <a:spLocks noGrp="1"/>
          </p:cNvSpPr>
          <p:nvPr>
            <p:ph type="title"/>
          </p:nvPr>
        </p:nvSpPr>
        <p:spPr>
          <a:xfrm>
            <a:off x="613189" y="825155"/>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g7e7b7b9a29_0_20"/>
          <p:cNvSpPr txBox="1">
            <a:spLocks noGrp="1"/>
          </p:cNvSpPr>
          <p:nvPr>
            <p:ph type="body" idx="1"/>
          </p:nvPr>
        </p:nvSpPr>
        <p:spPr>
          <a:xfrm>
            <a:off x="613189" y="3704880"/>
            <a:ext cx="10515600" cy="1500300"/>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g7e7b7b9a29_0_20"/>
          <p:cNvSpPr txBox="1">
            <a:spLocks noGrp="1"/>
          </p:cNvSpPr>
          <p:nvPr>
            <p:ph type="sldNum" idx="12"/>
          </p:nvPr>
        </p:nvSpPr>
        <p:spPr>
          <a:xfrm>
            <a:off x="7109791" y="6334919"/>
            <a:ext cx="2743200" cy="294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g7e7b7b9a29_0_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g7e7b7b9a29_0_24"/>
          <p:cNvSpPr txBox="1">
            <a:spLocks noGrp="1"/>
          </p:cNvSpPr>
          <p:nvPr>
            <p:ph type="body" idx="1"/>
          </p:nvPr>
        </p:nvSpPr>
        <p:spPr>
          <a:xfrm>
            <a:off x="838200" y="1825625"/>
            <a:ext cx="5181600" cy="3829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g7e7b7b9a29_0_24"/>
          <p:cNvSpPr txBox="1">
            <a:spLocks noGrp="1"/>
          </p:cNvSpPr>
          <p:nvPr>
            <p:ph type="body" idx="2"/>
          </p:nvPr>
        </p:nvSpPr>
        <p:spPr>
          <a:xfrm>
            <a:off x="6172200" y="1825625"/>
            <a:ext cx="5181600" cy="3829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g7e7b7b9a29_0_24"/>
          <p:cNvSpPr txBox="1">
            <a:spLocks noGrp="1"/>
          </p:cNvSpPr>
          <p:nvPr>
            <p:ph type="sldNum" idx="12"/>
          </p:nvPr>
        </p:nvSpPr>
        <p:spPr>
          <a:xfrm>
            <a:off x="7109791" y="6334919"/>
            <a:ext cx="2743200" cy="294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g7e7b7b9a29_0_29"/>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g7e7b7b9a29_0_29"/>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sp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g7e7b7b9a29_0_29"/>
          <p:cNvSpPr txBox="1">
            <a:spLocks noGrp="1"/>
          </p:cNvSpPr>
          <p:nvPr>
            <p:ph type="body" idx="2"/>
          </p:nvPr>
        </p:nvSpPr>
        <p:spPr>
          <a:xfrm>
            <a:off x="839788" y="2505075"/>
            <a:ext cx="5157900" cy="3239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g7e7b7b9a29_0_29"/>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g7e7b7b9a29_0_29"/>
          <p:cNvSpPr txBox="1">
            <a:spLocks noGrp="1"/>
          </p:cNvSpPr>
          <p:nvPr>
            <p:ph type="body" idx="4"/>
          </p:nvPr>
        </p:nvSpPr>
        <p:spPr>
          <a:xfrm>
            <a:off x="6172200" y="2505075"/>
            <a:ext cx="5183100" cy="3239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g7e7b7b9a29_0_29"/>
          <p:cNvSpPr txBox="1">
            <a:spLocks noGrp="1"/>
          </p:cNvSpPr>
          <p:nvPr>
            <p:ph type="sldNum" idx="12"/>
          </p:nvPr>
        </p:nvSpPr>
        <p:spPr>
          <a:xfrm>
            <a:off x="7109791" y="6334919"/>
            <a:ext cx="2743200" cy="294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g7e7b7b9a29_0_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g7e7b7b9a29_0_36"/>
          <p:cNvSpPr txBox="1">
            <a:spLocks noGrp="1"/>
          </p:cNvSpPr>
          <p:nvPr>
            <p:ph type="sldNum" idx="12"/>
          </p:nvPr>
        </p:nvSpPr>
        <p:spPr>
          <a:xfrm>
            <a:off x="7109791" y="6334919"/>
            <a:ext cx="2743200" cy="294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g7e7b7b9a29_0_39"/>
          <p:cNvSpPr txBox="1">
            <a:spLocks noGrp="1"/>
          </p:cNvSpPr>
          <p:nvPr>
            <p:ph type="sldNum" idx="12"/>
          </p:nvPr>
        </p:nvSpPr>
        <p:spPr>
          <a:xfrm>
            <a:off x="7109791" y="6334919"/>
            <a:ext cx="2743200" cy="294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g7e7b7b9a29_0_4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g7e7b7b9a29_0_41"/>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g7e7b7b9a29_0_41"/>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g7e7b7b9a29_0_41"/>
          <p:cNvSpPr txBox="1">
            <a:spLocks noGrp="1"/>
          </p:cNvSpPr>
          <p:nvPr>
            <p:ph type="sldNum" idx="12"/>
          </p:nvPr>
        </p:nvSpPr>
        <p:spPr>
          <a:xfrm>
            <a:off x="7109791" y="6334919"/>
            <a:ext cx="2743200" cy="294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g7e7b7b9a29_0_0"/>
          <p:cNvPicPr preferRelativeResize="0"/>
          <p:nvPr/>
        </p:nvPicPr>
        <p:blipFill rotWithShape="1">
          <a:blip r:embed="rId12">
            <a:alphaModFix/>
          </a:blip>
          <a:srcRect/>
          <a:stretch/>
        </p:blipFill>
        <p:spPr>
          <a:xfrm>
            <a:off x="0" y="4794738"/>
            <a:ext cx="12192003" cy="2063262"/>
          </a:xfrm>
          <a:prstGeom prst="rect">
            <a:avLst/>
          </a:prstGeom>
          <a:noFill/>
          <a:ln>
            <a:noFill/>
          </a:ln>
        </p:spPr>
      </p:pic>
      <p:sp>
        <p:nvSpPr>
          <p:cNvPr id="11" name="Google Shape;11;g7e7b7b9a29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g7e7b7b9a29_0_0"/>
          <p:cNvSpPr txBox="1">
            <a:spLocks noGrp="1"/>
          </p:cNvSpPr>
          <p:nvPr>
            <p:ph type="body" idx="1"/>
          </p:nvPr>
        </p:nvSpPr>
        <p:spPr>
          <a:xfrm>
            <a:off x="838200" y="1825625"/>
            <a:ext cx="10515600" cy="39093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g7e7b7b9a29_0_0"/>
          <p:cNvSpPr txBox="1">
            <a:spLocks noGrp="1"/>
          </p:cNvSpPr>
          <p:nvPr>
            <p:ph type="sldNum" idx="12"/>
          </p:nvPr>
        </p:nvSpPr>
        <p:spPr>
          <a:xfrm>
            <a:off x="7109791" y="6334919"/>
            <a:ext cx="2743200" cy="294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0" marR="0" lvl="1" indent="0" algn="r" rtl="0">
              <a:spcBef>
                <a:spcPts val="0"/>
              </a:spcBef>
              <a:buNone/>
              <a:defRPr sz="900" b="0" i="0" u="none" strike="noStrike" cap="none">
                <a:solidFill>
                  <a:schemeClr val="lt1"/>
                </a:solidFill>
                <a:latin typeface="Arial"/>
                <a:ea typeface="Arial"/>
                <a:cs typeface="Arial"/>
                <a:sym typeface="Arial"/>
              </a:defRPr>
            </a:lvl2pPr>
            <a:lvl3pPr marL="0" marR="0" lvl="2" indent="0" algn="r" rtl="0">
              <a:spcBef>
                <a:spcPts val="0"/>
              </a:spcBef>
              <a:buNone/>
              <a:defRPr sz="900" b="0" i="0" u="none" strike="noStrike" cap="none">
                <a:solidFill>
                  <a:schemeClr val="lt1"/>
                </a:solidFill>
                <a:latin typeface="Arial"/>
                <a:ea typeface="Arial"/>
                <a:cs typeface="Arial"/>
                <a:sym typeface="Arial"/>
              </a:defRPr>
            </a:lvl3pPr>
            <a:lvl4pPr marL="0" marR="0" lvl="3" indent="0" algn="r" rtl="0">
              <a:spcBef>
                <a:spcPts val="0"/>
              </a:spcBef>
              <a:buNone/>
              <a:defRPr sz="900" b="0" i="0" u="none" strike="noStrike" cap="none">
                <a:solidFill>
                  <a:schemeClr val="lt1"/>
                </a:solidFill>
                <a:latin typeface="Arial"/>
                <a:ea typeface="Arial"/>
                <a:cs typeface="Arial"/>
                <a:sym typeface="Arial"/>
              </a:defRPr>
            </a:lvl4pPr>
            <a:lvl5pPr marL="0" marR="0" lvl="4" indent="0" algn="r" rtl="0">
              <a:spcBef>
                <a:spcPts val="0"/>
              </a:spcBef>
              <a:buNone/>
              <a:defRPr sz="900" b="0" i="0" u="none" strike="noStrike" cap="none">
                <a:solidFill>
                  <a:schemeClr val="lt1"/>
                </a:solidFill>
                <a:latin typeface="Arial"/>
                <a:ea typeface="Arial"/>
                <a:cs typeface="Arial"/>
                <a:sym typeface="Arial"/>
              </a:defRPr>
            </a:lvl5pPr>
            <a:lvl6pPr marL="0" marR="0" lvl="5" indent="0" algn="r" rtl="0">
              <a:spcBef>
                <a:spcPts val="0"/>
              </a:spcBef>
              <a:buNone/>
              <a:defRPr sz="900" b="0" i="0" u="none" strike="noStrike" cap="none">
                <a:solidFill>
                  <a:schemeClr val="lt1"/>
                </a:solidFill>
                <a:latin typeface="Arial"/>
                <a:ea typeface="Arial"/>
                <a:cs typeface="Arial"/>
                <a:sym typeface="Arial"/>
              </a:defRPr>
            </a:lvl6pPr>
            <a:lvl7pPr marL="0" marR="0" lvl="6" indent="0" algn="r" rtl="0">
              <a:spcBef>
                <a:spcPts val="0"/>
              </a:spcBef>
              <a:buNone/>
              <a:defRPr sz="900" b="0" i="0" u="none" strike="noStrike" cap="none">
                <a:solidFill>
                  <a:schemeClr val="lt1"/>
                </a:solidFill>
                <a:latin typeface="Arial"/>
                <a:ea typeface="Arial"/>
                <a:cs typeface="Arial"/>
                <a:sym typeface="Arial"/>
              </a:defRPr>
            </a:lvl7pPr>
            <a:lvl8pPr marL="0" marR="0" lvl="7" indent="0" algn="r" rtl="0">
              <a:spcBef>
                <a:spcPts val="0"/>
              </a:spcBef>
              <a:buNone/>
              <a:defRPr sz="900" b="0" i="0" u="none" strike="noStrike" cap="none">
                <a:solidFill>
                  <a:schemeClr val="lt1"/>
                </a:solidFill>
                <a:latin typeface="Arial"/>
                <a:ea typeface="Arial"/>
                <a:cs typeface="Arial"/>
                <a:sym typeface="Arial"/>
              </a:defRPr>
            </a:lvl8pPr>
            <a:lvl9pPr marL="0" marR="0" lvl="8" indent="0" algn="r" rtl="0">
              <a:spcBef>
                <a:spcPts val="0"/>
              </a:spcBef>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NAME OF PRESENTATAION  |  </a:t>
            </a: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ebapp4.asu.edu/programs/t5/majorinfo/ASU00/LAACTBS/undergrad/fals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admissions.purdue.edu/majors/a-to-z/data-science.php" TargetMode="External"/><Relationship Id="rId5" Type="http://schemas.openxmlformats.org/officeDocument/2006/relationships/hyperlink" Target="https://www.pstat.ucsb.edu/undergrad/majors/bs-fms" TargetMode="External"/><Relationship Id="rId4" Type="http://schemas.openxmlformats.org/officeDocument/2006/relationships/hyperlink" Target="https://math.asu.edu/content/mathematics-secondary-educatio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ebapp4.asu.edu/programs/t5/undergrad/fals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store.collegewise.com/the-definitive-guide-to-stem-programs/" TargetMode="External"/><Relationship Id="rId5" Type="http://schemas.openxmlformats.org/officeDocument/2006/relationships/hyperlink" Target="https://va.tech.purdue.edu/lilly/career_mapping_3.0.php" TargetMode="External"/><Relationship Id="rId4" Type="http://schemas.openxmlformats.org/officeDocument/2006/relationships/hyperlink" Target="https://www.admissions.purdue.edu/majors/index.ph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ebapp4.asu.edu/programs/t5/majorinfo/ASU00/LASHSBS/undergrad/false" TargetMode="External"/><Relationship Id="rId3" Type="http://schemas.openxmlformats.org/officeDocument/2006/relationships/image" Target="../media/image5.png"/><Relationship Id="rId7" Type="http://schemas.openxmlformats.org/officeDocument/2006/relationships/hyperlink" Target="https://admissions.purdue.edu/majors/a-to-z/crop-science.ph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ucdavis.edu/majors/entomology" TargetMode="External"/><Relationship Id="rId5" Type="http://schemas.openxmlformats.org/officeDocument/2006/relationships/hyperlink" Target="https://webapp4.asu.edu/programs/t5/majorinfo/ASU00/ASFOREBS/undergrad/false" TargetMode="External"/><Relationship Id="rId4" Type="http://schemas.openxmlformats.org/officeDocument/2006/relationships/hyperlink" Target="https://admissions.purdue.edu/majors/a-to-z/planetary-sciences.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cpp.edu/agri/food-science/index.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ebapp4.asu.edu/programs/t5/majorinfo/ASU00/ESCONMGTBS/undergrad/false" TargetMode="External"/><Relationship Id="rId5" Type="http://schemas.openxmlformats.org/officeDocument/2006/relationships/hyperlink" Target="https://admissions.purdue.edu/majors/a-to-z/audio-engineering-technology.php" TargetMode="External"/><Relationship Id="rId4" Type="http://schemas.openxmlformats.org/officeDocument/2006/relationships/hyperlink" Target="https://www.rit.edu/study/electrical-engineering-technology-b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ebapp4.asu.edu/programs/t5/majorinfo/ASU00/ESBMEBSE/undergrad/fals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engineering.berkeley.edu/academics/undergraduate-programs/nuclear-engineering" TargetMode="External"/><Relationship Id="rId5" Type="http://schemas.openxmlformats.org/officeDocument/2006/relationships/hyperlink" Target="https://admissions.purdue.edu/majors/a-to-z/environmental-and-natural-resources-engineering-engr.php" TargetMode="External"/><Relationship Id="rId4" Type="http://schemas.openxmlformats.org/officeDocument/2006/relationships/hyperlink" Target="https://www.wpi.edu/academics/departments/robotics-engineer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7e7b7b9a29_0_51"/>
          <p:cNvSpPr txBox="1">
            <a:spLocks noGrp="1"/>
          </p:cNvSpPr>
          <p:nvPr>
            <p:ph type="ctrTitle"/>
          </p:nvPr>
        </p:nvSpPr>
        <p:spPr>
          <a:xfrm>
            <a:off x="609600" y="789900"/>
            <a:ext cx="8474700" cy="23877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1200"/>
              </a:spcBef>
              <a:spcAft>
                <a:spcPts val="1200"/>
              </a:spcAft>
              <a:buClr>
                <a:schemeClr val="dk1"/>
              </a:buClr>
              <a:buSzPts val="1100"/>
              <a:buFont typeface="Arial"/>
              <a:buNone/>
            </a:pPr>
            <a:r>
              <a:rPr lang="en-US" sz="3600">
                <a:latin typeface="Rokkitt"/>
                <a:ea typeface="Rokkitt"/>
                <a:cs typeface="Rokkitt"/>
                <a:sym typeface="Rokkitt"/>
              </a:rPr>
              <a:t>STEM's Many Branches: College Planning for Students Considering Majors in Science, Technology, Engineering, and Mathematics</a:t>
            </a:r>
            <a:endParaRPr sz="3600">
              <a:latin typeface="Rokkitt"/>
              <a:ea typeface="Rokkitt"/>
              <a:cs typeface="Rokkitt"/>
              <a:sym typeface="Rokkitt"/>
            </a:endParaRPr>
          </a:p>
        </p:txBody>
      </p:sp>
      <p:sp>
        <p:nvSpPr>
          <p:cNvPr id="65" name="Google Shape;65;g7e7b7b9a29_0_51"/>
          <p:cNvSpPr txBox="1">
            <a:spLocks noGrp="1"/>
          </p:cNvSpPr>
          <p:nvPr>
            <p:ph type="subTitle" idx="1"/>
          </p:nvPr>
        </p:nvSpPr>
        <p:spPr>
          <a:xfrm>
            <a:off x="-298950" y="3177602"/>
            <a:ext cx="9144000" cy="502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None/>
            </a:pPr>
            <a:r>
              <a:rPr lang="en-US">
                <a:latin typeface="Rokkitt"/>
                <a:ea typeface="Rokkitt"/>
                <a:cs typeface="Rokkitt"/>
                <a:sym typeface="Rokkitt"/>
              </a:rPr>
              <a:t>Presented by: Nicole Pilar, David Mills, and Taylor Patterson</a:t>
            </a:r>
            <a:endParaRPr>
              <a:latin typeface="Rokkitt"/>
              <a:ea typeface="Rokkitt"/>
              <a:cs typeface="Rokkitt"/>
              <a:sym typeface="Rokkit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6f195345de_0_39"/>
          <p:cNvSpPr txBox="1">
            <a:spLocks noGrp="1"/>
          </p:cNvSpPr>
          <p:nvPr>
            <p:ph type="title"/>
          </p:nvPr>
        </p:nvSpPr>
        <p:spPr>
          <a:xfrm>
            <a:off x="519113" y="555274"/>
            <a:ext cx="11358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3A68"/>
              </a:buClr>
              <a:buSzPts val="6000"/>
              <a:buFont typeface="Rokkitt"/>
              <a:buNone/>
            </a:pPr>
            <a:r>
              <a:rPr lang="en-US" sz="6000" b="1">
                <a:solidFill>
                  <a:srgbClr val="293A68"/>
                </a:solidFill>
                <a:latin typeface="Rokkitt"/>
                <a:ea typeface="Rokkitt"/>
                <a:cs typeface="Rokkitt"/>
                <a:sym typeface="Rokkitt"/>
              </a:rPr>
              <a:t>What is STEM?</a:t>
            </a:r>
            <a:endParaRPr/>
          </a:p>
        </p:txBody>
      </p:sp>
      <p:pic>
        <p:nvPicPr>
          <p:cNvPr id="146" name="Google Shape;146;g6f195345de_0_39"/>
          <p:cNvPicPr preferRelativeResize="0"/>
          <p:nvPr/>
        </p:nvPicPr>
        <p:blipFill rotWithShape="1">
          <a:blip r:embed="rId3">
            <a:alphaModFix/>
          </a:blip>
          <a:srcRect/>
          <a:stretch/>
        </p:blipFill>
        <p:spPr>
          <a:xfrm>
            <a:off x="1439492" y="1880965"/>
            <a:ext cx="1941050" cy="2221992"/>
          </a:xfrm>
          <a:prstGeom prst="rect">
            <a:avLst/>
          </a:prstGeom>
          <a:noFill/>
          <a:ln>
            <a:noFill/>
          </a:ln>
        </p:spPr>
      </p:pic>
      <p:sp>
        <p:nvSpPr>
          <p:cNvPr id="147" name="Google Shape;147;g6f195345de_0_39"/>
          <p:cNvSpPr txBox="1"/>
          <p:nvPr/>
        </p:nvSpPr>
        <p:spPr>
          <a:xfrm>
            <a:off x="5824925" y="1880975"/>
            <a:ext cx="5475900" cy="3181800"/>
          </a:xfrm>
          <a:prstGeom prst="rect">
            <a:avLst/>
          </a:prstGeom>
          <a:noFill/>
          <a:ln>
            <a:noFill/>
          </a:ln>
        </p:spPr>
        <p:txBody>
          <a:bodyPr spcFirstLastPara="1" wrap="square" lIns="91425" tIns="91425" rIns="91425" bIns="91425" anchor="t" anchorCtr="0">
            <a:noAutofit/>
          </a:bodyPr>
          <a:lstStyle/>
          <a:p>
            <a:pPr marL="228600" lvl="0" indent="-241300" algn="l" rtl="0">
              <a:lnSpc>
                <a:spcPct val="80000"/>
              </a:lnSpc>
              <a:spcBef>
                <a:spcPts val="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Common majors:</a:t>
            </a:r>
            <a:endParaRPr sz="2400">
              <a:solidFill>
                <a:srgbClr val="293A68"/>
              </a:solidFill>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statistics</a:t>
            </a:r>
            <a:endParaRPr sz="2400">
              <a:solidFill>
                <a:srgbClr val="293A68"/>
              </a:solidFill>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economics</a:t>
            </a:r>
            <a:endParaRPr sz="2400">
              <a:solidFill>
                <a:srgbClr val="293A68"/>
              </a:solidFill>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(drumroll) mathematics</a:t>
            </a:r>
            <a:endParaRPr sz="2400">
              <a:solidFill>
                <a:srgbClr val="293A68"/>
              </a:solidFill>
              <a:latin typeface="Rokkitt"/>
              <a:ea typeface="Rokkitt"/>
              <a:cs typeface="Rokkitt"/>
              <a:sym typeface="Rokkitt"/>
            </a:endParaRPr>
          </a:p>
          <a:p>
            <a:pPr marL="228600" lvl="0" indent="0" algn="l" rtl="0">
              <a:lnSpc>
                <a:spcPct val="80000"/>
              </a:lnSpc>
              <a:spcBef>
                <a:spcPts val="0"/>
              </a:spcBef>
              <a:spcAft>
                <a:spcPts val="0"/>
              </a:spcAft>
              <a:buClr>
                <a:schemeClr val="dk1"/>
              </a:buClr>
              <a:buSzPts val="1100"/>
              <a:buFont typeface="Arial"/>
              <a:buNone/>
            </a:pPr>
            <a:endParaRPr sz="2400">
              <a:solidFill>
                <a:srgbClr val="293A68"/>
              </a:solidFill>
              <a:latin typeface="Rokkitt"/>
              <a:ea typeface="Rokkitt"/>
              <a:cs typeface="Rokkitt"/>
              <a:sym typeface="Rokkitt"/>
            </a:endParaRPr>
          </a:p>
          <a:p>
            <a:pPr marL="228600" lvl="0" indent="-241300" algn="l" rtl="0">
              <a:lnSpc>
                <a:spcPct val="80000"/>
              </a:lnSpc>
              <a:spcBef>
                <a:spcPts val="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Less common major examples:</a:t>
            </a:r>
            <a:endParaRPr sz="2400">
              <a:solidFill>
                <a:srgbClr val="293A68"/>
              </a:solidFill>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u="sng">
                <a:solidFill>
                  <a:schemeClr val="hlink"/>
                </a:solidFill>
                <a:latin typeface="Rokkitt"/>
                <a:ea typeface="Rokkitt"/>
                <a:cs typeface="Rokkitt"/>
                <a:sym typeface="Rokkitt"/>
                <a:hlinkClick r:id="rId4"/>
              </a:rPr>
              <a:t>mathematics &amp; secondary education</a:t>
            </a:r>
            <a:endParaRPr sz="2400">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u="sng">
                <a:solidFill>
                  <a:schemeClr val="hlink"/>
                </a:solidFill>
                <a:latin typeface="Rokkitt"/>
                <a:ea typeface="Rokkitt"/>
                <a:cs typeface="Rokkitt"/>
                <a:sym typeface="Rokkitt"/>
                <a:hlinkClick r:id="rId5"/>
              </a:rPr>
              <a:t>financial mathematics and statistics</a:t>
            </a:r>
            <a:endParaRPr sz="2400">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u="sng">
                <a:solidFill>
                  <a:schemeClr val="hlink"/>
                </a:solidFill>
                <a:latin typeface="Rokkitt"/>
                <a:ea typeface="Rokkitt"/>
                <a:cs typeface="Rokkitt"/>
                <a:sym typeface="Rokkitt"/>
                <a:hlinkClick r:id="rId6"/>
              </a:rPr>
              <a:t>data science</a:t>
            </a:r>
            <a:endParaRPr sz="2400">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u="sng">
                <a:solidFill>
                  <a:schemeClr val="hlink"/>
                </a:solidFill>
                <a:latin typeface="Rokkitt"/>
                <a:ea typeface="Rokkitt"/>
                <a:cs typeface="Rokkitt"/>
                <a:sym typeface="Rokkitt"/>
                <a:hlinkClick r:id="rId7"/>
              </a:rPr>
              <a:t>actuarial science</a:t>
            </a:r>
            <a:endParaRPr sz="2400">
              <a:solidFill>
                <a:schemeClr val="dk1"/>
              </a:solidFill>
              <a:latin typeface="Rokkitt"/>
              <a:ea typeface="Rokkitt"/>
              <a:cs typeface="Rokkitt"/>
              <a:sym typeface="Rokkit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6f195345de_0_0"/>
          <p:cNvSpPr txBox="1">
            <a:spLocks noGrp="1"/>
          </p:cNvSpPr>
          <p:nvPr>
            <p:ph type="title"/>
          </p:nvPr>
        </p:nvSpPr>
        <p:spPr>
          <a:xfrm>
            <a:off x="416688" y="55574"/>
            <a:ext cx="11358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3A68"/>
              </a:buClr>
              <a:buSzPts val="6000"/>
              <a:buFont typeface="Rokkitt"/>
              <a:buNone/>
            </a:pPr>
            <a:r>
              <a:rPr lang="en-US" sz="6000" b="1">
                <a:solidFill>
                  <a:srgbClr val="293A68"/>
                </a:solidFill>
                <a:latin typeface="Rokkitt"/>
                <a:ea typeface="Rokkitt"/>
                <a:cs typeface="Rokkitt"/>
                <a:sym typeface="Rokkitt"/>
              </a:rPr>
              <a:t>BA vs BS</a:t>
            </a:r>
            <a:endParaRPr/>
          </a:p>
        </p:txBody>
      </p:sp>
      <p:sp>
        <p:nvSpPr>
          <p:cNvPr id="154" name="Google Shape;154;g6f195345de_0_0"/>
          <p:cNvSpPr txBox="1"/>
          <p:nvPr/>
        </p:nvSpPr>
        <p:spPr>
          <a:xfrm>
            <a:off x="461850" y="1561875"/>
            <a:ext cx="11268300" cy="168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chemeClr val="dk1"/>
                </a:solidFill>
                <a:latin typeface="Rokkitt"/>
                <a:ea typeface="Rokkitt"/>
                <a:cs typeface="Rokkitt"/>
                <a:sym typeface="Rokkitt"/>
              </a:rPr>
              <a:t>Chemistry, BA - </a:t>
            </a:r>
            <a:r>
              <a:rPr lang="en-US" sz="2400">
                <a:latin typeface="Rokkitt"/>
                <a:ea typeface="Rokkitt"/>
                <a:cs typeface="Rokkitt"/>
                <a:sym typeface="Rokkitt"/>
              </a:rPr>
              <a:t>Do you want to help solve important societal problems </a:t>
            </a:r>
            <a:r>
              <a:rPr lang="en-US" sz="2400">
                <a:highlight>
                  <a:srgbClr val="FFFF00"/>
                </a:highlight>
                <a:latin typeface="Rokkitt"/>
                <a:ea typeface="Rokkitt"/>
                <a:cs typeface="Rokkitt"/>
                <a:sym typeface="Rokkitt"/>
              </a:rPr>
              <a:t>related to</a:t>
            </a:r>
            <a:r>
              <a:rPr lang="en-US" sz="2400">
                <a:latin typeface="Rokkitt"/>
                <a:ea typeface="Rokkitt"/>
                <a:cs typeface="Rokkitt"/>
                <a:sym typeface="Rokkitt"/>
              </a:rPr>
              <a:t> energy, the environment, medicine and new materials? Learn how to take on these problems at the atomic and molecular levels and </a:t>
            </a:r>
            <a:r>
              <a:rPr lang="en-US" sz="2400">
                <a:highlight>
                  <a:srgbClr val="FFFF00"/>
                </a:highlight>
                <a:latin typeface="Rokkitt"/>
                <a:ea typeface="Rokkitt"/>
                <a:cs typeface="Rokkitt"/>
                <a:sym typeface="Rokkitt"/>
              </a:rPr>
              <a:t>develop critical-thinking and problem-solving skills</a:t>
            </a:r>
            <a:r>
              <a:rPr lang="en-US" sz="2400">
                <a:latin typeface="Rokkitt"/>
                <a:ea typeface="Rokkitt"/>
                <a:cs typeface="Rokkitt"/>
                <a:sym typeface="Rokkitt"/>
              </a:rPr>
              <a:t> useful for a wide range of careers.</a:t>
            </a:r>
            <a:endParaRPr sz="2400">
              <a:latin typeface="Rokkitt"/>
              <a:ea typeface="Rokkitt"/>
              <a:cs typeface="Rokkitt"/>
              <a:sym typeface="Rokkitt"/>
            </a:endParaRPr>
          </a:p>
        </p:txBody>
      </p:sp>
      <p:sp>
        <p:nvSpPr>
          <p:cNvPr id="155" name="Google Shape;155;g6f195345de_0_0"/>
          <p:cNvSpPr txBox="1"/>
          <p:nvPr/>
        </p:nvSpPr>
        <p:spPr>
          <a:xfrm>
            <a:off x="416700" y="3464175"/>
            <a:ext cx="11152200" cy="20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latin typeface="Rokkitt"/>
                <a:ea typeface="Rokkitt"/>
                <a:cs typeface="Rokkitt"/>
                <a:sym typeface="Rokkitt"/>
              </a:rPr>
              <a:t>Chemistry, BS</a:t>
            </a:r>
            <a:r>
              <a:rPr lang="en-US" sz="2400">
                <a:latin typeface="Rokkitt"/>
                <a:ea typeface="Rokkitt"/>
                <a:cs typeface="Rokkitt"/>
                <a:sym typeface="Rokkitt"/>
              </a:rPr>
              <a:t> - Chemists study </a:t>
            </a:r>
            <a:r>
              <a:rPr lang="en-US" sz="2400">
                <a:highlight>
                  <a:srgbClr val="FFFF00"/>
                </a:highlight>
                <a:latin typeface="Rokkitt"/>
                <a:ea typeface="Rokkitt"/>
                <a:cs typeface="Rokkitt"/>
                <a:sym typeface="Rokkitt"/>
              </a:rPr>
              <a:t>the nature of materials</a:t>
            </a:r>
            <a:r>
              <a:rPr lang="en-US" sz="2400">
                <a:latin typeface="Rokkitt"/>
                <a:ea typeface="Rokkitt"/>
                <a:cs typeface="Rokkitt"/>
                <a:sym typeface="Rokkitt"/>
              </a:rPr>
              <a:t> to solve important societal problems </a:t>
            </a:r>
            <a:r>
              <a:rPr lang="en-US" sz="2400">
                <a:highlight>
                  <a:srgbClr val="FFFF00"/>
                </a:highlight>
                <a:latin typeface="Rokkitt"/>
                <a:ea typeface="Rokkitt"/>
                <a:cs typeface="Rokkitt"/>
                <a:sym typeface="Rokkitt"/>
              </a:rPr>
              <a:t>at the atomic and molecular levels</a:t>
            </a:r>
            <a:r>
              <a:rPr lang="en-US" sz="2400">
                <a:latin typeface="Rokkitt"/>
                <a:ea typeface="Rokkitt"/>
                <a:cs typeface="Rokkitt"/>
                <a:sym typeface="Rokkitt"/>
              </a:rPr>
              <a:t>. You will learn the skills needed to help you find solutions related to medicine, energy, electronics and technology, and air quality. These skills can aid you in a career in environmental policy, </a:t>
            </a:r>
            <a:r>
              <a:rPr lang="en-US" sz="2400">
                <a:highlight>
                  <a:srgbClr val="FFFF00"/>
                </a:highlight>
                <a:latin typeface="Rokkitt"/>
                <a:ea typeface="Rokkitt"/>
                <a:cs typeface="Rokkitt"/>
                <a:sym typeface="Rokkitt"/>
              </a:rPr>
              <a:t>research or education.</a:t>
            </a:r>
            <a:endParaRPr sz="2400">
              <a:highlight>
                <a:srgbClr val="FFFF00"/>
              </a:highlight>
              <a:latin typeface="Rokkitt"/>
              <a:ea typeface="Rokkitt"/>
              <a:cs typeface="Rokkitt"/>
              <a:sym typeface="Rokkit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txBox="1">
            <a:spLocks noGrp="1"/>
          </p:cNvSpPr>
          <p:nvPr>
            <p:ph type="title"/>
          </p:nvPr>
        </p:nvSpPr>
        <p:spPr>
          <a:xfrm>
            <a:off x="838200" y="498126"/>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3A68"/>
              </a:buClr>
              <a:buSzPts val="6000"/>
              <a:buFont typeface="Rokkitt"/>
              <a:buNone/>
            </a:pPr>
            <a:r>
              <a:rPr lang="en-US" sz="6000" b="1">
                <a:solidFill>
                  <a:srgbClr val="293A68"/>
                </a:solidFill>
                <a:latin typeface="Rokkitt"/>
                <a:ea typeface="Rokkitt"/>
                <a:cs typeface="Rokkitt"/>
                <a:sym typeface="Rokkitt"/>
              </a:rPr>
              <a:t>How to Prepare in High School</a:t>
            </a:r>
            <a:endParaRPr sz="6000" b="1">
              <a:solidFill>
                <a:srgbClr val="293A68"/>
              </a:solidFill>
              <a:latin typeface="Rokkitt"/>
              <a:ea typeface="Rokkitt"/>
              <a:cs typeface="Rokkitt"/>
              <a:sym typeface="Rokkitt"/>
            </a:endParaRPr>
          </a:p>
          <a:p>
            <a:pPr marL="0" lvl="0" indent="0" algn="ctr" rtl="0">
              <a:lnSpc>
                <a:spcPct val="90000"/>
              </a:lnSpc>
              <a:spcBef>
                <a:spcPts val="0"/>
              </a:spcBef>
              <a:spcAft>
                <a:spcPts val="0"/>
              </a:spcAft>
              <a:buClr>
                <a:srgbClr val="293A68"/>
              </a:buClr>
              <a:buSzPts val="6000"/>
              <a:buFont typeface="Rokkitt"/>
              <a:buNone/>
            </a:pPr>
            <a:r>
              <a:rPr lang="en-US" sz="6000" b="1">
                <a:solidFill>
                  <a:srgbClr val="293A68"/>
                </a:solidFill>
                <a:latin typeface="Rokkitt"/>
                <a:ea typeface="Rokkitt"/>
                <a:cs typeface="Rokkitt"/>
                <a:sym typeface="Rokkitt"/>
              </a:rPr>
              <a:t>(Academics)</a:t>
            </a:r>
            <a:endParaRPr sz="6000" b="1">
              <a:solidFill>
                <a:srgbClr val="293A68"/>
              </a:solidFill>
              <a:latin typeface="Rokkitt"/>
              <a:ea typeface="Rokkitt"/>
              <a:cs typeface="Rokkitt"/>
              <a:sym typeface="Rokkitt"/>
            </a:endParaRPr>
          </a:p>
        </p:txBody>
      </p:sp>
      <p:sp>
        <p:nvSpPr>
          <p:cNvPr id="162" name="Google Shape;162;p7"/>
          <p:cNvSpPr txBox="1">
            <a:spLocks noGrp="1"/>
          </p:cNvSpPr>
          <p:nvPr>
            <p:ph type="body" idx="1"/>
          </p:nvPr>
        </p:nvSpPr>
        <p:spPr>
          <a:xfrm>
            <a:off x="838200" y="2012325"/>
            <a:ext cx="7373700" cy="3727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Most–Demanding Math and Science Curriculum</a:t>
            </a:r>
            <a:endParaRPr sz="2400">
              <a:latin typeface="Rokkitt"/>
              <a:ea typeface="Rokkitt"/>
              <a:cs typeface="Rokkitt"/>
              <a:sym typeface="Rokkitt"/>
            </a:endParaRPr>
          </a:p>
          <a:p>
            <a:pPr marL="685800" lvl="1" indent="-254000" algn="l" rtl="0">
              <a:lnSpc>
                <a:spcPct val="90000"/>
              </a:lnSpc>
              <a:spcBef>
                <a:spcPts val="600"/>
              </a:spcBef>
              <a:spcAft>
                <a:spcPts val="0"/>
              </a:spcAft>
              <a:buClr>
                <a:srgbClr val="293A68"/>
              </a:buClr>
              <a:buSzPts val="2400"/>
              <a:buFont typeface="Rokkitt"/>
              <a:buChar char="o"/>
            </a:pPr>
            <a:r>
              <a:rPr lang="en-US">
                <a:solidFill>
                  <a:srgbClr val="293A68"/>
                </a:solidFill>
                <a:latin typeface="Rokkitt"/>
                <a:ea typeface="Rokkitt"/>
                <a:cs typeface="Rokkitt"/>
                <a:sym typeface="Rokkitt"/>
              </a:rPr>
              <a:t>4 Years Math (including calculus*)</a:t>
            </a:r>
            <a:endParaRPr>
              <a:latin typeface="Rokkitt"/>
              <a:ea typeface="Rokkitt"/>
              <a:cs typeface="Rokkitt"/>
              <a:sym typeface="Rokkitt"/>
            </a:endParaRPr>
          </a:p>
          <a:p>
            <a:pPr marL="685800" lvl="1" indent="-254000" algn="l" rtl="0">
              <a:lnSpc>
                <a:spcPct val="90000"/>
              </a:lnSpc>
              <a:spcBef>
                <a:spcPts val="600"/>
              </a:spcBef>
              <a:spcAft>
                <a:spcPts val="0"/>
              </a:spcAft>
              <a:buClr>
                <a:srgbClr val="293A68"/>
              </a:buClr>
              <a:buSzPts val="2400"/>
              <a:buFont typeface="Rokkitt"/>
              <a:buChar char="o"/>
            </a:pPr>
            <a:r>
              <a:rPr lang="en-US">
                <a:solidFill>
                  <a:srgbClr val="293A68"/>
                </a:solidFill>
                <a:latin typeface="Rokkitt"/>
                <a:ea typeface="Rokkitt"/>
                <a:cs typeface="Rokkitt"/>
                <a:sym typeface="Rokkitt"/>
              </a:rPr>
              <a:t>3 Years Science (including chemistry and physics)</a:t>
            </a:r>
            <a:endParaRPr>
              <a:latin typeface="Rokkitt"/>
              <a:ea typeface="Rokkitt"/>
              <a:cs typeface="Rokkitt"/>
              <a:sym typeface="Rokkitt"/>
            </a:endParaRPr>
          </a:p>
          <a:p>
            <a:pPr marL="228600" lvl="0" indent="-88900" algn="l" rtl="0">
              <a:lnSpc>
                <a:spcPct val="90000"/>
              </a:lnSpc>
              <a:spcBef>
                <a:spcPts val="600"/>
              </a:spcBef>
              <a:spcAft>
                <a:spcPts val="0"/>
              </a:spcAft>
              <a:buClr>
                <a:schemeClr val="dk1"/>
              </a:buClr>
              <a:buSzPts val="2200"/>
              <a:buFont typeface="Arial"/>
              <a:buNone/>
            </a:pPr>
            <a:endParaRPr sz="2400">
              <a:solidFill>
                <a:srgbClr val="293A68"/>
              </a:solidFill>
              <a:latin typeface="Rokkitt"/>
              <a:ea typeface="Rokkitt"/>
              <a:cs typeface="Rokkitt"/>
              <a:sym typeface="Rokkitt"/>
            </a:endParaRPr>
          </a:p>
          <a:p>
            <a:pPr marL="228600" lvl="0" indent="-228600" algn="l" rtl="0">
              <a:lnSpc>
                <a:spcPct val="90000"/>
              </a:lnSpc>
              <a:spcBef>
                <a:spcPts val="60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Other Coursework</a:t>
            </a:r>
            <a:endParaRPr sz="2400">
              <a:latin typeface="Rokkitt"/>
              <a:ea typeface="Rokkitt"/>
              <a:cs typeface="Rokkitt"/>
              <a:sym typeface="Rokkitt"/>
            </a:endParaRPr>
          </a:p>
          <a:p>
            <a:pPr marL="685800" lvl="1" indent="-254000" algn="l" rtl="0">
              <a:lnSpc>
                <a:spcPct val="90000"/>
              </a:lnSpc>
              <a:spcBef>
                <a:spcPts val="600"/>
              </a:spcBef>
              <a:spcAft>
                <a:spcPts val="0"/>
              </a:spcAft>
              <a:buClr>
                <a:srgbClr val="293A68"/>
              </a:buClr>
              <a:buSzPts val="2400"/>
              <a:buFont typeface="Rokkitt"/>
              <a:buChar char="o"/>
            </a:pPr>
            <a:r>
              <a:rPr lang="en-US">
                <a:solidFill>
                  <a:srgbClr val="293A68"/>
                </a:solidFill>
                <a:latin typeface="Rokkitt"/>
                <a:ea typeface="Rokkitt"/>
                <a:cs typeface="Rokkitt"/>
                <a:sym typeface="Rokkitt"/>
              </a:rPr>
              <a:t>4 Years English</a:t>
            </a:r>
            <a:endParaRPr>
              <a:latin typeface="Rokkitt"/>
              <a:ea typeface="Rokkitt"/>
              <a:cs typeface="Rokkitt"/>
              <a:sym typeface="Rokkitt"/>
            </a:endParaRPr>
          </a:p>
          <a:p>
            <a:pPr marL="685800" lvl="1" indent="-254000" algn="l" rtl="0">
              <a:lnSpc>
                <a:spcPct val="90000"/>
              </a:lnSpc>
              <a:spcBef>
                <a:spcPts val="600"/>
              </a:spcBef>
              <a:spcAft>
                <a:spcPts val="0"/>
              </a:spcAft>
              <a:buClr>
                <a:srgbClr val="293A68"/>
              </a:buClr>
              <a:buSzPts val="2400"/>
              <a:buFont typeface="Rokkitt"/>
              <a:buChar char="o"/>
            </a:pPr>
            <a:r>
              <a:rPr lang="en-US">
                <a:solidFill>
                  <a:srgbClr val="293A68"/>
                </a:solidFill>
                <a:latin typeface="Rokkitt"/>
                <a:ea typeface="Rokkitt"/>
                <a:cs typeface="Rokkitt"/>
                <a:sym typeface="Rokkitt"/>
              </a:rPr>
              <a:t>3 Years Social Studies</a:t>
            </a:r>
            <a:endParaRPr>
              <a:latin typeface="Rokkitt"/>
              <a:ea typeface="Rokkitt"/>
              <a:cs typeface="Rokkitt"/>
              <a:sym typeface="Rokkitt"/>
            </a:endParaRPr>
          </a:p>
          <a:p>
            <a:pPr marL="685800" lvl="1" indent="-254000" algn="l" rtl="0">
              <a:lnSpc>
                <a:spcPct val="90000"/>
              </a:lnSpc>
              <a:spcBef>
                <a:spcPts val="600"/>
              </a:spcBef>
              <a:spcAft>
                <a:spcPts val="0"/>
              </a:spcAft>
              <a:buClr>
                <a:srgbClr val="293A68"/>
              </a:buClr>
              <a:buSzPts val="2400"/>
              <a:buFont typeface="Rokkitt"/>
              <a:buChar char="o"/>
            </a:pPr>
            <a:r>
              <a:rPr lang="en-US">
                <a:solidFill>
                  <a:srgbClr val="293A68"/>
                </a:solidFill>
                <a:latin typeface="Rokkitt"/>
                <a:ea typeface="Rokkitt"/>
                <a:cs typeface="Rokkitt"/>
                <a:sym typeface="Rokkitt"/>
              </a:rPr>
              <a:t>2 or 3 Years Foreign Language</a:t>
            </a:r>
            <a:endParaRPr>
              <a:latin typeface="Rokkitt"/>
              <a:ea typeface="Rokkitt"/>
              <a:cs typeface="Rokkitt"/>
              <a:sym typeface="Rokkitt"/>
            </a:endParaRPr>
          </a:p>
          <a:p>
            <a:pPr marL="685800" lvl="1" indent="-254000" algn="l" rtl="0">
              <a:lnSpc>
                <a:spcPct val="90000"/>
              </a:lnSpc>
              <a:spcBef>
                <a:spcPts val="600"/>
              </a:spcBef>
              <a:spcAft>
                <a:spcPts val="0"/>
              </a:spcAft>
              <a:buClr>
                <a:srgbClr val="293A68"/>
              </a:buClr>
              <a:buSzPts val="2400"/>
              <a:buFont typeface="Rokkitt"/>
              <a:buChar char="o"/>
            </a:pPr>
            <a:r>
              <a:rPr lang="en-US">
                <a:solidFill>
                  <a:srgbClr val="293A68"/>
                </a:solidFill>
                <a:latin typeface="Rokkitt"/>
                <a:ea typeface="Rokkitt"/>
                <a:cs typeface="Rokkitt"/>
                <a:sym typeface="Rokkitt"/>
              </a:rPr>
              <a:t>1 or more Years Electives</a:t>
            </a:r>
            <a:endParaRPr>
              <a:latin typeface="Rokkitt"/>
              <a:ea typeface="Rokkitt"/>
              <a:cs typeface="Rokkitt"/>
              <a:sym typeface="Rokkitt"/>
            </a:endParaRPr>
          </a:p>
          <a:p>
            <a:pPr marL="0" lvl="0" indent="0" algn="l" rtl="0">
              <a:lnSpc>
                <a:spcPct val="90000"/>
              </a:lnSpc>
              <a:spcBef>
                <a:spcPts val="600"/>
              </a:spcBef>
              <a:spcAft>
                <a:spcPts val="0"/>
              </a:spcAft>
              <a:buClr>
                <a:schemeClr val="dk1"/>
              </a:buClr>
              <a:buSzPts val="2400"/>
              <a:buNone/>
            </a:pPr>
            <a:endParaRPr sz="2400" i="1">
              <a:solidFill>
                <a:srgbClr val="293A68"/>
              </a:solidFill>
              <a:latin typeface="Rokkitt"/>
              <a:ea typeface="Rokkitt"/>
              <a:cs typeface="Rokkitt"/>
              <a:sym typeface="Rokkitt"/>
            </a:endParaRPr>
          </a:p>
          <a:p>
            <a:pPr marL="0" lvl="0" indent="0" algn="l" rtl="0">
              <a:lnSpc>
                <a:spcPct val="90000"/>
              </a:lnSpc>
              <a:spcBef>
                <a:spcPts val="1600"/>
              </a:spcBef>
              <a:spcAft>
                <a:spcPts val="0"/>
              </a:spcAft>
              <a:buClr>
                <a:schemeClr val="dk1"/>
              </a:buClr>
              <a:buSzPts val="2400"/>
              <a:buNone/>
            </a:pPr>
            <a:endParaRPr sz="2400">
              <a:solidFill>
                <a:srgbClr val="293A68"/>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6f195345de_0_51"/>
          <p:cNvSpPr txBox="1">
            <a:spLocks noGrp="1"/>
          </p:cNvSpPr>
          <p:nvPr>
            <p:ph type="title"/>
          </p:nvPr>
        </p:nvSpPr>
        <p:spPr>
          <a:xfrm>
            <a:off x="838200" y="498125"/>
            <a:ext cx="10787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3A68"/>
              </a:buClr>
              <a:buSzPts val="6000"/>
              <a:buFont typeface="Rokkitt"/>
              <a:buNone/>
            </a:pPr>
            <a:r>
              <a:rPr lang="en-US" sz="6000" b="1">
                <a:solidFill>
                  <a:srgbClr val="293A68"/>
                </a:solidFill>
                <a:latin typeface="Rokkitt"/>
                <a:ea typeface="Rokkitt"/>
                <a:cs typeface="Rokkitt"/>
                <a:sym typeface="Rokkitt"/>
              </a:rPr>
              <a:t>Example: ASU Engineering Requirements</a:t>
            </a:r>
            <a:endParaRPr/>
          </a:p>
        </p:txBody>
      </p:sp>
      <p:sp>
        <p:nvSpPr>
          <p:cNvPr id="169" name="Google Shape;169;g6f195345de_0_51"/>
          <p:cNvSpPr txBox="1">
            <a:spLocks noGrp="1"/>
          </p:cNvSpPr>
          <p:nvPr>
            <p:ph type="body" idx="1"/>
          </p:nvPr>
        </p:nvSpPr>
        <p:spPr>
          <a:xfrm>
            <a:off x="136050" y="2014475"/>
            <a:ext cx="12192000" cy="2035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600"/>
              </a:spcBef>
              <a:spcAft>
                <a:spcPts val="0"/>
              </a:spcAft>
              <a:buNone/>
            </a:pPr>
            <a:r>
              <a:rPr lang="en-US" sz="2200">
                <a:solidFill>
                  <a:srgbClr val="293A68"/>
                </a:solidFill>
                <a:latin typeface="Rokkitt"/>
                <a:ea typeface="Rokkitt"/>
                <a:cs typeface="Rokkitt"/>
                <a:sym typeface="Rokkitt"/>
              </a:rPr>
              <a:t>Must Have Math and Science Curriculum:</a:t>
            </a:r>
            <a:endParaRPr sz="2200">
              <a:solidFill>
                <a:srgbClr val="293A68"/>
              </a:solidFill>
              <a:latin typeface="Rokkitt"/>
              <a:ea typeface="Rokkitt"/>
              <a:cs typeface="Rokkitt"/>
              <a:sym typeface="Rokkitt"/>
            </a:endParaRPr>
          </a:p>
          <a:p>
            <a:pPr marL="685800" marR="0" lvl="1" indent="-254000" algn="l" rtl="0">
              <a:lnSpc>
                <a:spcPct val="90000"/>
              </a:lnSpc>
              <a:spcBef>
                <a:spcPts val="600"/>
              </a:spcBef>
              <a:spcAft>
                <a:spcPts val="0"/>
              </a:spcAft>
              <a:buClr>
                <a:srgbClr val="293A68"/>
              </a:buClr>
              <a:buSzPts val="2200"/>
              <a:buFont typeface="Rokkitt"/>
              <a:buChar char="o"/>
            </a:pPr>
            <a:r>
              <a:rPr lang="en-US" sz="2200">
                <a:solidFill>
                  <a:srgbClr val="293A68"/>
                </a:solidFill>
                <a:latin typeface="Rokkitt"/>
                <a:ea typeface="Rokkitt"/>
                <a:cs typeface="Rokkitt"/>
                <a:sym typeface="Rokkitt"/>
              </a:rPr>
              <a:t>4 Years Math (one year each of algebra I, geometry, algebra II, and an advanced math class for which algebra II is a prerequisite)</a:t>
            </a:r>
            <a:endParaRPr sz="2200">
              <a:solidFill>
                <a:srgbClr val="293A68"/>
              </a:solidFill>
              <a:latin typeface="Rokkitt"/>
              <a:ea typeface="Rokkitt"/>
              <a:cs typeface="Rokkitt"/>
              <a:sym typeface="Rokkitt"/>
            </a:endParaRPr>
          </a:p>
          <a:p>
            <a:pPr marL="685800" marR="0" lvl="1" indent="-254000" algn="l" rtl="0">
              <a:lnSpc>
                <a:spcPct val="90000"/>
              </a:lnSpc>
              <a:spcBef>
                <a:spcPts val="600"/>
              </a:spcBef>
              <a:spcAft>
                <a:spcPts val="0"/>
              </a:spcAft>
              <a:buClr>
                <a:srgbClr val="293A68"/>
              </a:buClr>
              <a:buSzPts val="2200"/>
              <a:buFont typeface="Rokkitt"/>
              <a:buChar char="o"/>
            </a:pPr>
            <a:r>
              <a:rPr lang="en-US" sz="2200">
                <a:solidFill>
                  <a:srgbClr val="293A68"/>
                </a:solidFill>
                <a:latin typeface="Rokkitt"/>
                <a:ea typeface="Rokkitt"/>
                <a:cs typeface="Rokkitt"/>
                <a:sym typeface="Rokkitt"/>
              </a:rPr>
              <a:t>3 Years Science (1 year each from biology, chemistry, earth science, integrated sciences or physics)</a:t>
            </a:r>
            <a:endParaRPr sz="2200">
              <a:solidFill>
                <a:srgbClr val="293A68"/>
              </a:solidFill>
              <a:latin typeface="Rokkitt"/>
              <a:ea typeface="Rokkitt"/>
              <a:cs typeface="Rokkitt"/>
              <a:sym typeface="Rokkitt"/>
            </a:endParaRPr>
          </a:p>
        </p:txBody>
      </p:sp>
      <p:sp>
        <p:nvSpPr>
          <p:cNvPr id="170" name="Google Shape;170;g6f195345de_0_51"/>
          <p:cNvSpPr txBox="1"/>
          <p:nvPr/>
        </p:nvSpPr>
        <p:spPr>
          <a:xfrm>
            <a:off x="6808800" y="3429050"/>
            <a:ext cx="4817100" cy="2094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00"/>
              </a:spcBef>
              <a:spcAft>
                <a:spcPts val="0"/>
              </a:spcAft>
              <a:buNone/>
            </a:pPr>
            <a:r>
              <a:rPr lang="en-US" sz="2000">
                <a:solidFill>
                  <a:srgbClr val="293A68"/>
                </a:solidFill>
                <a:latin typeface="Rokkitt"/>
                <a:ea typeface="Rokkitt"/>
                <a:cs typeface="Rokkitt"/>
                <a:sym typeface="Rokkitt"/>
              </a:rPr>
              <a:t> </a:t>
            </a:r>
            <a:endParaRPr sz="2000">
              <a:solidFill>
                <a:srgbClr val="293A68"/>
              </a:solidFill>
              <a:latin typeface="Rokkitt"/>
              <a:ea typeface="Rokkitt"/>
              <a:cs typeface="Rokkitt"/>
              <a:sym typeface="Rokkitt"/>
            </a:endParaRPr>
          </a:p>
          <a:p>
            <a:pPr marL="685800" lvl="1" indent="-241300" algn="l" rtl="0">
              <a:lnSpc>
                <a:spcPct val="90000"/>
              </a:lnSpc>
              <a:spcBef>
                <a:spcPts val="600"/>
              </a:spcBef>
              <a:spcAft>
                <a:spcPts val="0"/>
              </a:spcAft>
              <a:buClr>
                <a:srgbClr val="293A68"/>
              </a:buClr>
              <a:buSzPts val="2000"/>
              <a:buFont typeface="Courier New"/>
              <a:buChar char="o"/>
            </a:pPr>
            <a:r>
              <a:rPr lang="en-US" sz="2000">
                <a:solidFill>
                  <a:srgbClr val="293A68"/>
                </a:solidFill>
                <a:latin typeface="Rokkitt"/>
                <a:ea typeface="Rokkitt"/>
                <a:cs typeface="Rokkitt"/>
                <a:sym typeface="Rokkitt"/>
              </a:rPr>
              <a:t>1210 SAT </a:t>
            </a:r>
            <a:r>
              <a:rPr lang="en-US" sz="2000" b="1">
                <a:solidFill>
                  <a:srgbClr val="293A68"/>
                </a:solidFill>
                <a:latin typeface="Rokkitt"/>
                <a:ea typeface="Rokkitt"/>
                <a:cs typeface="Rokkitt"/>
                <a:sym typeface="Rokkitt"/>
              </a:rPr>
              <a:t>or</a:t>
            </a:r>
            <a:endParaRPr sz="2000">
              <a:solidFill>
                <a:srgbClr val="293A68"/>
              </a:solidFill>
              <a:latin typeface="Rokkitt"/>
              <a:ea typeface="Rokkitt"/>
              <a:cs typeface="Rokkitt"/>
              <a:sym typeface="Rokkitt"/>
            </a:endParaRPr>
          </a:p>
          <a:p>
            <a:pPr marL="685800" marR="0" lvl="1" indent="-228600" algn="l" rtl="0">
              <a:lnSpc>
                <a:spcPct val="90000"/>
              </a:lnSpc>
              <a:spcBef>
                <a:spcPts val="600"/>
              </a:spcBef>
              <a:spcAft>
                <a:spcPts val="0"/>
              </a:spcAft>
              <a:buClr>
                <a:srgbClr val="293A68"/>
              </a:buClr>
              <a:buSzPts val="2000"/>
              <a:buFont typeface="Courier New"/>
              <a:buChar char="o"/>
            </a:pPr>
            <a:r>
              <a:rPr lang="en-US" sz="2000">
                <a:solidFill>
                  <a:srgbClr val="293A68"/>
                </a:solidFill>
                <a:latin typeface="Rokkitt"/>
                <a:ea typeface="Rokkitt"/>
                <a:cs typeface="Rokkitt"/>
                <a:sym typeface="Rokkitt"/>
              </a:rPr>
              <a:t>24 ACT </a:t>
            </a:r>
            <a:r>
              <a:rPr lang="en-US" sz="2000" b="1">
                <a:solidFill>
                  <a:srgbClr val="293A68"/>
                </a:solidFill>
                <a:latin typeface="Rokkitt"/>
                <a:ea typeface="Rokkitt"/>
                <a:cs typeface="Rokkitt"/>
                <a:sym typeface="Rokkitt"/>
              </a:rPr>
              <a:t>or</a:t>
            </a:r>
            <a:endParaRPr sz="2000" b="1">
              <a:solidFill>
                <a:srgbClr val="293A68"/>
              </a:solidFill>
              <a:latin typeface="Rokkitt"/>
              <a:ea typeface="Rokkitt"/>
              <a:cs typeface="Rokkitt"/>
              <a:sym typeface="Rokkitt"/>
            </a:endParaRPr>
          </a:p>
          <a:p>
            <a:pPr marL="685800" marR="0" lvl="1" indent="-228600" algn="l" rtl="0">
              <a:lnSpc>
                <a:spcPct val="90000"/>
              </a:lnSpc>
              <a:spcBef>
                <a:spcPts val="600"/>
              </a:spcBef>
              <a:spcAft>
                <a:spcPts val="0"/>
              </a:spcAft>
              <a:buClr>
                <a:srgbClr val="293A68"/>
              </a:buClr>
              <a:buSzPts val="2000"/>
              <a:buFont typeface="Courier New"/>
              <a:buChar char="o"/>
            </a:pPr>
            <a:r>
              <a:rPr lang="en-US" sz="2000">
                <a:solidFill>
                  <a:srgbClr val="293A68"/>
                </a:solidFill>
                <a:latin typeface="Rokkitt"/>
                <a:ea typeface="Rokkitt"/>
                <a:cs typeface="Rokkitt"/>
                <a:sym typeface="Rokkitt"/>
              </a:rPr>
              <a:t>3.00 minimum ABOR GPA </a:t>
            </a:r>
            <a:r>
              <a:rPr lang="en-US" sz="2000" b="1">
                <a:solidFill>
                  <a:srgbClr val="293A68"/>
                </a:solidFill>
                <a:latin typeface="Rokkitt"/>
                <a:ea typeface="Rokkitt"/>
                <a:cs typeface="Rokkitt"/>
                <a:sym typeface="Rokkitt"/>
              </a:rPr>
              <a:t>or</a:t>
            </a:r>
            <a:endParaRPr sz="2000" b="1">
              <a:solidFill>
                <a:srgbClr val="293A68"/>
              </a:solidFill>
              <a:latin typeface="Rokkitt"/>
              <a:ea typeface="Rokkitt"/>
              <a:cs typeface="Rokkitt"/>
              <a:sym typeface="Rokkitt"/>
            </a:endParaRPr>
          </a:p>
          <a:p>
            <a:pPr marL="685800" marR="0" lvl="1" indent="-228600" algn="l" rtl="0">
              <a:lnSpc>
                <a:spcPct val="90000"/>
              </a:lnSpc>
              <a:spcBef>
                <a:spcPts val="600"/>
              </a:spcBef>
              <a:spcAft>
                <a:spcPts val="0"/>
              </a:spcAft>
              <a:buClr>
                <a:srgbClr val="293A68"/>
              </a:buClr>
              <a:buSzPts val="2000"/>
              <a:buFont typeface="Rokkitt"/>
              <a:buChar char="o"/>
            </a:pPr>
            <a:r>
              <a:rPr lang="en-US" sz="2000">
                <a:solidFill>
                  <a:srgbClr val="293A68"/>
                </a:solidFill>
                <a:latin typeface="Rokkitt"/>
                <a:ea typeface="Rokkitt"/>
                <a:cs typeface="Rokkitt"/>
                <a:sym typeface="Rokkitt"/>
              </a:rPr>
              <a:t>class ranking in top 25 percent of high school class</a:t>
            </a:r>
            <a:endParaRPr sz="2000">
              <a:solidFill>
                <a:srgbClr val="293A68"/>
              </a:solidFill>
              <a:latin typeface="Rokkitt"/>
              <a:ea typeface="Rokkitt"/>
              <a:cs typeface="Rokkitt"/>
              <a:sym typeface="Rokkitt"/>
            </a:endParaRPr>
          </a:p>
        </p:txBody>
      </p:sp>
      <p:sp>
        <p:nvSpPr>
          <p:cNvPr id="171" name="Google Shape;171;g6f195345de_0_51"/>
          <p:cNvSpPr txBox="1"/>
          <p:nvPr/>
        </p:nvSpPr>
        <p:spPr>
          <a:xfrm>
            <a:off x="1128725" y="3800500"/>
            <a:ext cx="4386300" cy="2357400"/>
          </a:xfrm>
          <a:prstGeom prst="rect">
            <a:avLst/>
          </a:prstGeom>
          <a:noFill/>
          <a:ln>
            <a:noFill/>
          </a:ln>
        </p:spPr>
        <p:txBody>
          <a:bodyPr spcFirstLastPara="1" wrap="square" lIns="91425" tIns="91425" rIns="91425" bIns="91425" anchor="t" anchorCtr="0">
            <a:noAutofit/>
          </a:bodyPr>
          <a:lstStyle/>
          <a:p>
            <a:pPr marL="685800" lvl="1" indent="-228600" algn="l" rtl="0">
              <a:lnSpc>
                <a:spcPct val="90000"/>
              </a:lnSpc>
              <a:spcBef>
                <a:spcPts val="600"/>
              </a:spcBef>
              <a:spcAft>
                <a:spcPts val="0"/>
              </a:spcAft>
              <a:buClr>
                <a:srgbClr val="293A68"/>
              </a:buClr>
              <a:buSzPts val="2000"/>
              <a:buFont typeface="Rokkitt"/>
              <a:buChar char="o"/>
            </a:pPr>
            <a:r>
              <a:rPr lang="en-US" sz="2000">
                <a:solidFill>
                  <a:srgbClr val="293A68"/>
                </a:solidFill>
                <a:latin typeface="Rokkitt"/>
                <a:ea typeface="Rokkitt"/>
                <a:cs typeface="Rokkitt"/>
                <a:sym typeface="Rokkitt"/>
              </a:rPr>
              <a:t>Other Coursework</a:t>
            </a:r>
            <a:endParaRPr sz="2000">
              <a:solidFill>
                <a:srgbClr val="293A68"/>
              </a:solidFill>
              <a:latin typeface="Rokkitt"/>
              <a:ea typeface="Rokkitt"/>
              <a:cs typeface="Rokkitt"/>
              <a:sym typeface="Rokkitt"/>
            </a:endParaRPr>
          </a:p>
          <a:p>
            <a:pPr marL="1143000" lvl="2" indent="-241300" algn="l" rtl="0">
              <a:lnSpc>
                <a:spcPct val="90000"/>
              </a:lnSpc>
              <a:spcBef>
                <a:spcPts val="600"/>
              </a:spcBef>
              <a:spcAft>
                <a:spcPts val="0"/>
              </a:spcAft>
              <a:buClr>
                <a:srgbClr val="293A68"/>
              </a:buClr>
              <a:buSzPts val="2000"/>
              <a:buFont typeface="Rokkitt"/>
              <a:buChar char="•"/>
            </a:pPr>
            <a:r>
              <a:rPr lang="en-US" sz="2000">
                <a:solidFill>
                  <a:srgbClr val="293A68"/>
                </a:solidFill>
                <a:latin typeface="Rokkitt"/>
                <a:ea typeface="Rokkitt"/>
                <a:cs typeface="Rokkitt"/>
                <a:sym typeface="Rokkitt"/>
              </a:rPr>
              <a:t>4 Years English</a:t>
            </a:r>
            <a:endParaRPr sz="2000">
              <a:solidFill>
                <a:srgbClr val="293A68"/>
              </a:solidFill>
              <a:latin typeface="Rokkitt"/>
              <a:ea typeface="Rokkitt"/>
              <a:cs typeface="Rokkitt"/>
              <a:sym typeface="Rokkitt"/>
            </a:endParaRPr>
          </a:p>
          <a:p>
            <a:pPr marL="1143000" lvl="2" indent="-241300" algn="l" rtl="0">
              <a:lnSpc>
                <a:spcPct val="90000"/>
              </a:lnSpc>
              <a:spcBef>
                <a:spcPts val="600"/>
              </a:spcBef>
              <a:spcAft>
                <a:spcPts val="0"/>
              </a:spcAft>
              <a:buClr>
                <a:srgbClr val="293A68"/>
              </a:buClr>
              <a:buSzPts val="2000"/>
              <a:buFont typeface="Rokkitt"/>
              <a:buChar char="•"/>
            </a:pPr>
            <a:r>
              <a:rPr lang="en-US" sz="2000">
                <a:solidFill>
                  <a:srgbClr val="293A68"/>
                </a:solidFill>
                <a:latin typeface="Rokkitt"/>
                <a:ea typeface="Rokkitt"/>
                <a:cs typeface="Rokkitt"/>
                <a:sym typeface="Rokkitt"/>
              </a:rPr>
              <a:t>2 Years Social Studies</a:t>
            </a:r>
            <a:endParaRPr sz="2000">
              <a:solidFill>
                <a:srgbClr val="293A68"/>
              </a:solidFill>
              <a:latin typeface="Rokkitt"/>
              <a:ea typeface="Rokkitt"/>
              <a:cs typeface="Rokkitt"/>
              <a:sym typeface="Rokkitt"/>
            </a:endParaRPr>
          </a:p>
          <a:p>
            <a:pPr marL="1143000" lvl="2" indent="-241300" algn="l" rtl="0">
              <a:lnSpc>
                <a:spcPct val="90000"/>
              </a:lnSpc>
              <a:spcBef>
                <a:spcPts val="600"/>
              </a:spcBef>
              <a:spcAft>
                <a:spcPts val="0"/>
              </a:spcAft>
              <a:buClr>
                <a:srgbClr val="293A68"/>
              </a:buClr>
              <a:buSzPts val="2000"/>
              <a:buFont typeface="Rokkitt"/>
              <a:buChar char="•"/>
            </a:pPr>
            <a:r>
              <a:rPr lang="en-US" sz="2000">
                <a:solidFill>
                  <a:srgbClr val="293A68"/>
                </a:solidFill>
                <a:latin typeface="Rokkitt"/>
                <a:ea typeface="Rokkitt"/>
                <a:cs typeface="Rokkitt"/>
                <a:sym typeface="Rokkitt"/>
              </a:rPr>
              <a:t>2 Years Foreign Language</a:t>
            </a:r>
            <a:endParaRPr sz="2000">
              <a:solidFill>
                <a:srgbClr val="293A68"/>
              </a:solidFill>
              <a:latin typeface="Rokkitt"/>
              <a:ea typeface="Rokkitt"/>
              <a:cs typeface="Rokkitt"/>
              <a:sym typeface="Rokkitt"/>
            </a:endParaRPr>
          </a:p>
          <a:p>
            <a:pPr marL="1143000" lvl="2" indent="-241300" algn="l" rtl="0">
              <a:lnSpc>
                <a:spcPct val="90000"/>
              </a:lnSpc>
              <a:spcBef>
                <a:spcPts val="600"/>
              </a:spcBef>
              <a:spcAft>
                <a:spcPts val="0"/>
              </a:spcAft>
              <a:buClr>
                <a:srgbClr val="293A68"/>
              </a:buClr>
              <a:buSzPts val="2000"/>
              <a:buFont typeface="Rokkitt"/>
              <a:buChar char="•"/>
            </a:pPr>
            <a:r>
              <a:rPr lang="en-US" sz="2000">
                <a:solidFill>
                  <a:srgbClr val="293A68"/>
                </a:solidFill>
                <a:latin typeface="Rokkitt"/>
                <a:ea typeface="Rokkitt"/>
                <a:cs typeface="Rokkitt"/>
                <a:sym typeface="Rokkitt"/>
              </a:rPr>
              <a:t>1 Year Fine Art or CTE</a:t>
            </a:r>
            <a:endParaRPr>
              <a:latin typeface="Rokkitt"/>
              <a:ea typeface="Rokkitt"/>
              <a:cs typeface="Rokkitt"/>
              <a:sym typeface="Rokkitt"/>
            </a:endParaRPr>
          </a:p>
        </p:txBody>
      </p:sp>
      <p:sp>
        <p:nvSpPr>
          <p:cNvPr id="172" name="Google Shape;172;g6f195345de_0_51"/>
          <p:cNvSpPr txBox="1"/>
          <p:nvPr/>
        </p:nvSpPr>
        <p:spPr>
          <a:xfrm>
            <a:off x="5653200" y="4275975"/>
            <a:ext cx="885600" cy="657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00"/>
              </a:spcBef>
              <a:spcAft>
                <a:spcPts val="0"/>
              </a:spcAft>
              <a:buNone/>
            </a:pPr>
            <a:r>
              <a:rPr lang="en-US" sz="2000" b="1">
                <a:solidFill>
                  <a:srgbClr val="293A68"/>
                </a:solidFill>
                <a:latin typeface="Rokkitt"/>
                <a:ea typeface="Rokkitt"/>
                <a:cs typeface="Rokkitt"/>
                <a:sym typeface="Rokkitt"/>
              </a:rPr>
              <a:t>AND</a:t>
            </a:r>
            <a:endParaRPr>
              <a:latin typeface="Rokkitt"/>
              <a:ea typeface="Rokkitt"/>
              <a:cs typeface="Rokkitt"/>
              <a:sym typeface="Rokkit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6f195345de_0_61"/>
          <p:cNvSpPr txBox="1">
            <a:spLocks noGrp="1"/>
          </p:cNvSpPr>
          <p:nvPr>
            <p:ph type="title"/>
          </p:nvPr>
        </p:nvSpPr>
        <p:spPr>
          <a:xfrm>
            <a:off x="266800" y="498125"/>
            <a:ext cx="116589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3A68"/>
              </a:buClr>
              <a:buSzPts val="6000"/>
              <a:buFont typeface="Rokkitt"/>
              <a:buNone/>
            </a:pPr>
            <a:r>
              <a:rPr lang="en-US" sz="6000" b="1">
                <a:solidFill>
                  <a:srgbClr val="293A68"/>
                </a:solidFill>
                <a:latin typeface="Rokkitt"/>
                <a:ea typeface="Rokkitt"/>
                <a:cs typeface="Rokkitt"/>
                <a:sym typeface="Rokkitt"/>
              </a:rPr>
              <a:t>Example: Purdue Engineering Requirements</a:t>
            </a:r>
            <a:endParaRPr/>
          </a:p>
        </p:txBody>
      </p:sp>
      <p:sp>
        <p:nvSpPr>
          <p:cNvPr id="179" name="Google Shape;179;g6f195345de_0_61"/>
          <p:cNvSpPr txBox="1"/>
          <p:nvPr/>
        </p:nvSpPr>
        <p:spPr>
          <a:xfrm>
            <a:off x="448350" y="2093375"/>
            <a:ext cx="5195700" cy="3378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00"/>
              </a:spcBef>
              <a:spcAft>
                <a:spcPts val="0"/>
              </a:spcAft>
              <a:buNone/>
            </a:pPr>
            <a:r>
              <a:rPr lang="en-US" sz="2200">
                <a:solidFill>
                  <a:srgbClr val="293A68"/>
                </a:solidFill>
                <a:latin typeface="Rokkitt"/>
                <a:ea typeface="Rokkitt"/>
                <a:cs typeface="Rokkitt"/>
                <a:sym typeface="Rokkitt"/>
              </a:rPr>
              <a:t>Must Have Math and Science Curriculum:</a:t>
            </a:r>
            <a:endParaRPr sz="2200">
              <a:solidFill>
                <a:srgbClr val="293A68"/>
              </a:solidFill>
              <a:latin typeface="Rokkitt"/>
              <a:ea typeface="Rokkitt"/>
              <a:cs typeface="Rokkitt"/>
              <a:sym typeface="Rokkitt"/>
            </a:endParaRPr>
          </a:p>
          <a:p>
            <a:pPr marL="685800" lvl="1" indent="-254000" algn="l" rtl="0">
              <a:lnSpc>
                <a:spcPct val="90000"/>
              </a:lnSpc>
              <a:spcBef>
                <a:spcPts val="600"/>
              </a:spcBef>
              <a:spcAft>
                <a:spcPts val="0"/>
              </a:spcAft>
              <a:buClr>
                <a:srgbClr val="293A68"/>
              </a:buClr>
              <a:buSzPts val="2200"/>
              <a:buFont typeface="Rokkitt"/>
              <a:buChar char="o"/>
            </a:pPr>
            <a:r>
              <a:rPr lang="en-US" sz="2200">
                <a:solidFill>
                  <a:srgbClr val="293A68"/>
                </a:solidFill>
                <a:latin typeface="Rokkitt"/>
                <a:ea typeface="Rokkitt"/>
                <a:cs typeface="Rokkitt"/>
                <a:sym typeface="Rokkitt"/>
              </a:rPr>
              <a:t>8 semesters of Math</a:t>
            </a:r>
            <a:endParaRPr sz="2200">
              <a:solidFill>
                <a:srgbClr val="293A68"/>
              </a:solidFill>
              <a:latin typeface="Rokkitt"/>
              <a:ea typeface="Rokkitt"/>
              <a:cs typeface="Rokkitt"/>
              <a:sym typeface="Rokkitt"/>
            </a:endParaRPr>
          </a:p>
          <a:p>
            <a:pPr marL="685800" lvl="1" indent="-254000" algn="l" rtl="0">
              <a:lnSpc>
                <a:spcPct val="90000"/>
              </a:lnSpc>
              <a:spcBef>
                <a:spcPts val="600"/>
              </a:spcBef>
              <a:spcAft>
                <a:spcPts val="0"/>
              </a:spcAft>
              <a:buClr>
                <a:srgbClr val="293A68"/>
              </a:buClr>
              <a:buSzPts val="2200"/>
              <a:buFont typeface="Rokkitt"/>
              <a:buChar char="o"/>
            </a:pPr>
            <a:r>
              <a:rPr lang="en-US" sz="2200">
                <a:solidFill>
                  <a:srgbClr val="293A68"/>
                </a:solidFill>
                <a:latin typeface="Rokkitt"/>
                <a:ea typeface="Rokkitt"/>
                <a:cs typeface="Rokkitt"/>
                <a:sym typeface="Rokkitt"/>
              </a:rPr>
              <a:t>6 semesters of science</a:t>
            </a:r>
            <a:endParaRPr sz="2200">
              <a:solidFill>
                <a:srgbClr val="293A68"/>
              </a:solidFill>
              <a:latin typeface="Rokkitt"/>
              <a:ea typeface="Rokkitt"/>
              <a:cs typeface="Rokkitt"/>
              <a:sym typeface="Rokkitt"/>
            </a:endParaRPr>
          </a:p>
          <a:p>
            <a:pPr marL="1143000" lvl="2" indent="-254000" algn="l" rtl="0">
              <a:lnSpc>
                <a:spcPct val="90000"/>
              </a:lnSpc>
              <a:spcBef>
                <a:spcPts val="600"/>
              </a:spcBef>
              <a:spcAft>
                <a:spcPts val="0"/>
              </a:spcAft>
              <a:buClr>
                <a:srgbClr val="293A68"/>
              </a:buClr>
              <a:buSzPts val="2200"/>
              <a:buFont typeface="Rokkitt"/>
              <a:buChar char="•"/>
            </a:pPr>
            <a:r>
              <a:rPr lang="en-US" sz="2200">
                <a:solidFill>
                  <a:srgbClr val="293A68"/>
                </a:solidFill>
                <a:latin typeface="Rokkitt"/>
                <a:ea typeface="Rokkitt"/>
                <a:cs typeface="Rokkitt"/>
                <a:sym typeface="Rokkitt"/>
              </a:rPr>
              <a:t>2 must be chemistry</a:t>
            </a:r>
            <a:endParaRPr sz="2200">
              <a:solidFill>
                <a:srgbClr val="293A68"/>
              </a:solidFill>
              <a:latin typeface="Rokkitt"/>
              <a:ea typeface="Rokkitt"/>
              <a:cs typeface="Rokkitt"/>
              <a:sym typeface="Rokkitt"/>
            </a:endParaRPr>
          </a:p>
          <a:p>
            <a:pPr marL="0" lvl="0" indent="0" algn="l" rtl="0">
              <a:lnSpc>
                <a:spcPct val="90000"/>
              </a:lnSpc>
              <a:spcBef>
                <a:spcPts val="600"/>
              </a:spcBef>
              <a:spcAft>
                <a:spcPts val="0"/>
              </a:spcAft>
              <a:buNone/>
            </a:pPr>
            <a:endParaRPr sz="2200">
              <a:solidFill>
                <a:srgbClr val="293A68"/>
              </a:solidFill>
              <a:latin typeface="Rokkitt"/>
              <a:ea typeface="Rokkitt"/>
              <a:cs typeface="Rokkitt"/>
              <a:sym typeface="Rokkitt"/>
            </a:endParaRPr>
          </a:p>
          <a:p>
            <a:pPr marL="0" lvl="0" indent="0" algn="l" rtl="0">
              <a:lnSpc>
                <a:spcPct val="90000"/>
              </a:lnSpc>
              <a:spcBef>
                <a:spcPts val="600"/>
              </a:spcBef>
              <a:spcAft>
                <a:spcPts val="0"/>
              </a:spcAft>
              <a:buNone/>
            </a:pPr>
            <a:r>
              <a:rPr lang="en-US" sz="2200">
                <a:solidFill>
                  <a:srgbClr val="293A68"/>
                </a:solidFill>
                <a:latin typeface="Rokkitt"/>
                <a:ea typeface="Rokkitt"/>
                <a:cs typeface="Rokkitt"/>
                <a:sym typeface="Rokkitt"/>
              </a:rPr>
              <a:t>Other Coursework:</a:t>
            </a:r>
            <a:endParaRPr sz="2200">
              <a:solidFill>
                <a:srgbClr val="293A68"/>
              </a:solidFill>
              <a:latin typeface="Rokkitt"/>
              <a:ea typeface="Rokkitt"/>
              <a:cs typeface="Rokkitt"/>
              <a:sym typeface="Rokkitt"/>
            </a:endParaRPr>
          </a:p>
          <a:p>
            <a:pPr marL="685800" lvl="1" indent="-254000" algn="l" rtl="0">
              <a:lnSpc>
                <a:spcPct val="90000"/>
              </a:lnSpc>
              <a:spcBef>
                <a:spcPts val="600"/>
              </a:spcBef>
              <a:spcAft>
                <a:spcPts val="0"/>
              </a:spcAft>
              <a:buClr>
                <a:srgbClr val="293A68"/>
              </a:buClr>
              <a:buSzPts val="2200"/>
              <a:buFont typeface="Rokkitt"/>
              <a:buChar char="o"/>
            </a:pPr>
            <a:r>
              <a:rPr lang="en-US" sz="2200">
                <a:solidFill>
                  <a:srgbClr val="293A68"/>
                </a:solidFill>
                <a:latin typeface="Rokkitt"/>
                <a:ea typeface="Rokkitt"/>
                <a:cs typeface="Rokkitt"/>
                <a:sym typeface="Rokkitt"/>
              </a:rPr>
              <a:t>8 semesters of English</a:t>
            </a:r>
            <a:endParaRPr sz="2200">
              <a:solidFill>
                <a:srgbClr val="293A68"/>
              </a:solidFill>
              <a:latin typeface="Rokkitt"/>
              <a:ea typeface="Rokkitt"/>
              <a:cs typeface="Rokkitt"/>
              <a:sym typeface="Rokkitt"/>
            </a:endParaRPr>
          </a:p>
          <a:p>
            <a:pPr marL="685800" lvl="1" indent="-254000" algn="l" rtl="0">
              <a:lnSpc>
                <a:spcPct val="90000"/>
              </a:lnSpc>
              <a:spcBef>
                <a:spcPts val="600"/>
              </a:spcBef>
              <a:spcAft>
                <a:spcPts val="0"/>
              </a:spcAft>
              <a:buClr>
                <a:srgbClr val="293A68"/>
              </a:buClr>
              <a:buSzPts val="2200"/>
              <a:buFont typeface="Rokkitt"/>
              <a:buChar char="o"/>
            </a:pPr>
            <a:r>
              <a:rPr lang="en-US" sz="2200">
                <a:solidFill>
                  <a:srgbClr val="293A68"/>
                </a:solidFill>
                <a:latin typeface="Rokkitt"/>
                <a:ea typeface="Rokkitt"/>
                <a:cs typeface="Rokkitt"/>
                <a:sym typeface="Rokkitt"/>
              </a:rPr>
              <a:t>6 semesters of Social Studies</a:t>
            </a:r>
            <a:endParaRPr sz="2200">
              <a:solidFill>
                <a:srgbClr val="293A68"/>
              </a:solidFill>
              <a:latin typeface="Rokkitt"/>
              <a:ea typeface="Rokkitt"/>
              <a:cs typeface="Rokkitt"/>
              <a:sym typeface="Rokkitt"/>
            </a:endParaRPr>
          </a:p>
          <a:p>
            <a:pPr marL="685800" lvl="1" indent="-254000" algn="l" rtl="0">
              <a:lnSpc>
                <a:spcPct val="90000"/>
              </a:lnSpc>
              <a:spcBef>
                <a:spcPts val="600"/>
              </a:spcBef>
              <a:spcAft>
                <a:spcPts val="0"/>
              </a:spcAft>
              <a:buClr>
                <a:srgbClr val="293A68"/>
              </a:buClr>
              <a:buSzPts val="2200"/>
              <a:buFont typeface="Rokkitt"/>
              <a:buChar char="o"/>
            </a:pPr>
            <a:r>
              <a:rPr lang="en-US" sz="2200">
                <a:solidFill>
                  <a:srgbClr val="293A68"/>
                </a:solidFill>
                <a:latin typeface="Rokkitt"/>
                <a:ea typeface="Rokkitt"/>
                <a:cs typeface="Rokkitt"/>
                <a:sym typeface="Rokkitt"/>
              </a:rPr>
              <a:t>4 semesters of foreign language</a:t>
            </a:r>
            <a:endParaRPr sz="2200">
              <a:solidFill>
                <a:srgbClr val="293A68"/>
              </a:solidFill>
              <a:latin typeface="Rokkitt"/>
              <a:ea typeface="Rokkitt"/>
              <a:cs typeface="Rokkitt"/>
              <a:sym typeface="Rokkitt"/>
            </a:endParaRPr>
          </a:p>
          <a:p>
            <a:pPr marL="0" lvl="0" indent="0" algn="l" rtl="0">
              <a:lnSpc>
                <a:spcPct val="90000"/>
              </a:lnSpc>
              <a:spcBef>
                <a:spcPts val="600"/>
              </a:spcBef>
              <a:spcAft>
                <a:spcPts val="0"/>
              </a:spcAft>
              <a:buNone/>
            </a:pPr>
            <a:endParaRPr sz="2000">
              <a:solidFill>
                <a:srgbClr val="293A68"/>
              </a:solidFill>
              <a:latin typeface="Open Sans"/>
              <a:ea typeface="Open Sans"/>
              <a:cs typeface="Open Sans"/>
              <a:sym typeface="Open Sans"/>
            </a:endParaRPr>
          </a:p>
          <a:p>
            <a:pPr marL="685800" lvl="0" indent="0" algn="l" rtl="0">
              <a:lnSpc>
                <a:spcPct val="90000"/>
              </a:lnSpc>
              <a:spcBef>
                <a:spcPts val="600"/>
              </a:spcBef>
              <a:spcAft>
                <a:spcPts val="0"/>
              </a:spcAft>
              <a:buNone/>
            </a:pPr>
            <a:endParaRPr sz="2000">
              <a:solidFill>
                <a:srgbClr val="293A68"/>
              </a:solidFill>
              <a:latin typeface="Open Sans"/>
              <a:ea typeface="Open Sans"/>
              <a:cs typeface="Open Sans"/>
              <a:sym typeface="Open Sans"/>
            </a:endParaRPr>
          </a:p>
        </p:txBody>
      </p:sp>
      <p:pic>
        <p:nvPicPr>
          <p:cNvPr id="180" name="Google Shape;180;g6f195345de_0_61"/>
          <p:cNvPicPr preferRelativeResize="0"/>
          <p:nvPr/>
        </p:nvPicPr>
        <p:blipFill>
          <a:blip r:embed="rId3">
            <a:alphaModFix/>
          </a:blip>
          <a:stretch>
            <a:fillRect/>
          </a:stretch>
        </p:blipFill>
        <p:spPr>
          <a:xfrm>
            <a:off x="5644125" y="2343216"/>
            <a:ext cx="6422275" cy="312906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a:spLocks noGrp="1"/>
          </p:cNvSpPr>
          <p:nvPr>
            <p:ph type="title"/>
          </p:nvPr>
        </p:nvSpPr>
        <p:spPr>
          <a:xfrm>
            <a:off x="838200" y="498126"/>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3A68"/>
              </a:buClr>
              <a:buSzPts val="6000"/>
              <a:buFont typeface="Rokkitt"/>
              <a:buNone/>
            </a:pPr>
            <a:r>
              <a:rPr lang="en-US" sz="6000" b="1">
                <a:solidFill>
                  <a:srgbClr val="293A68"/>
                </a:solidFill>
                <a:latin typeface="Rokkitt"/>
                <a:ea typeface="Rokkitt"/>
                <a:cs typeface="Rokkitt"/>
                <a:sym typeface="Rokkitt"/>
              </a:rPr>
              <a:t>Five Skills Strong Applicants Demonstrate</a:t>
            </a:r>
            <a:endParaRPr/>
          </a:p>
        </p:txBody>
      </p:sp>
      <p:sp>
        <p:nvSpPr>
          <p:cNvPr id="195" name="Google Shape;195;p10"/>
          <p:cNvSpPr txBox="1">
            <a:spLocks noGrp="1"/>
          </p:cNvSpPr>
          <p:nvPr>
            <p:ph type="body" idx="1"/>
          </p:nvPr>
        </p:nvSpPr>
        <p:spPr>
          <a:xfrm>
            <a:off x="6981401" y="2091625"/>
            <a:ext cx="4358100" cy="3511200"/>
          </a:xfrm>
          <a:prstGeom prst="rect">
            <a:avLst/>
          </a:prstGeom>
          <a:noFill/>
          <a:ln>
            <a:noFill/>
          </a:ln>
        </p:spPr>
        <p:txBody>
          <a:bodyPr spcFirstLastPara="1" wrap="square" lIns="91425" tIns="45700" rIns="91425" bIns="45700" anchor="t" anchorCtr="0">
            <a:normAutofit lnSpcReduction="10000"/>
          </a:bodyPr>
          <a:lstStyle/>
          <a:p>
            <a:pPr marL="228600" lvl="0" indent="-241300" algn="l" rtl="0">
              <a:lnSpc>
                <a:spcPct val="90000"/>
              </a:lnSpc>
              <a:spcBef>
                <a:spcPts val="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Persistence</a:t>
            </a:r>
            <a:endParaRPr sz="2400">
              <a:solidFill>
                <a:srgbClr val="293A68"/>
              </a:solidFill>
              <a:latin typeface="Rokkitt"/>
              <a:ea typeface="Rokkitt"/>
              <a:cs typeface="Rokkitt"/>
              <a:sym typeface="Rokkitt"/>
            </a:endParaRPr>
          </a:p>
          <a:p>
            <a:pPr marL="228600" lvl="0" indent="-88900" algn="l" rtl="0">
              <a:lnSpc>
                <a:spcPct val="90000"/>
              </a:lnSpc>
              <a:spcBef>
                <a:spcPts val="600"/>
              </a:spcBef>
              <a:spcAft>
                <a:spcPts val="0"/>
              </a:spcAft>
              <a:buClr>
                <a:schemeClr val="dk1"/>
              </a:buClr>
              <a:buSzPts val="2200"/>
              <a:buNone/>
            </a:pPr>
            <a:endParaRPr sz="2400">
              <a:solidFill>
                <a:srgbClr val="293A68"/>
              </a:solidFill>
              <a:latin typeface="Rokkitt"/>
              <a:ea typeface="Rokkitt"/>
              <a:cs typeface="Rokkitt"/>
              <a:sym typeface="Rokkitt"/>
            </a:endParaRPr>
          </a:p>
          <a:p>
            <a:pPr marL="228600" lvl="0" indent="-241300" algn="l" rtl="0">
              <a:lnSpc>
                <a:spcPct val="90000"/>
              </a:lnSpc>
              <a:spcBef>
                <a:spcPts val="60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Creativity</a:t>
            </a:r>
            <a:endParaRPr sz="2400">
              <a:latin typeface="Rokkitt"/>
              <a:ea typeface="Rokkitt"/>
              <a:cs typeface="Rokkitt"/>
              <a:sym typeface="Rokkitt"/>
            </a:endParaRPr>
          </a:p>
          <a:p>
            <a:pPr marL="228600" lvl="0" indent="-88900" algn="l" rtl="0">
              <a:lnSpc>
                <a:spcPct val="90000"/>
              </a:lnSpc>
              <a:spcBef>
                <a:spcPts val="600"/>
              </a:spcBef>
              <a:spcAft>
                <a:spcPts val="0"/>
              </a:spcAft>
              <a:buClr>
                <a:schemeClr val="dk1"/>
              </a:buClr>
              <a:buSzPts val="2200"/>
              <a:buNone/>
            </a:pPr>
            <a:endParaRPr sz="2400">
              <a:solidFill>
                <a:srgbClr val="293A68"/>
              </a:solidFill>
              <a:latin typeface="Rokkitt"/>
              <a:ea typeface="Rokkitt"/>
              <a:cs typeface="Rokkitt"/>
              <a:sym typeface="Rokkitt"/>
            </a:endParaRPr>
          </a:p>
          <a:p>
            <a:pPr marL="228600" lvl="0" indent="-241300" algn="l" rtl="0">
              <a:lnSpc>
                <a:spcPct val="90000"/>
              </a:lnSpc>
              <a:spcBef>
                <a:spcPts val="60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Patience</a:t>
            </a:r>
            <a:endParaRPr sz="2400">
              <a:latin typeface="Rokkitt"/>
              <a:ea typeface="Rokkitt"/>
              <a:cs typeface="Rokkitt"/>
              <a:sym typeface="Rokkitt"/>
            </a:endParaRPr>
          </a:p>
          <a:p>
            <a:pPr marL="228600" lvl="0" indent="-88900" algn="l" rtl="0">
              <a:lnSpc>
                <a:spcPct val="90000"/>
              </a:lnSpc>
              <a:spcBef>
                <a:spcPts val="600"/>
              </a:spcBef>
              <a:spcAft>
                <a:spcPts val="0"/>
              </a:spcAft>
              <a:buClr>
                <a:schemeClr val="dk1"/>
              </a:buClr>
              <a:buSzPts val="2200"/>
              <a:buNone/>
            </a:pPr>
            <a:endParaRPr sz="2400">
              <a:solidFill>
                <a:srgbClr val="293A68"/>
              </a:solidFill>
              <a:latin typeface="Rokkitt"/>
              <a:ea typeface="Rokkitt"/>
              <a:cs typeface="Rokkitt"/>
              <a:sym typeface="Rokkitt"/>
            </a:endParaRPr>
          </a:p>
          <a:p>
            <a:pPr marL="228600" lvl="0" indent="-241300" algn="l" rtl="0">
              <a:lnSpc>
                <a:spcPct val="90000"/>
              </a:lnSpc>
              <a:spcBef>
                <a:spcPts val="60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Teamwork</a:t>
            </a:r>
            <a:endParaRPr sz="2400">
              <a:latin typeface="Rokkitt"/>
              <a:ea typeface="Rokkitt"/>
              <a:cs typeface="Rokkitt"/>
              <a:sym typeface="Rokkitt"/>
            </a:endParaRPr>
          </a:p>
          <a:p>
            <a:pPr marL="228600" lvl="0" indent="-88900" algn="l" rtl="0">
              <a:lnSpc>
                <a:spcPct val="90000"/>
              </a:lnSpc>
              <a:spcBef>
                <a:spcPts val="600"/>
              </a:spcBef>
              <a:spcAft>
                <a:spcPts val="0"/>
              </a:spcAft>
              <a:buClr>
                <a:schemeClr val="dk1"/>
              </a:buClr>
              <a:buSzPts val="2200"/>
              <a:buNone/>
            </a:pPr>
            <a:endParaRPr sz="2400">
              <a:solidFill>
                <a:srgbClr val="293A68"/>
              </a:solidFill>
              <a:latin typeface="Rokkitt"/>
              <a:ea typeface="Rokkitt"/>
              <a:cs typeface="Rokkitt"/>
              <a:sym typeface="Rokkitt"/>
            </a:endParaRPr>
          </a:p>
          <a:p>
            <a:pPr marL="228600" lvl="0" indent="-241300" algn="l" rtl="0">
              <a:lnSpc>
                <a:spcPct val="90000"/>
              </a:lnSpc>
              <a:spcBef>
                <a:spcPts val="60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Tolerance for Ambiguity</a:t>
            </a:r>
            <a:endParaRPr sz="2400">
              <a:latin typeface="Rokkitt"/>
              <a:ea typeface="Rokkitt"/>
              <a:cs typeface="Rokkitt"/>
              <a:sym typeface="Rokkitt"/>
            </a:endParaRPr>
          </a:p>
          <a:p>
            <a:pPr marL="0" lvl="0" indent="0" algn="l" rtl="0">
              <a:lnSpc>
                <a:spcPct val="90000"/>
              </a:lnSpc>
              <a:spcBef>
                <a:spcPts val="600"/>
              </a:spcBef>
              <a:spcAft>
                <a:spcPts val="0"/>
              </a:spcAft>
              <a:buClr>
                <a:schemeClr val="dk1"/>
              </a:buClr>
              <a:buSzPts val="2400"/>
              <a:buNone/>
            </a:pPr>
            <a:endParaRPr sz="2400" i="1">
              <a:solidFill>
                <a:srgbClr val="293A68"/>
              </a:solidFill>
              <a:latin typeface="Rokkitt"/>
              <a:ea typeface="Rokkitt"/>
              <a:cs typeface="Rokkitt"/>
              <a:sym typeface="Rokkitt"/>
            </a:endParaRPr>
          </a:p>
          <a:p>
            <a:pPr marL="0" lvl="0" indent="0" algn="l" rtl="0">
              <a:lnSpc>
                <a:spcPct val="90000"/>
              </a:lnSpc>
              <a:spcBef>
                <a:spcPts val="1600"/>
              </a:spcBef>
              <a:spcAft>
                <a:spcPts val="0"/>
              </a:spcAft>
              <a:buClr>
                <a:schemeClr val="dk1"/>
              </a:buClr>
              <a:buSzPts val="2400"/>
              <a:buNone/>
            </a:pPr>
            <a:endParaRPr sz="2400">
              <a:solidFill>
                <a:srgbClr val="293A68"/>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6A947635-4C9F-4360-A982-8EBC404FC39F}"/>
              </a:ext>
            </a:extLst>
          </p:cNvPr>
          <p:cNvPicPr>
            <a:picLocks noChangeAspect="1"/>
          </p:cNvPicPr>
          <p:nvPr/>
        </p:nvPicPr>
        <p:blipFill>
          <a:blip r:embed="rId3"/>
          <a:stretch>
            <a:fillRect/>
          </a:stretch>
        </p:blipFill>
        <p:spPr>
          <a:xfrm>
            <a:off x="1088748" y="2026604"/>
            <a:ext cx="4914487" cy="364124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80eac034f6_0_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000" b="1">
                <a:solidFill>
                  <a:srgbClr val="293A68"/>
                </a:solidFill>
                <a:latin typeface="Rokkitt"/>
                <a:ea typeface="Rokkitt"/>
                <a:cs typeface="Rokkitt"/>
                <a:sym typeface="Rokkitt"/>
              </a:rPr>
              <a:t>Resource Links</a:t>
            </a:r>
            <a:endParaRPr/>
          </a:p>
        </p:txBody>
      </p:sp>
      <p:sp>
        <p:nvSpPr>
          <p:cNvPr id="202" name="Google Shape;202;g80eac034f6_0_4"/>
          <p:cNvSpPr txBox="1">
            <a:spLocks noGrp="1"/>
          </p:cNvSpPr>
          <p:nvPr>
            <p:ph type="body" idx="1"/>
          </p:nvPr>
        </p:nvSpPr>
        <p:spPr>
          <a:xfrm>
            <a:off x="838200" y="1825625"/>
            <a:ext cx="10515600" cy="3779100"/>
          </a:xfrm>
          <a:prstGeom prst="rect">
            <a:avLst/>
          </a:prstGeom>
        </p:spPr>
        <p:txBody>
          <a:bodyPr spcFirstLastPara="1" wrap="square" lIns="91425" tIns="45700" rIns="91425" bIns="45700" anchor="t" anchorCtr="0">
            <a:noAutofit/>
          </a:bodyPr>
          <a:lstStyle/>
          <a:p>
            <a:pPr marL="457200" lvl="0" indent="-381000" algn="l" rtl="0">
              <a:spcBef>
                <a:spcPts val="600"/>
              </a:spcBef>
              <a:spcAft>
                <a:spcPts val="0"/>
              </a:spcAft>
              <a:buSzPts val="2400"/>
              <a:buFont typeface="Rokkitt"/>
              <a:buChar char="•"/>
            </a:pPr>
            <a:r>
              <a:rPr lang="en-US" sz="2400" u="sng">
                <a:solidFill>
                  <a:schemeClr val="hlink"/>
                </a:solidFill>
                <a:latin typeface="Rokkitt"/>
                <a:ea typeface="Rokkitt"/>
                <a:cs typeface="Rokkitt"/>
                <a:sym typeface="Rokkitt"/>
                <a:hlinkClick r:id="rId3"/>
              </a:rPr>
              <a:t>Undergraduate Majors|ASU Degree Search</a:t>
            </a:r>
            <a:r>
              <a:rPr lang="en-US" sz="2400">
                <a:latin typeface="Rokkitt"/>
                <a:ea typeface="Rokkitt"/>
                <a:cs typeface="Rokkitt"/>
                <a:sym typeface="Rokkitt"/>
              </a:rPr>
              <a:t> </a:t>
            </a:r>
            <a:endParaRPr sz="2400">
              <a:latin typeface="Rokkitt"/>
              <a:ea typeface="Rokkitt"/>
              <a:cs typeface="Rokkitt"/>
              <a:sym typeface="Rokkitt"/>
            </a:endParaRPr>
          </a:p>
          <a:p>
            <a:pPr marL="914400" lvl="1" indent="-381000" algn="l" rtl="0">
              <a:spcBef>
                <a:spcPts val="0"/>
              </a:spcBef>
              <a:spcAft>
                <a:spcPts val="0"/>
              </a:spcAft>
              <a:buClr>
                <a:srgbClr val="293A68"/>
              </a:buClr>
              <a:buSzPts val="2400"/>
              <a:buFont typeface="Rokkitt"/>
              <a:buChar char="•"/>
            </a:pPr>
            <a:r>
              <a:rPr lang="en-US">
                <a:solidFill>
                  <a:srgbClr val="293A68"/>
                </a:solidFill>
                <a:latin typeface="Rokkitt"/>
                <a:ea typeface="Rokkitt"/>
                <a:cs typeface="Rokkitt"/>
                <a:sym typeface="Rokkitt"/>
              </a:rPr>
              <a:t>Me3 Game</a:t>
            </a:r>
            <a:endParaRPr>
              <a:solidFill>
                <a:srgbClr val="293A68"/>
              </a:solidFill>
              <a:latin typeface="Rokkitt"/>
              <a:ea typeface="Rokkitt"/>
              <a:cs typeface="Rokkitt"/>
              <a:sym typeface="Rokkitt"/>
            </a:endParaRPr>
          </a:p>
          <a:p>
            <a:pPr marL="914400" lvl="1" indent="-381000" algn="l" rtl="0">
              <a:spcBef>
                <a:spcPts val="0"/>
              </a:spcBef>
              <a:spcAft>
                <a:spcPts val="0"/>
              </a:spcAft>
              <a:buClr>
                <a:srgbClr val="293A68"/>
              </a:buClr>
              <a:buSzPts val="2400"/>
              <a:buFont typeface="Rokkitt"/>
              <a:buChar char="•"/>
            </a:pPr>
            <a:r>
              <a:rPr lang="en-US">
                <a:solidFill>
                  <a:srgbClr val="293A68"/>
                </a:solidFill>
                <a:latin typeface="Rokkitt"/>
                <a:ea typeface="Rokkitt"/>
                <a:cs typeface="Rokkitt"/>
                <a:sym typeface="Rokkitt"/>
              </a:rPr>
              <a:t>“find a degree that fits you”</a:t>
            </a:r>
            <a:endParaRPr>
              <a:solidFill>
                <a:srgbClr val="293A68"/>
              </a:solidFill>
              <a:latin typeface="Rokkitt"/>
              <a:ea typeface="Rokkitt"/>
              <a:cs typeface="Rokkitt"/>
              <a:sym typeface="Rokkitt"/>
            </a:endParaRPr>
          </a:p>
          <a:p>
            <a:pPr marL="457200" lvl="0" indent="-381000" algn="l" rtl="0">
              <a:spcBef>
                <a:spcPts val="0"/>
              </a:spcBef>
              <a:spcAft>
                <a:spcPts val="0"/>
              </a:spcAft>
              <a:buSzPts val="2400"/>
              <a:buFont typeface="Rokkitt"/>
              <a:buChar char="•"/>
            </a:pPr>
            <a:r>
              <a:rPr lang="en-US" sz="2400" u="sng">
                <a:solidFill>
                  <a:schemeClr val="hlink"/>
                </a:solidFill>
                <a:latin typeface="Rokkitt"/>
                <a:ea typeface="Rokkitt"/>
                <a:cs typeface="Rokkitt"/>
                <a:sym typeface="Rokkitt"/>
                <a:hlinkClick r:id="rId4"/>
              </a:rPr>
              <a:t>Majors at Purdue</a:t>
            </a:r>
            <a:endParaRPr sz="2400">
              <a:solidFill>
                <a:srgbClr val="293A68"/>
              </a:solidFill>
              <a:latin typeface="Rokkitt"/>
              <a:ea typeface="Rokkitt"/>
              <a:cs typeface="Rokkitt"/>
              <a:sym typeface="Rokkitt"/>
            </a:endParaRPr>
          </a:p>
          <a:p>
            <a:pPr marL="914400" lvl="1" indent="-381000" algn="l" rtl="0">
              <a:spcBef>
                <a:spcPts val="0"/>
              </a:spcBef>
              <a:spcAft>
                <a:spcPts val="0"/>
              </a:spcAft>
              <a:buClr>
                <a:srgbClr val="293A68"/>
              </a:buClr>
              <a:buSzPts val="2400"/>
              <a:buFont typeface="Rokkitt"/>
              <a:buChar char="•"/>
            </a:pPr>
            <a:r>
              <a:rPr lang="en-US">
                <a:solidFill>
                  <a:srgbClr val="293A68"/>
                </a:solidFill>
                <a:latin typeface="Rokkitt"/>
                <a:ea typeface="Rokkitt"/>
                <a:cs typeface="Rokkitt"/>
                <a:sym typeface="Rokkitt"/>
              </a:rPr>
              <a:t>can narrow majors by career interest and academic college</a:t>
            </a:r>
            <a:endParaRPr>
              <a:solidFill>
                <a:srgbClr val="293A68"/>
              </a:solidFill>
              <a:latin typeface="Rokkitt"/>
              <a:ea typeface="Rokkitt"/>
              <a:cs typeface="Rokkitt"/>
              <a:sym typeface="Rokkitt"/>
            </a:endParaRPr>
          </a:p>
          <a:p>
            <a:pPr marL="457200" lvl="0" indent="-381000" algn="l" rtl="0">
              <a:spcBef>
                <a:spcPts val="0"/>
              </a:spcBef>
              <a:spcAft>
                <a:spcPts val="0"/>
              </a:spcAft>
              <a:buSzPts val="2400"/>
              <a:buFont typeface="Rokkitt"/>
              <a:buChar char="•"/>
            </a:pPr>
            <a:r>
              <a:rPr lang="en-US" sz="2400" u="sng">
                <a:solidFill>
                  <a:schemeClr val="hlink"/>
                </a:solidFill>
                <a:latin typeface="Rokkitt"/>
                <a:ea typeface="Rokkitt"/>
                <a:cs typeface="Rokkitt"/>
                <a:sym typeface="Rokkitt"/>
                <a:hlinkClick r:id="rId5"/>
              </a:rPr>
              <a:t>Career Mapping Visualization System</a:t>
            </a:r>
            <a:endParaRPr sz="2400">
              <a:solidFill>
                <a:srgbClr val="293A68"/>
              </a:solidFill>
              <a:highlight>
                <a:srgbClr val="F1C232"/>
              </a:highlight>
              <a:latin typeface="Rokkitt"/>
              <a:ea typeface="Rokkitt"/>
              <a:cs typeface="Rokkitt"/>
              <a:sym typeface="Rokkitt"/>
            </a:endParaRPr>
          </a:p>
          <a:p>
            <a:pPr marL="457200" lvl="0" indent="-381000" algn="l" rtl="0">
              <a:spcBef>
                <a:spcPts val="0"/>
              </a:spcBef>
              <a:spcAft>
                <a:spcPts val="0"/>
              </a:spcAft>
              <a:buSzPts val="2400"/>
              <a:buFont typeface="Rokkitt"/>
              <a:buChar char="•"/>
            </a:pPr>
            <a:r>
              <a:rPr lang="en-US" sz="2400" u="sng">
                <a:solidFill>
                  <a:schemeClr val="hlink"/>
                </a:solidFill>
                <a:latin typeface="Rokkitt"/>
                <a:ea typeface="Rokkitt"/>
                <a:cs typeface="Rokkitt"/>
                <a:sym typeface="Rokkitt"/>
                <a:hlinkClick r:id="rId6"/>
              </a:rPr>
              <a:t>Collegewise Guide to STEM</a:t>
            </a:r>
            <a:endParaRPr sz="2400">
              <a:solidFill>
                <a:srgbClr val="293A68"/>
              </a:solidFill>
              <a:latin typeface="Rokkitt"/>
              <a:ea typeface="Rokkitt"/>
              <a:cs typeface="Rokkitt"/>
              <a:sym typeface="Rokkitt"/>
            </a:endParaRPr>
          </a:p>
          <a:p>
            <a:pPr marL="457200" lvl="0" indent="0" algn="l" rtl="0">
              <a:spcBef>
                <a:spcPts val="600"/>
              </a:spcBef>
              <a:spcAft>
                <a:spcPts val="0"/>
              </a:spcAft>
              <a:buNone/>
            </a:pPr>
            <a:endParaRPr>
              <a:solidFill>
                <a:srgbClr val="293A68"/>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7e7b7b9a29_0_108"/>
          <p:cNvSpPr txBox="1">
            <a:spLocks noGrp="1"/>
          </p:cNvSpPr>
          <p:nvPr>
            <p:ph type="ctrTitle"/>
          </p:nvPr>
        </p:nvSpPr>
        <p:spPr>
          <a:xfrm>
            <a:off x="1858650" y="355400"/>
            <a:ext cx="8474700" cy="1227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6600"/>
              <a:buFont typeface="Rokkitt"/>
              <a:buNone/>
            </a:pPr>
            <a:r>
              <a:rPr lang="en-US" sz="6600">
                <a:latin typeface="Rokkitt"/>
                <a:ea typeface="Rokkitt"/>
                <a:cs typeface="Rokkitt"/>
                <a:sym typeface="Rokkitt"/>
              </a:rPr>
              <a:t>Questions?</a:t>
            </a:r>
            <a:endParaRPr/>
          </a:p>
        </p:txBody>
      </p:sp>
      <p:sp>
        <p:nvSpPr>
          <p:cNvPr id="208" name="Google Shape;208;g7e7b7b9a29_0_108"/>
          <p:cNvSpPr txBox="1"/>
          <p:nvPr/>
        </p:nvSpPr>
        <p:spPr>
          <a:xfrm>
            <a:off x="520900" y="1855400"/>
            <a:ext cx="7107900" cy="176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chemeClr val="lt1"/>
                </a:solidFill>
                <a:latin typeface="Rokkitt"/>
                <a:ea typeface="Rokkitt"/>
                <a:cs typeface="Rokkitt"/>
                <a:sym typeface="Rokkitt"/>
              </a:rPr>
              <a:t>Nicole Pilar:</a:t>
            </a:r>
            <a:r>
              <a:rPr lang="en-US" sz="3000">
                <a:solidFill>
                  <a:schemeClr val="lt1"/>
                </a:solidFill>
                <a:latin typeface="Rokkitt"/>
                <a:ea typeface="Rokkitt"/>
                <a:cs typeface="Rokkitt"/>
                <a:sym typeface="Rokkitt"/>
              </a:rPr>
              <a:t> NicoleP@collegewise.com</a:t>
            </a:r>
            <a:endParaRPr sz="3000">
              <a:solidFill>
                <a:schemeClr val="lt1"/>
              </a:solidFill>
              <a:latin typeface="Rokkitt"/>
              <a:ea typeface="Rokkitt"/>
              <a:cs typeface="Rokkitt"/>
              <a:sym typeface="Rokkitt"/>
            </a:endParaRPr>
          </a:p>
          <a:p>
            <a:pPr marL="0" lvl="0" indent="0" algn="l" rtl="0">
              <a:spcBef>
                <a:spcPts val="0"/>
              </a:spcBef>
              <a:spcAft>
                <a:spcPts val="0"/>
              </a:spcAft>
              <a:buClr>
                <a:schemeClr val="dk1"/>
              </a:buClr>
              <a:buSzPts val="1100"/>
              <a:buFont typeface="Arial"/>
              <a:buNone/>
            </a:pPr>
            <a:r>
              <a:rPr lang="en-US" sz="3000" b="1">
                <a:solidFill>
                  <a:schemeClr val="lt1"/>
                </a:solidFill>
                <a:latin typeface="Rokkitt"/>
                <a:ea typeface="Rokkitt"/>
                <a:cs typeface="Rokkitt"/>
                <a:sym typeface="Rokkitt"/>
              </a:rPr>
              <a:t>David Mills:</a:t>
            </a:r>
            <a:r>
              <a:rPr lang="en-US" sz="3000">
                <a:solidFill>
                  <a:schemeClr val="lt1"/>
                </a:solidFill>
                <a:latin typeface="Rokkitt"/>
                <a:ea typeface="Rokkitt"/>
                <a:cs typeface="Rokkitt"/>
                <a:sym typeface="Rokkitt"/>
              </a:rPr>
              <a:t> david.e.mills@asu.edu</a:t>
            </a:r>
            <a:endParaRPr sz="3000" b="1">
              <a:solidFill>
                <a:schemeClr val="lt1"/>
              </a:solidFill>
              <a:latin typeface="Rokkitt"/>
              <a:ea typeface="Rokkitt"/>
              <a:cs typeface="Rokkitt"/>
              <a:sym typeface="Rokkitt"/>
            </a:endParaRPr>
          </a:p>
          <a:p>
            <a:pPr marL="0" lvl="0" indent="0" algn="l" rtl="0">
              <a:spcBef>
                <a:spcPts val="0"/>
              </a:spcBef>
              <a:spcAft>
                <a:spcPts val="0"/>
              </a:spcAft>
              <a:buNone/>
            </a:pPr>
            <a:r>
              <a:rPr lang="en-US" sz="3000" b="1">
                <a:solidFill>
                  <a:schemeClr val="lt1"/>
                </a:solidFill>
                <a:latin typeface="Rokkitt"/>
                <a:ea typeface="Rokkitt"/>
                <a:cs typeface="Rokkitt"/>
                <a:sym typeface="Rokkitt"/>
              </a:rPr>
              <a:t>Taylor Patterson:</a:t>
            </a:r>
            <a:r>
              <a:rPr lang="en-US" sz="3000">
                <a:solidFill>
                  <a:schemeClr val="lt1"/>
                </a:solidFill>
                <a:latin typeface="Rokkitt"/>
                <a:ea typeface="Rokkitt"/>
                <a:cs typeface="Rokkitt"/>
                <a:sym typeface="Rokkitt"/>
              </a:rPr>
              <a:t> tmpatter@purdue.edu</a:t>
            </a:r>
            <a:endParaRPr sz="3000">
              <a:solidFill>
                <a:schemeClr val="lt1"/>
              </a:solidFill>
              <a:latin typeface="Rokkitt"/>
              <a:ea typeface="Rokkitt"/>
              <a:cs typeface="Rokkitt"/>
              <a:sym typeface="Rokkitt"/>
            </a:endParaRPr>
          </a:p>
          <a:p>
            <a:pPr marL="0" lvl="0" indent="0" algn="l" rtl="0">
              <a:spcBef>
                <a:spcPts val="0"/>
              </a:spcBef>
              <a:spcAft>
                <a:spcPts val="0"/>
              </a:spcAft>
              <a:buNone/>
            </a:pPr>
            <a:endParaRPr sz="30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7e7b7b9a29_0_16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3A68"/>
              </a:buClr>
              <a:buSzPts val="6000"/>
              <a:buFont typeface="Rokkitt"/>
              <a:buNone/>
            </a:pPr>
            <a:r>
              <a:rPr lang="en-US" sz="6000" b="1">
                <a:solidFill>
                  <a:srgbClr val="293A68"/>
                </a:solidFill>
                <a:latin typeface="Rokkitt"/>
                <a:ea typeface="Rokkitt"/>
                <a:cs typeface="Rokkitt"/>
                <a:sym typeface="Rokkitt"/>
              </a:rPr>
              <a:t>Main Objectives</a:t>
            </a:r>
            <a:endParaRPr/>
          </a:p>
        </p:txBody>
      </p:sp>
      <p:sp>
        <p:nvSpPr>
          <p:cNvPr id="72" name="Google Shape;72;g7e7b7b9a29_0_164"/>
          <p:cNvSpPr txBox="1">
            <a:spLocks noGrp="1"/>
          </p:cNvSpPr>
          <p:nvPr>
            <p:ph type="body" idx="1"/>
          </p:nvPr>
        </p:nvSpPr>
        <p:spPr>
          <a:xfrm>
            <a:off x="838200" y="2038525"/>
            <a:ext cx="10515600" cy="3779100"/>
          </a:xfrm>
          <a:prstGeom prst="rect">
            <a:avLst/>
          </a:prstGeom>
        </p:spPr>
        <p:txBody>
          <a:bodyPr spcFirstLastPara="1" wrap="square" lIns="91425" tIns="45700" rIns="91425" bIns="45700" anchor="t" anchorCtr="0">
            <a:noAutofit/>
          </a:bodyPr>
          <a:lstStyle/>
          <a:p>
            <a:pPr marL="457200" lvl="0" indent="-381000" algn="l" rtl="0">
              <a:lnSpc>
                <a:spcPct val="80000"/>
              </a:lnSpc>
              <a:spcBef>
                <a:spcPts val="0"/>
              </a:spcBef>
              <a:spcAft>
                <a:spcPts val="0"/>
              </a:spcAft>
              <a:buClr>
                <a:srgbClr val="293A68"/>
              </a:buClr>
              <a:buSzPts val="2400"/>
              <a:buFont typeface="Rokkitt"/>
              <a:buChar char="•"/>
            </a:pPr>
            <a:r>
              <a:rPr lang="en-US" sz="2400" dirty="0">
                <a:solidFill>
                  <a:srgbClr val="293A68"/>
                </a:solidFill>
                <a:latin typeface="Rokkitt"/>
                <a:ea typeface="Rokkitt"/>
                <a:cs typeface="Rokkitt"/>
                <a:sym typeface="Rokkitt"/>
              </a:rPr>
              <a:t>Deep-dive definition of what STEM means on the college level</a:t>
            </a:r>
            <a:endParaRPr sz="2400" dirty="0">
              <a:solidFill>
                <a:srgbClr val="293A68"/>
              </a:solidFill>
              <a:latin typeface="Rokkitt"/>
              <a:ea typeface="Rokkitt"/>
              <a:cs typeface="Rokkitt"/>
              <a:sym typeface="Rokkitt"/>
            </a:endParaRPr>
          </a:p>
          <a:p>
            <a:pPr marL="0" lvl="0" indent="0" algn="l" rtl="0">
              <a:lnSpc>
                <a:spcPct val="80000"/>
              </a:lnSpc>
              <a:spcBef>
                <a:spcPts val="0"/>
              </a:spcBef>
              <a:spcAft>
                <a:spcPts val="0"/>
              </a:spcAft>
              <a:buNone/>
            </a:pPr>
            <a:endParaRPr sz="2400" dirty="0">
              <a:solidFill>
                <a:srgbClr val="293A68"/>
              </a:solidFill>
              <a:latin typeface="Rokkitt"/>
              <a:ea typeface="Rokkitt"/>
              <a:cs typeface="Rokkitt"/>
              <a:sym typeface="Rokkitt"/>
            </a:endParaRPr>
          </a:p>
          <a:p>
            <a:pPr marL="0" lvl="0" indent="0" algn="l" rtl="0">
              <a:lnSpc>
                <a:spcPct val="80000"/>
              </a:lnSpc>
              <a:spcBef>
                <a:spcPts val="0"/>
              </a:spcBef>
              <a:spcAft>
                <a:spcPts val="0"/>
              </a:spcAft>
              <a:buNone/>
            </a:pPr>
            <a:endParaRPr sz="2400" dirty="0">
              <a:solidFill>
                <a:srgbClr val="293A68"/>
              </a:solidFill>
              <a:latin typeface="Rokkitt"/>
              <a:ea typeface="Rokkitt"/>
              <a:cs typeface="Rokkitt"/>
              <a:sym typeface="Rokkitt"/>
            </a:endParaRPr>
          </a:p>
          <a:p>
            <a:pPr marL="457200" lvl="0" indent="-381000" algn="l" rtl="0">
              <a:lnSpc>
                <a:spcPct val="80000"/>
              </a:lnSpc>
              <a:spcBef>
                <a:spcPts val="0"/>
              </a:spcBef>
              <a:spcAft>
                <a:spcPts val="0"/>
              </a:spcAft>
              <a:buClr>
                <a:srgbClr val="293A68"/>
              </a:buClr>
              <a:buSzPts val="2400"/>
              <a:buFont typeface="Rokkitt"/>
              <a:buChar char="•"/>
            </a:pPr>
            <a:r>
              <a:rPr lang="en-US" sz="2400" dirty="0">
                <a:solidFill>
                  <a:srgbClr val="293A68"/>
                </a:solidFill>
                <a:latin typeface="Rokkitt"/>
                <a:ea typeface="Rokkitt"/>
                <a:cs typeface="Rokkitt"/>
                <a:sym typeface="Rokkitt"/>
              </a:rPr>
              <a:t>Overview of what STEM education looks like on the college level within those different programs</a:t>
            </a:r>
            <a:endParaRPr sz="2400" dirty="0">
              <a:solidFill>
                <a:srgbClr val="293A68"/>
              </a:solidFill>
              <a:latin typeface="Rokkitt"/>
              <a:ea typeface="Rokkitt"/>
              <a:cs typeface="Rokkitt"/>
              <a:sym typeface="Rokkitt"/>
            </a:endParaRPr>
          </a:p>
          <a:p>
            <a:pPr marL="0" lvl="0" indent="0" algn="l" rtl="0">
              <a:lnSpc>
                <a:spcPct val="80000"/>
              </a:lnSpc>
              <a:spcBef>
                <a:spcPts val="0"/>
              </a:spcBef>
              <a:spcAft>
                <a:spcPts val="0"/>
              </a:spcAft>
              <a:buNone/>
            </a:pPr>
            <a:endParaRPr sz="2400" dirty="0">
              <a:solidFill>
                <a:srgbClr val="293A68"/>
              </a:solidFill>
              <a:latin typeface="Rokkitt"/>
              <a:ea typeface="Rokkitt"/>
              <a:cs typeface="Rokkitt"/>
              <a:sym typeface="Rokkitt"/>
            </a:endParaRPr>
          </a:p>
          <a:p>
            <a:pPr marL="0" lvl="0" indent="0" algn="l" rtl="0">
              <a:lnSpc>
                <a:spcPct val="80000"/>
              </a:lnSpc>
              <a:spcBef>
                <a:spcPts val="0"/>
              </a:spcBef>
              <a:spcAft>
                <a:spcPts val="0"/>
              </a:spcAft>
              <a:buNone/>
            </a:pPr>
            <a:endParaRPr sz="2400" dirty="0">
              <a:solidFill>
                <a:srgbClr val="293A68"/>
              </a:solidFill>
              <a:latin typeface="Rokkitt"/>
              <a:ea typeface="Rokkitt"/>
              <a:cs typeface="Rokkitt"/>
              <a:sym typeface="Rokkitt"/>
            </a:endParaRPr>
          </a:p>
          <a:p>
            <a:pPr marL="457200" lvl="0" indent="-381000" algn="l" rtl="0">
              <a:lnSpc>
                <a:spcPct val="80000"/>
              </a:lnSpc>
              <a:spcBef>
                <a:spcPts val="0"/>
              </a:spcBef>
              <a:spcAft>
                <a:spcPts val="0"/>
              </a:spcAft>
              <a:buClr>
                <a:srgbClr val="293A68"/>
              </a:buClr>
              <a:buSzPts val="2400"/>
              <a:buFont typeface="Rokkitt"/>
              <a:buChar char="•"/>
            </a:pPr>
            <a:r>
              <a:rPr lang="en-US" sz="2400" dirty="0">
                <a:solidFill>
                  <a:srgbClr val="293A68"/>
                </a:solidFill>
                <a:latin typeface="Rokkitt"/>
                <a:ea typeface="Rokkitt"/>
                <a:cs typeface="Rokkitt"/>
                <a:sym typeface="Rokkitt"/>
              </a:rPr>
              <a:t>How are STEM programs treated differently in the admissions process</a:t>
            </a:r>
            <a:endParaRPr sz="2400" dirty="0">
              <a:solidFill>
                <a:srgbClr val="293A68"/>
              </a:solidFill>
              <a:latin typeface="Rokkitt"/>
              <a:ea typeface="Rokkitt"/>
              <a:cs typeface="Rokkitt"/>
              <a:sym typeface="Rokkitt"/>
            </a:endParaRPr>
          </a:p>
          <a:p>
            <a:pPr marL="457200" lvl="0" indent="0" algn="l" rtl="0">
              <a:lnSpc>
                <a:spcPct val="80000"/>
              </a:lnSpc>
              <a:spcBef>
                <a:spcPts val="0"/>
              </a:spcBef>
              <a:spcAft>
                <a:spcPts val="0"/>
              </a:spcAft>
              <a:buNone/>
            </a:pPr>
            <a:endParaRPr sz="2400" dirty="0">
              <a:solidFill>
                <a:srgbClr val="293A68"/>
              </a:solidFill>
              <a:latin typeface="Rokkitt"/>
              <a:ea typeface="Rokkitt"/>
              <a:cs typeface="Rokkitt"/>
              <a:sym typeface="Rokkitt"/>
            </a:endParaRPr>
          </a:p>
          <a:p>
            <a:pPr marL="457200" lvl="0" indent="0" algn="l" rtl="0">
              <a:lnSpc>
                <a:spcPct val="80000"/>
              </a:lnSpc>
              <a:spcBef>
                <a:spcPts val="0"/>
              </a:spcBef>
              <a:spcAft>
                <a:spcPts val="0"/>
              </a:spcAft>
              <a:buNone/>
            </a:pPr>
            <a:endParaRPr sz="2400" dirty="0">
              <a:solidFill>
                <a:srgbClr val="293A68"/>
              </a:solidFill>
              <a:latin typeface="Rokkitt"/>
              <a:ea typeface="Rokkitt"/>
              <a:cs typeface="Rokkitt"/>
              <a:sym typeface="Rokkitt"/>
            </a:endParaRPr>
          </a:p>
          <a:p>
            <a:pPr marL="457200" lvl="0" indent="-381000" algn="l" rtl="0">
              <a:lnSpc>
                <a:spcPct val="80000"/>
              </a:lnSpc>
              <a:spcBef>
                <a:spcPts val="0"/>
              </a:spcBef>
              <a:spcAft>
                <a:spcPts val="0"/>
              </a:spcAft>
              <a:buClr>
                <a:srgbClr val="293A68"/>
              </a:buClr>
              <a:buSzPts val="2400"/>
              <a:buFont typeface="Rokkitt"/>
              <a:buChar char="•"/>
            </a:pPr>
            <a:r>
              <a:rPr lang="en-US" sz="2400" dirty="0">
                <a:solidFill>
                  <a:srgbClr val="293A68"/>
                </a:solidFill>
                <a:latin typeface="Rokkitt"/>
                <a:ea typeface="Rokkitt"/>
                <a:cs typeface="Rokkitt"/>
                <a:sym typeface="Rokkitt"/>
              </a:rPr>
              <a:t>How students can best prepare and how counselors can assist </a:t>
            </a:r>
            <a:endParaRPr sz="2400" dirty="0">
              <a:solidFill>
                <a:srgbClr val="293A68"/>
              </a:solidFill>
              <a:latin typeface="Rokkitt"/>
              <a:ea typeface="Rokkitt"/>
              <a:cs typeface="Rokkitt"/>
              <a:sym typeface="Rokkitt"/>
            </a:endParaRPr>
          </a:p>
          <a:p>
            <a:pPr marL="0" lvl="0" indent="0" algn="l" rtl="0">
              <a:lnSpc>
                <a:spcPct val="80000"/>
              </a:lnSpc>
              <a:spcBef>
                <a:spcPts val="0"/>
              </a:spcBef>
              <a:spcAft>
                <a:spcPts val="0"/>
              </a:spcAft>
              <a:buNone/>
            </a:pPr>
            <a:endParaRPr sz="2200" dirty="0">
              <a:solidFill>
                <a:srgbClr val="293A68"/>
              </a:solidFill>
              <a:latin typeface="Open Sans"/>
              <a:ea typeface="Open Sans"/>
              <a:cs typeface="Open Sans"/>
              <a:sym typeface="Open Sans"/>
            </a:endParaRPr>
          </a:p>
          <a:p>
            <a:pPr marL="0" lvl="0" indent="0" algn="l" rtl="0">
              <a:lnSpc>
                <a:spcPct val="80000"/>
              </a:lnSpc>
              <a:spcBef>
                <a:spcPts val="0"/>
              </a:spcBef>
              <a:spcAft>
                <a:spcPts val="0"/>
              </a:spcAft>
              <a:buNone/>
            </a:pPr>
            <a:endParaRPr sz="2200" dirty="0">
              <a:solidFill>
                <a:srgbClr val="293A68"/>
              </a:solidFill>
              <a:latin typeface="Open Sans"/>
              <a:ea typeface="Open Sans"/>
              <a:cs typeface="Open Sans"/>
              <a:sym typeface="Open Sans"/>
            </a:endParaRPr>
          </a:p>
          <a:p>
            <a:pPr marL="0" lvl="0" indent="0" algn="l" rtl="0">
              <a:lnSpc>
                <a:spcPct val="80000"/>
              </a:lnSpc>
              <a:spcBef>
                <a:spcPts val="0"/>
              </a:spcBef>
              <a:spcAft>
                <a:spcPts val="0"/>
              </a:spcAft>
              <a:buNone/>
            </a:pPr>
            <a:endParaRPr sz="2200" dirty="0">
              <a:solidFill>
                <a:srgbClr val="293A68"/>
              </a:solidFill>
              <a:latin typeface="Open Sans"/>
              <a:ea typeface="Open Sans"/>
              <a:cs typeface="Open Sans"/>
              <a:sym typeface="Open Sans"/>
            </a:endParaRPr>
          </a:p>
          <a:p>
            <a:pPr marL="228600" lvl="0" indent="-88900" algn="l" rtl="0">
              <a:lnSpc>
                <a:spcPct val="80000"/>
              </a:lnSpc>
              <a:spcBef>
                <a:spcPts val="600"/>
              </a:spcBef>
              <a:spcAft>
                <a:spcPts val="0"/>
              </a:spcAft>
              <a:buNone/>
            </a:pPr>
            <a:endParaRPr sz="2200" dirty="0">
              <a:solidFill>
                <a:srgbClr val="293A68"/>
              </a:solidFill>
              <a:latin typeface="Open Sans"/>
              <a:ea typeface="Open Sans"/>
              <a:cs typeface="Open Sans"/>
              <a:sym typeface="Open Sans"/>
            </a:endParaRPr>
          </a:p>
          <a:p>
            <a:pPr marL="228600" lvl="0" indent="-88900" algn="l" rtl="0">
              <a:lnSpc>
                <a:spcPct val="80000"/>
              </a:lnSpc>
              <a:spcBef>
                <a:spcPts val="600"/>
              </a:spcBef>
              <a:spcAft>
                <a:spcPts val="0"/>
              </a:spcAft>
              <a:buNone/>
            </a:pPr>
            <a:endParaRPr sz="2200" dirty="0">
              <a:solidFill>
                <a:srgbClr val="293A68"/>
              </a:solidFill>
              <a:latin typeface="Open Sans"/>
              <a:ea typeface="Open Sans"/>
              <a:cs typeface="Open Sans"/>
              <a:sym typeface="Open Sans"/>
            </a:endParaRPr>
          </a:p>
          <a:p>
            <a:pPr marL="457200" lvl="0" indent="0" algn="l" rtl="0">
              <a:lnSpc>
                <a:spcPct val="80000"/>
              </a:lnSpc>
              <a:spcBef>
                <a:spcPts val="600"/>
              </a:spcBef>
              <a:spcAft>
                <a:spcPts val="0"/>
              </a:spcAft>
              <a:buNone/>
            </a:pPr>
            <a:endParaRPr dirty="0"/>
          </a:p>
          <a:p>
            <a:pPr marL="228600" lvl="0" indent="-88900" algn="l" rtl="0">
              <a:lnSpc>
                <a:spcPct val="80000"/>
              </a:lnSpc>
              <a:spcBef>
                <a:spcPts val="600"/>
              </a:spcBef>
              <a:spcAft>
                <a:spcPts val="0"/>
              </a:spcAft>
              <a:buNone/>
            </a:pPr>
            <a:endParaRPr sz="2200" dirty="0">
              <a:solidFill>
                <a:srgbClr val="293A68"/>
              </a:solidFill>
              <a:latin typeface="Open Sans"/>
              <a:ea typeface="Open Sans"/>
              <a:cs typeface="Open Sans"/>
              <a:sym typeface="Open Sans"/>
            </a:endParaRPr>
          </a:p>
          <a:p>
            <a:pPr marL="0" lvl="0" indent="0" algn="l" rtl="0">
              <a:lnSpc>
                <a:spcPct val="80000"/>
              </a:lnSpc>
              <a:spcBef>
                <a:spcPts val="60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6f195345de_0_28"/>
          <p:cNvSpPr txBox="1">
            <a:spLocks noGrp="1"/>
          </p:cNvSpPr>
          <p:nvPr>
            <p:ph type="title"/>
          </p:nvPr>
        </p:nvSpPr>
        <p:spPr>
          <a:xfrm>
            <a:off x="519113" y="555274"/>
            <a:ext cx="11358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3A68"/>
              </a:buClr>
              <a:buSzPts val="6000"/>
              <a:buFont typeface="Rokkitt"/>
              <a:buNone/>
            </a:pPr>
            <a:r>
              <a:rPr lang="en-US" sz="6000" b="1">
                <a:solidFill>
                  <a:srgbClr val="293A68"/>
                </a:solidFill>
                <a:latin typeface="Rokkitt"/>
                <a:ea typeface="Rokkitt"/>
                <a:cs typeface="Rokkitt"/>
                <a:sym typeface="Rokkitt"/>
              </a:rPr>
              <a:t>What is STEM?</a:t>
            </a:r>
            <a:endParaRPr/>
          </a:p>
        </p:txBody>
      </p:sp>
      <p:pic>
        <p:nvPicPr>
          <p:cNvPr id="79" name="Google Shape;79;g6f195345de_0_28"/>
          <p:cNvPicPr preferRelativeResize="0"/>
          <p:nvPr/>
        </p:nvPicPr>
        <p:blipFill rotWithShape="1">
          <a:blip r:embed="rId3">
            <a:alphaModFix/>
          </a:blip>
          <a:srcRect/>
          <a:stretch/>
        </p:blipFill>
        <p:spPr>
          <a:xfrm>
            <a:off x="1682066" y="2463386"/>
            <a:ext cx="2066571" cy="2446146"/>
          </a:xfrm>
          <a:prstGeom prst="rect">
            <a:avLst/>
          </a:prstGeom>
          <a:noFill/>
          <a:ln>
            <a:noFill/>
          </a:ln>
        </p:spPr>
      </p:pic>
      <p:pic>
        <p:nvPicPr>
          <p:cNvPr id="80" name="Google Shape;80;g6f195345de_0_28"/>
          <p:cNvPicPr preferRelativeResize="0"/>
          <p:nvPr/>
        </p:nvPicPr>
        <p:blipFill rotWithShape="1">
          <a:blip r:embed="rId4">
            <a:alphaModFix/>
          </a:blip>
          <a:srcRect/>
          <a:stretch/>
        </p:blipFill>
        <p:spPr>
          <a:xfrm>
            <a:off x="4119400" y="2687540"/>
            <a:ext cx="1941050" cy="2221992"/>
          </a:xfrm>
          <a:prstGeom prst="rect">
            <a:avLst/>
          </a:prstGeom>
          <a:noFill/>
          <a:ln>
            <a:noFill/>
          </a:ln>
        </p:spPr>
      </p:pic>
      <p:pic>
        <p:nvPicPr>
          <p:cNvPr id="81" name="Google Shape;81;g6f195345de_0_28"/>
          <p:cNvPicPr preferRelativeResize="0"/>
          <p:nvPr/>
        </p:nvPicPr>
        <p:blipFill rotWithShape="1">
          <a:blip r:embed="rId5">
            <a:alphaModFix/>
          </a:blip>
          <a:srcRect/>
          <a:stretch/>
        </p:blipFill>
        <p:spPr>
          <a:xfrm>
            <a:off x="8791092" y="2687540"/>
            <a:ext cx="1941050" cy="2221992"/>
          </a:xfrm>
          <a:prstGeom prst="rect">
            <a:avLst/>
          </a:prstGeom>
          <a:noFill/>
          <a:ln>
            <a:noFill/>
          </a:ln>
        </p:spPr>
      </p:pic>
      <p:pic>
        <p:nvPicPr>
          <p:cNvPr id="82" name="Google Shape;82;g6f195345de_0_28"/>
          <p:cNvPicPr preferRelativeResize="0"/>
          <p:nvPr/>
        </p:nvPicPr>
        <p:blipFill rotWithShape="1">
          <a:blip r:embed="rId6">
            <a:alphaModFix/>
          </a:blip>
          <a:srcRect/>
          <a:stretch/>
        </p:blipFill>
        <p:spPr>
          <a:xfrm>
            <a:off x="6302629" y="2687540"/>
            <a:ext cx="2017670" cy="22219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6"/>
          <p:cNvSpPr txBox="1">
            <a:spLocks noGrp="1"/>
          </p:cNvSpPr>
          <p:nvPr>
            <p:ph type="title"/>
          </p:nvPr>
        </p:nvSpPr>
        <p:spPr>
          <a:xfrm>
            <a:off x="838200" y="498126"/>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3A68"/>
              </a:buClr>
              <a:buSzPts val="6000"/>
              <a:buFont typeface="Rokkitt"/>
              <a:buNone/>
            </a:pPr>
            <a:r>
              <a:rPr lang="en-US" sz="6000" b="1">
                <a:solidFill>
                  <a:srgbClr val="293A68"/>
                </a:solidFill>
                <a:latin typeface="Rokkitt"/>
                <a:ea typeface="Rokkitt"/>
                <a:cs typeface="Rokkitt"/>
                <a:sym typeface="Rokkitt"/>
              </a:rPr>
              <a:t>Choosing the Right </a:t>
            </a:r>
            <a:br>
              <a:rPr lang="en-US" sz="6000" b="1">
                <a:solidFill>
                  <a:srgbClr val="293A68"/>
                </a:solidFill>
                <a:latin typeface="Rokkitt"/>
                <a:ea typeface="Rokkitt"/>
                <a:cs typeface="Rokkitt"/>
                <a:sym typeface="Rokkitt"/>
              </a:rPr>
            </a:br>
            <a:r>
              <a:rPr lang="en-US" sz="6000" b="1">
                <a:solidFill>
                  <a:srgbClr val="293A68"/>
                </a:solidFill>
                <a:latin typeface="Rokkitt"/>
                <a:ea typeface="Rokkitt"/>
                <a:cs typeface="Rokkitt"/>
                <a:sym typeface="Rokkitt"/>
              </a:rPr>
              <a:t>Program for You</a:t>
            </a:r>
            <a:endParaRPr/>
          </a:p>
        </p:txBody>
      </p:sp>
      <p:sp>
        <p:nvSpPr>
          <p:cNvPr id="89" name="Google Shape;89;p6"/>
          <p:cNvSpPr txBox="1">
            <a:spLocks noGrp="1"/>
          </p:cNvSpPr>
          <p:nvPr>
            <p:ph type="body" idx="1"/>
          </p:nvPr>
        </p:nvSpPr>
        <p:spPr>
          <a:xfrm>
            <a:off x="838200" y="2374258"/>
            <a:ext cx="10515600" cy="3411398"/>
          </a:xfrm>
          <a:prstGeom prst="rect">
            <a:avLst/>
          </a:prstGeom>
          <a:noFill/>
          <a:ln>
            <a:noFill/>
          </a:ln>
        </p:spPr>
        <p:txBody>
          <a:bodyPr spcFirstLastPara="1" wrap="square" lIns="91425" tIns="45700" rIns="91425" bIns="45700" anchor="t" anchorCtr="0">
            <a:normAutofit/>
          </a:bodyPr>
          <a:lstStyle/>
          <a:p>
            <a:pPr marL="228600" lvl="0" indent="-266700" algn="l" rtl="0">
              <a:lnSpc>
                <a:spcPct val="80000"/>
              </a:lnSpc>
              <a:spcBef>
                <a:spcPts val="60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Science: “How and why does this work?”</a:t>
            </a:r>
            <a:endParaRPr sz="2400">
              <a:solidFill>
                <a:srgbClr val="293A68"/>
              </a:solidFill>
              <a:latin typeface="Rokkitt"/>
              <a:ea typeface="Rokkitt"/>
              <a:cs typeface="Rokkitt"/>
              <a:sym typeface="Rokkitt"/>
            </a:endParaRPr>
          </a:p>
          <a:p>
            <a:pPr marL="228600" lvl="0" indent="0" algn="l" rtl="0">
              <a:lnSpc>
                <a:spcPct val="80000"/>
              </a:lnSpc>
              <a:spcBef>
                <a:spcPts val="600"/>
              </a:spcBef>
              <a:spcAft>
                <a:spcPts val="0"/>
              </a:spcAft>
              <a:buNone/>
            </a:pPr>
            <a:endParaRPr sz="2400">
              <a:solidFill>
                <a:srgbClr val="293A68"/>
              </a:solidFill>
              <a:latin typeface="Rokkitt"/>
              <a:ea typeface="Rokkitt"/>
              <a:cs typeface="Rokkitt"/>
              <a:sym typeface="Rokkitt"/>
            </a:endParaRPr>
          </a:p>
          <a:p>
            <a:pPr marL="228600" lvl="0" indent="-266700" algn="l" rtl="0">
              <a:lnSpc>
                <a:spcPct val="80000"/>
              </a:lnSpc>
              <a:spcBef>
                <a:spcPts val="60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Technology: “How do I apply this to actually PRODUCE something?”</a:t>
            </a:r>
            <a:endParaRPr sz="2400">
              <a:solidFill>
                <a:srgbClr val="293A68"/>
              </a:solidFill>
              <a:latin typeface="Rokkitt"/>
              <a:ea typeface="Rokkitt"/>
              <a:cs typeface="Rokkitt"/>
              <a:sym typeface="Rokkitt"/>
            </a:endParaRPr>
          </a:p>
          <a:p>
            <a:pPr marL="228600" lvl="0" indent="0" algn="l" rtl="0">
              <a:lnSpc>
                <a:spcPct val="80000"/>
              </a:lnSpc>
              <a:spcBef>
                <a:spcPts val="600"/>
              </a:spcBef>
              <a:spcAft>
                <a:spcPts val="0"/>
              </a:spcAft>
              <a:buNone/>
            </a:pPr>
            <a:r>
              <a:rPr lang="en-US" sz="2400">
                <a:solidFill>
                  <a:srgbClr val="293A68"/>
                </a:solidFill>
                <a:latin typeface="Rokkitt"/>
                <a:ea typeface="Rokkitt"/>
                <a:cs typeface="Rokkitt"/>
                <a:sym typeface="Rokkitt"/>
              </a:rPr>
              <a:t> </a:t>
            </a:r>
            <a:endParaRPr sz="2400">
              <a:solidFill>
                <a:srgbClr val="293A68"/>
              </a:solidFill>
              <a:latin typeface="Rokkitt"/>
              <a:ea typeface="Rokkitt"/>
              <a:cs typeface="Rokkitt"/>
              <a:sym typeface="Rokkitt"/>
            </a:endParaRPr>
          </a:p>
          <a:p>
            <a:pPr marL="228600" lvl="0" indent="-266700" algn="l" rtl="0">
              <a:lnSpc>
                <a:spcPct val="80000"/>
              </a:lnSpc>
              <a:spcBef>
                <a:spcPts val="60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Engineering: “How can I use this?”</a:t>
            </a:r>
            <a:endParaRPr sz="2400">
              <a:solidFill>
                <a:srgbClr val="293A68"/>
              </a:solidFill>
              <a:latin typeface="Rokkitt"/>
              <a:ea typeface="Rokkitt"/>
              <a:cs typeface="Rokkitt"/>
              <a:sym typeface="Rokkitt"/>
            </a:endParaRPr>
          </a:p>
          <a:p>
            <a:pPr marL="228600" lvl="0" indent="0" algn="l" rtl="0">
              <a:lnSpc>
                <a:spcPct val="80000"/>
              </a:lnSpc>
              <a:spcBef>
                <a:spcPts val="600"/>
              </a:spcBef>
              <a:spcAft>
                <a:spcPts val="0"/>
              </a:spcAft>
              <a:buNone/>
            </a:pPr>
            <a:endParaRPr sz="2400">
              <a:solidFill>
                <a:srgbClr val="293A68"/>
              </a:solidFill>
              <a:latin typeface="Rokkitt"/>
              <a:ea typeface="Rokkitt"/>
              <a:cs typeface="Rokkitt"/>
              <a:sym typeface="Rokkitt"/>
            </a:endParaRPr>
          </a:p>
          <a:p>
            <a:pPr marL="228600" lvl="0" indent="-241300" algn="l" rtl="0">
              <a:lnSpc>
                <a:spcPct val="80000"/>
              </a:lnSpc>
              <a:spcBef>
                <a:spcPts val="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Math:  “Why does calculus work?” vs. “How to make calculus useful?” </a:t>
            </a:r>
            <a:endParaRPr sz="2400">
              <a:latin typeface="Rokkitt"/>
              <a:ea typeface="Rokkitt"/>
              <a:cs typeface="Rokkitt"/>
              <a:sym typeface="Rokkitt"/>
            </a:endParaRPr>
          </a:p>
          <a:p>
            <a:pPr marL="228600" lvl="0" indent="-88900" algn="l" rtl="0">
              <a:lnSpc>
                <a:spcPct val="80000"/>
              </a:lnSpc>
              <a:spcBef>
                <a:spcPts val="600"/>
              </a:spcBef>
              <a:spcAft>
                <a:spcPts val="0"/>
              </a:spcAft>
              <a:buClr>
                <a:schemeClr val="dk1"/>
              </a:buClr>
              <a:buSzPts val="2200"/>
              <a:buFont typeface="Arial"/>
              <a:buNone/>
            </a:pPr>
            <a:endParaRPr sz="2400">
              <a:solidFill>
                <a:srgbClr val="293A68"/>
              </a:solidFill>
              <a:latin typeface="Rokkitt"/>
              <a:ea typeface="Rokkitt"/>
              <a:cs typeface="Rokkitt"/>
              <a:sym typeface="Rokkitt"/>
            </a:endParaRPr>
          </a:p>
          <a:p>
            <a:pPr marL="0" lvl="0" indent="0" algn="l" rtl="0">
              <a:lnSpc>
                <a:spcPct val="80000"/>
              </a:lnSpc>
              <a:spcBef>
                <a:spcPts val="600"/>
              </a:spcBef>
              <a:spcAft>
                <a:spcPts val="0"/>
              </a:spcAft>
              <a:buClr>
                <a:srgbClr val="293A68"/>
              </a:buClr>
              <a:buSzPts val="2200"/>
              <a:buNone/>
            </a:pPr>
            <a:r>
              <a:rPr lang="en-US" sz="2400">
                <a:solidFill>
                  <a:srgbClr val="293A68"/>
                </a:solidFill>
                <a:latin typeface="Rokkitt"/>
                <a:ea typeface="Rokkitt"/>
                <a:cs typeface="Rokkitt"/>
                <a:sym typeface="Rokkitt"/>
              </a:rPr>
              <a:t>(Always check the curriculum before you apply!)</a:t>
            </a:r>
            <a:endParaRPr sz="2400">
              <a:latin typeface="Rokkitt"/>
              <a:ea typeface="Rokkitt"/>
              <a:cs typeface="Rokkitt"/>
              <a:sym typeface="Rokkitt"/>
            </a:endParaRPr>
          </a:p>
          <a:p>
            <a:pPr marL="0" lvl="0" indent="0" algn="l" rtl="0">
              <a:lnSpc>
                <a:spcPct val="80000"/>
              </a:lnSpc>
              <a:spcBef>
                <a:spcPts val="600"/>
              </a:spcBef>
              <a:spcAft>
                <a:spcPts val="0"/>
              </a:spcAft>
              <a:buClr>
                <a:schemeClr val="dk1"/>
              </a:buClr>
              <a:buSzPts val="2400"/>
              <a:buNone/>
            </a:pPr>
            <a:endParaRPr sz="2400" i="1">
              <a:solidFill>
                <a:srgbClr val="293A68"/>
              </a:solidFill>
              <a:latin typeface="Rokkitt"/>
              <a:ea typeface="Rokkitt"/>
              <a:cs typeface="Rokkitt"/>
              <a:sym typeface="Rokkitt"/>
            </a:endParaRPr>
          </a:p>
          <a:p>
            <a:pPr marL="0" lvl="0" indent="0" algn="l" rtl="0">
              <a:lnSpc>
                <a:spcPct val="80000"/>
              </a:lnSpc>
              <a:spcBef>
                <a:spcPts val="1600"/>
              </a:spcBef>
              <a:spcAft>
                <a:spcPts val="0"/>
              </a:spcAft>
              <a:buClr>
                <a:schemeClr val="dk1"/>
              </a:buClr>
              <a:buSzPts val="2400"/>
              <a:buNone/>
            </a:pPr>
            <a:endParaRPr sz="2400">
              <a:solidFill>
                <a:srgbClr val="293A68"/>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title"/>
          </p:nvPr>
        </p:nvSpPr>
        <p:spPr>
          <a:xfrm>
            <a:off x="519113" y="555274"/>
            <a:ext cx="11358562"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3A68"/>
              </a:buClr>
              <a:buSzPts val="6000"/>
              <a:buFont typeface="Rokkitt"/>
              <a:buNone/>
            </a:pPr>
            <a:r>
              <a:rPr lang="en-US" sz="6000" b="1">
                <a:solidFill>
                  <a:srgbClr val="293A68"/>
                </a:solidFill>
                <a:latin typeface="Rokkitt"/>
                <a:ea typeface="Rokkitt"/>
                <a:cs typeface="Rokkitt"/>
                <a:sym typeface="Rokkitt"/>
              </a:rPr>
              <a:t>What is STEM?</a:t>
            </a:r>
            <a:endParaRPr/>
          </a:p>
        </p:txBody>
      </p:sp>
      <p:pic>
        <p:nvPicPr>
          <p:cNvPr id="96" name="Google Shape;96;p4"/>
          <p:cNvPicPr preferRelativeResize="0"/>
          <p:nvPr/>
        </p:nvPicPr>
        <p:blipFill rotWithShape="1">
          <a:blip r:embed="rId3">
            <a:alphaModFix/>
          </a:blip>
          <a:srcRect/>
          <a:stretch/>
        </p:blipFill>
        <p:spPr>
          <a:xfrm>
            <a:off x="1564416" y="1880836"/>
            <a:ext cx="2066571" cy="2446146"/>
          </a:xfrm>
          <a:prstGeom prst="rect">
            <a:avLst/>
          </a:prstGeom>
          <a:noFill/>
          <a:ln>
            <a:noFill/>
          </a:ln>
        </p:spPr>
      </p:pic>
      <p:sp>
        <p:nvSpPr>
          <p:cNvPr id="97" name="Google Shape;97;p4"/>
          <p:cNvSpPr txBox="1"/>
          <p:nvPr/>
        </p:nvSpPr>
        <p:spPr>
          <a:xfrm>
            <a:off x="5592825" y="1880825"/>
            <a:ext cx="4555800" cy="3726000"/>
          </a:xfrm>
          <a:prstGeom prst="rect">
            <a:avLst/>
          </a:prstGeom>
          <a:noFill/>
          <a:ln>
            <a:noFill/>
          </a:ln>
        </p:spPr>
        <p:txBody>
          <a:bodyPr spcFirstLastPara="1" wrap="square" lIns="91425" tIns="91425" rIns="91425" bIns="91425" anchor="t" anchorCtr="0">
            <a:noAutofit/>
          </a:bodyPr>
          <a:lstStyle/>
          <a:p>
            <a:pPr marL="228600" lvl="0" indent="-241300" algn="l" rtl="0">
              <a:lnSpc>
                <a:spcPct val="80000"/>
              </a:lnSpc>
              <a:spcBef>
                <a:spcPts val="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Common majors</a:t>
            </a:r>
            <a:endParaRPr sz="2400">
              <a:solidFill>
                <a:srgbClr val="293A68"/>
              </a:solidFill>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biology</a:t>
            </a:r>
            <a:endParaRPr sz="2400">
              <a:solidFill>
                <a:srgbClr val="293A68"/>
              </a:solidFill>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chemistry</a:t>
            </a:r>
            <a:endParaRPr sz="2400">
              <a:solidFill>
                <a:srgbClr val="293A68"/>
              </a:solidFill>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physics</a:t>
            </a:r>
            <a:endParaRPr sz="2400">
              <a:solidFill>
                <a:srgbClr val="293A68"/>
              </a:solidFill>
              <a:latin typeface="Rokkitt"/>
              <a:ea typeface="Rokkitt"/>
              <a:cs typeface="Rokkitt"/>
              <a:sym typeface="Rokkitt"/>
            </a:endParaRPr>
          </a:p>
          <a:p>
            <a:pPr marL="228600" lvl="0" indent="0" algn="l" rtl="0">
              <a:lnSpc>
                <a:spcPct val="80000"/>
              </a:lnSpc>
              <a:spcBef>
                <a:spcPts val="0"/>
              </a:spcBef>
              <a:spcAft>
                <a:spcPts val="0"/>
              </a:spcAft>
              <a:buNone/>
            </a:pPr>
            <a:endParaRPr sz="2400">
              <a:solidFill>
                <a:srgbClr val="293A68"/>
              </a:solidFill>
              <a:latin typeface="Rokkitt"/>
              <a:ea typeface="Rokkitt"/>
              <a:cs typeface="Rokkitt"/>
              <a:sym typeface="Rokkitt"/>
            </a:endParaRPr>
          </a:p>
          <a:p>
            <a:pPr marL="228600" lvl="0" indent="-241300" algn="l" rtl="0">
              <a:lnSpc>
                <a:spcPct val="80000"/>
              </a:lnSpc>
              <a:spcBef>
                <a:spcPts val="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Less common major examples: </a:t>
            </a:r>
            <a:endParaRPr sz="2400">
              <a:solidFill>
                <a:srgbClr val="293A68"/>
              </a:solidFill>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u="sng">
                <a:solidFill>
                  <a:schemeClr val="hlink"/>
                </a:solidFill>
                <a:latin typeface="Rokkitt"/>
                <a:ea typeface="Rokkitt"/>
                <a:cs typeface="Rokkitt"/>
                <a:sym typeface="Rokkitt"/>
                <a:hlinkClick r:id="rId4"/>
              </a:rPr>
              <a:t>planetary science</a:t>
            </a:r>
            <a:r>
              <a:rPr lang="en-US" sz="2400">
                <a:solidFill>
                  <a:srgbClr val="293A68"/>
                </a:solidFill>
                <a:latin typeface="Rokkitt"/>
                <a:ea typeface="Rokkitt"/>
                <a:cs typeface="Rokkitt"/>
                <a:sym typeface="Rokkitt"/>
              </a:rPr>
              <a:t> </a:t>
            </a:r>
            <a:endParaRPr sz="2400">
              <a:solidFill>
                <a:srgbClr val="293A68"/>
              </a:solidFill>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u="sng">
                <a:solidFill>
                  <a:schemeClr val="hlink"/>
                </a:solidFill>
                <a:latin typeface="Rokkitt"/>
                <a:ea typeface="Rokkitt"/>
                <a:cs typeface="Rokkitt"/>
                <a:sym typeface="Rokkitt"/>
                <a:hlinkClick r:id="rId5"/>
              </a:rPr>
              <a:t>forensic science</a:t>
            </a:r>
            <a:endParaRPr sz="2400">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u="sng">
                <a:solidFill>
                  <a:schemeClr val="hlink"/>
                </a:solidFill>
                <a:latin typeface="Rokkitt"/>
                <a:ea typeface="Rokkitt"/>
                <a:cs typeface="Rokkitt"/>
                <a:sym typeface="Rokkitt"/>
                <a:hlinkClick r:id="rId6"/>
              </a:rPr>
              <a:t>entomology</a:t>
            </a:r>
            <a:endParaRPr sz="2400">
              <a:solidFill>
                <a:srgbClr val="293A68"/>
              </a:solidFill>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u="sng">
                <a:solidFill>
                  <a:schemeClr val="hlink"/>
                </a:solidFill>
                <a:latin typeface="Rokkitt"/>
                <a:ea typeface="Rokkitt"/>
                <a:cs typeface="Rokkitt"/>
                <a:sym typeface="Rokkitt"/>
                <a:hlinkClick r:id="rId7"/>
              </a:rPr>
              <a:t>crop science</a:t>
            </a:r>
            <a:endParaRPr sz="2400">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u="sng">
                <a:solidFill>
                  <a:schemeClr val="hlink"/>
                </a:solidFill>
                <a:latin typeface="Rokkitt"/>
                <a:ea typeface="Rokkitt"/>
                <a:cs typeface="Rokkitt"/>
                <a:sym typeface="Rokkitt"/>
                <a:hlinkClick r:id="rId8"/>
              </a:rPr>
              <a:t>speech and hearing science</a:t>
            </a:r>
            <a:endParaRPr sz="2400">
              <a:solidFill>
                <a:srgbClr val="293A68"/>
              </a:solidFill>
              <a:latin typeface="Rokkitt"/>
              <a:ea typeface="Rokkitt"/>
              <a:cs typeface="Rokkitt"/>
              <a:sym typeface="Rokkitt"/>
            </a:endParaRPr>
          </a:p>
          <a:p>
            <a:pPr marL="0" lvl="0" indent="0" algn="l" rtl="0">
              <a:lnSpc>
                <a:spcPct val="80000"/>
              </a:lnSpc>
              <a:spcBef>
                <a:spcPts val="0"/>
              </a:spcBef>
              <a:spcAft>
                <a:spcPts val="0"/>
              </a:spcAft>
              <a:buNone/>
            </a:pPr>
            <a:endParaRPr sz="2200">
              <a:solidFill>
                <a:srgbClr val="293A68"/>
              </a:solidFill>
              <a:latin typeface="Open Sans"/>
              <a:ea typeface="Open Sans"/>
              <a:cs typeface="Open Sans"/>
              <a:sym typeface="Open Sans"/>
            </a:endParaRPr>
          </a:p>
          <a:p>
            <a:pPr marL="228600" lvl="0" indent="0" algn="l" rtl="0">
              <a:lnSpc>
                <a:spcPct val="80000"/>
              </a:lnSpc>
              <a:spcBef>
                <a:spcPts val="0"/>
              </a:spcBef>
              <a:spcAft>
                <a:spcPts val="0"/>
              </a:spcAft>
              <a:buNone/>
            </a:pPr>
            <a:endParaRPr sz="2200">
              <a:solidFill>
                <a:srgbClr val="293A68"/>
              </a:solidFill>
              <a:latin typeface="Open Sans"/>
              <a:ea typeface="Open Sans"/>
              <a:cs typeface="Open Sans"/>
              <a:sym typeface="Open Sans"/>
            </a:endParaRPr>
          </a:p>
          <a:p>
            <a:pPr marL="228600" lvl="0" indent="0" algn="l" rtl="0">
              <a:lnSpc>
                <a:spcPct val="80000"/>
              </a:lnSpc>
              <a:spcBef>
                <a:spcPts val="0"/>
              </a:spcBef>
              <a:spcAft>
                <a:spcPts val="0"/>
              </a:spcAft>
              <a:buNone/>
            </a:pPr>
            <a:endParaRPr sz="2200">
              <a:solidFill>
                <a:srgbClr val="293A68"/>
              </a:solidFill>
              <a:latin typeface="Open Sans"/>
              <a:ea typeface="Open Sans"/>
              <a:cs typeface="Open Sans"/>
              <a:sym typeface="Open Sans"/>
            </a:endParaRPr>
          </a:p>
          <a:p>
            <a:pPr marL="228600" lvl="0" indent="-88900" algn="l" rtl="0">
              <a:lnSpc>
                <a:spcPct val="80000"/>
              </a:lnSpc>
              <a:spcBef>
                <a:spcPts val="600"/>
              </a:spcBef>
              <a:spcAft>
                <a:spcPts val="0"/>
              </a:spcAft>
              <a:buNone/>
            </a:pPr>
            <a:endParaRPr sz="2200">
              <a:solidFill>
                <a:srgbClr val="293A68"/>
              </a:solidFill>
              <a:latin typeface="Open Sans"/>
              <a:ea typeface="Open Sans"/>
              <a:cs typeface="Open Sans"/>
              <a:sym typeface="Open Sans"/>
            </a:endParaRPr>
          </a:p>
          <a:p>
            <a:pPr marL="0" lvl="0" indent="0" algn="l" rtl="0">
              <a:lnSpc>
                <a:spcPct val="80000"/>
              </a:lnSpc>
              <a:spcBef>
                <a:spcPts val="600"/>
              </a:spcBef>
              <a:spcAft>
                <a:spcPts val="0"/>
              </a:spcAft>
              <a:buClr>
                <a:srgbClr val="293A68"/>
              </a:buClr>
              <a:buSzPts val="2200"/>
              <a:buFont typeface="Arial"/>
              <a:buNone/>
            </a:pP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title"/>
          </p:nvPr>
        </p:nvSpPr>
        <p:spPr>
          <a:xfrm>
            <a:off x="838200" y="122474"/>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3A68"/>
              </a:buClr>
              <a:buSzPts val="6000"/>
              <a:buFont typeface="Rokkitt"/>
              <a:buNone/>
            </a:pPr>
            <a:r>
              <a:rPr lang="en-US" sz="6000" b="1">
                <a:solidFill>
                  <a:srgbClr val="293A68"/>
                </a:solidFill>
                <a:latin typeface="Rokkitt"/>
                <a:ea typeface="Rokkitt"/>
                <a:cs typeface="Rokkitt"/>
                <a:sym typeface="Rokkitt"/>
              </a:rPr>
              <a:t>Technology vs Engineering</a:t>
            </a:r>
            <a:endParaRPr/>
          </a:p>
        </p:txBody>
      </p:sp>
      <p:pic>
        <p:nvPicPr>
          <p:cNvPr id="120" name="Google Shape;120;p5"/>
          <p:cNvPicPr preferRelativeResize="0"/>
          <p:nvPr/>
        </p:nvPicPr>
        <p:blipFill rotWithShape="1">
          <a:blip r:embed="rId3">
            <a:alphaModFix/>
          </a:blip>
          <a:srcRect/>
          <a:stretch/>
        </p:blipFill>
        <p:spPr>
          <a:xfrm>
            <a:off x="964274" y="1979123"/>
            <a:ext cx="10217756" cy="3091639"/>
          </a:xfrm>
          <a:prstGeom prst="rect">
            <a:avLst/>
          </a:prstGeom>
          <a:noFill/>
          <a:ln>
            <a:noFill/>
          </a:ln>
        </p:spPr>
      </p:pic>
      <p:sp>
        <p:nvSpPr>
          <p:cNvPr id="121" name="Google Shape;121;p5"/>
          <p:cNvSpPr/>
          <p:nvPr/>
        </p:nvSpPr>
        <p:spPr>
          <a:xfrm>
            <a:off x="1064025" y="5495443"/>
            <a:ext cx="987552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Open Sans"/>
                <a:ea typeface="Open Sans"/>
                <a:cs typeface="Open Sans"/>
                <a:sym typeface="Open Sans"/>
              </a:rPr>
              <a:t>Image from http://www.rit.edu/emcs/admissions/academics/majors/engineering-tech-or-engineering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6f195345de_0_17"/>
          <p:cNvSpPr txBox="1">
            <a:spLocks noGrp="1"/>
          </p:cNvSpPr>
          <p:nvPr>
            <p:ph type="title"/>
          </p:nvPr>
        </p:nvSpPr>
        <p:spPr>
          <a:xfrm>
            <a:off x="519113" y="555274"/>
            <a:ext cx="11358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3A68"/>
              </a:buClr>
              <a:buSzPts val="6000"/>
              <a:buFont typeface="Rokkitt"/>
              <a:buNone/>
            </a:pPr>
            <a:r>
              <a:rPr lang="en-US" sz="6000" b="1">
                <a:solidFill>
                  <a:srgbClr val="293A68"/>
                </a:solidFill>
                <a:latin typeface="Rokkitt"/>
                <a:ea typeface="Rokkitt"/>
                <a:cs typeface="Rokkitt"/>
                <a:sym typeface="Rokkitt"/>
              </a:rPr>
              <a:t>What is STEM?</a:t>
            </a:r>
            <a:endParaRPr/>
          </a:p>
        </p:txBody>
      </p:sp>
      <p:pic>
        <p:nvPicPr>
          <p:cNvPr id="104" name="Google Shape;104;g6f195345de_0_17"/>
          <p:cNvPicPr preferRelativeResize="0"/>
          <p:nvPr/>
        </p:nvPicPr>
        <p:blipFill rotWithShape="1">
          <a:blip r:embed="rId3">
            <a:alphaModFix/>
          </a:blip>
          <a:srcRect/>
          <a:stretch/>
        </p:blipFill>
        <p:spPr>
          <a:xfrm>
            <a:off x="1416112" y="1880978"/>
            <a:ext cx="1941050" cy="2221992"/>
          </a:xfrm>
          <a:prstGeom prst="rect">
            <a:avLst/>
          </a:prstGeom>
          <a:noFill/>
          <a:ln>
            <a:noFill/>
          </a:ln>
        </p:spPr>
      </p:pic>
      <p:sp>
        <p:nvSpPr>
          <p:cNvPr id="105" name="Google Shape;105;g6f195345de_0_17"/>
          <p:cNvSpPr txBox="1"/>
          <p:nvPr/>
        </p:nvSpPr>
        <p:spPr>
          <a:xfrm>
            <a:off x="5626025" y="2085250"/>
            <a:ext cx="6251700" cy="3082800"/>
          </a:xfrm>
          <a:prstGeom prst="rect">
            <a:avLst/>
          </a:prstGeom>
          <a:noFill/>
          <a:ln>
            <a:noFill/>
          </a:ln>
        </p:spPr>
        <p:txBody>
          <a:bodyPr spcFirstLastPara="1" wrap="square" lIns="91425" tIns="91425" rIns="91425" bIns="91425" anchor="t" anchorCtr="0">
            <a:noAutofit/>
          </a:bodyPr>
          <a:lstStyle/>
          <a:p>
            <a:pPr marL="228600" lvl="0" indent="-241300" algn="l" rtl="0">
              <a:lnSpc>
                <a:spcPct val="80000"/>
              </a:lnSpc>
              <a:spcBef>
                <a:spcPts val="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Typically a version of engineering</a:t>
            </a:r>
            <a:endParaRPr sz="2400">
              <a:solidFill>
                <a:srgbClr val="293A68"/>
              </a:solidFill>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u="sng">
                <a:solidFill>
                  <a:schemeClr val="hlink"/>
                </a:solidFill>
                <a:latin typeface="Rokkitt"/>
                <a:ea typeface="Rokkitt"/>
                <a:cs typeface="Rokkitt"/>
                <a:sym typeface="Rokkitt"/>
                <a:hlinkClick r:id="rId4"/>
              </a:rPr>
              <a:t>electrical engineering technology</a:t>
            </a:r>
            <a:endParaRPr sz="2400">
              <a:solidFill>
                <a:srgbClr val="293A68"/>
              </a:solidFill>
              <a:latin typeface="Rokkitt"/>
              <a:ea typeface="Rokkitt"/>
              <a:cs typeface="Rokkitt"/>
              <a:sym typeface="Rokkitt"/>
            </a:endParaRPr>
          </a:p>
          <a:p>
            <a:pPr marL="228600" lvl="0" indent="0" algn="l" rtl="0">
              <a:lnSpc>
                <a:spcPct val="80000"/>
              </a:lnSpc>
              <a:spcBef>
                <a:spcPts val="0"/>
              </a:spcBef>
              <a:spcAft>
                <a:spcPts val="0"/>
              </a:spcAft>
              <a:buNone/>
            </a:pPr>
            <a:endParaRPr sz="2400">
              <a:solidFill>
                <a:srgbClr val="293A68"/>
              </a:solidFill>
              <a:latin typeface="Rokkitt"/>
              <a:ea typeface="Rokkitt"/>
              <a:cs typeface="Rokkitt"/>
              <a:sym typeface="Rokkitt"/>
            </a:endParaRPr>
          </a:p>
          <a:p>
            <a:pPr marL="228600" lvl="0" indent="-241300" algn="l" rtl="0">
              <a:lnSpc>
                <a:spcPct val="80000"/>
              </a:lnSpc>
              <a:spcBef>
                <a:spcPts val="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Less common major examples: </a:t>
            </a:r>
            <a:endParaRPr sz="2400">
              <a:solidFill>
                <a:srgbClr val="293A68"/>
              </a:solidFill>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u="sng">
                <a:solidFill>
                  <a:schemeClr val="hlink"/>
                </a:solidFill>
                <a:latin typeface="Rokkitt"/>
                <a:ea typeface="Rokkitt"/>
                <a:cs typeface="Rokkitt"/>
                <a:sym typeface="Rokkitt"/>
                <a:hlinkClick r:id="rId5"/>
              </a:rPr>
              <a:t>audio engineering technology</a:t>
            </a:r>
            <a:endParaRPr sz="2400">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u="sng">
                <a:solidFill>
                  <a:schemeClr val="hlink"/>
                </a:solidFill>
                <a:latin typeface="Rokkitt"/>
                <a:ea typeface="Rokkitt"/>
                <a:cs typeface="Rokkitt"/>
                <a:sym typeface="Rokkitt"/>
                <a:hlinkClick r:id="rId6"/>
              </a:rPr>
              <a:t>construction management and technology</a:t>
            </a:r>
            <a:endParaRPr sz="2400">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u="sng">
                <a:solidFill>
                  <a:schemeClr val="hlink"/>
                </a:solidFill>
                <a:latin typeface="Rokkitt"/>
                <a:ea typeface="Rokkitt"/>
                <a:cs typeface="Rokkitt"/>
                <a:sym typeface="Rokkitt"/>
                <a:hlinkClick r:id="rId7"/>
              </a:rPr>
              <a:t>food science and technology</a:t>
            </a:r>
            <a:endParaRPr sz="2400">
              <a:latin typeface="Rokkitt"/>
              <a:ea typeface="Rokkitt"/>
              <a:cs typeface="Rokkitt"/>
              <a:sym typeface="Rokkit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6f195345de_0_6"/>
          <p:cNvSpPr txBox="1">
            <a:spLocks noGrp="1"/>
          </p:cNvSpPr>
          <p:nvPr>
            <p:ph type="title"/>
          </p:nvPr>
        </p:nvSpPr>
        <p:spPr>
          <a:xfrm>
            <a:off x="519113" y="555274"/>
            <a:ext cx="11358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3A68"/>
              </a:buClr>
              <a:buSzPts val="6000"/>
              <a:buFont typeface="Rokkitt"/>
              <a:buNone/>
            </a:pPr>
            <a:r>
              <a:rPr lang="en-US" sz="6000" b="1">
                <a:solidFill>
                  <a:srgbClr val="293A68"/>
                </a:solidFill>
                <a:latin typeface="Rokkitt"/>
                <a:ea typeface="Rokkitt"/>
                <a:cs typeface="Rokkitt"/>
                <a:sym typeface="Rokkitt"/>
              </a:rPr>
              <a:t>What is STEM?</a:t>
            </a:r>
            <a:endParaRPr/>
          </a:p>
        </p:txBody>
      </p:sp>
      <p:pic>
        <p:nvPicPr>
          <p:cNvPr id="112" name="Google Shape;112;g6f195345de_0_6"/>
          <p:cNvPicPr preferRelativeResize="0"/>
          <p:nvPr/>
        </p:nvPicPr>
        <p:blipFill rotWithShape="1">
          <a:blip r:embed="rId3">
            <a:alphaModFix/>
          </a:blip>
          <a:srcRect/>
          <a:stretch/>
        </p:blipFill>
        <p:spPr>
          <a:xfrm>
            <a:off x="1519154" y="1880965"/>
            <a:ext cx="2017670" cy="2221992"/>
          </a:xfrm>
          <a:prstGeom prst="rect">
            <a:avLst/>
          </a:prstGeom>
          <a:noFill/>
          <a:ln>
            <a:noFill/>
          </a:ln>
        </p:spPr>
      </p:pic>
      <p:sp>
        <p:nvSpPr>
          <p:cNvPr id="113" name="Google Shape;113;g6f195345de_0_6"/>
          <p:cNvSpPr txBox="1"/>
          <p:nvPr/>
        </p:nvSpPr>
        <p:spPr>
          <a:xfrm>
            <a:off x="5665950" y="1879350"/>
            <a:ext cx="5621700" cy="3099300"/>
          </a:xfrm>
          <a:prstGeom prst="rect">
            <a:avLst/>
          </a:prstGeom>
          <a:noFill/>
          <a:ln>
            <a:noFill/>
          </a:ln>
        </p:spPr>
        <p:txBody>
          <a:bodyPr spcFirstLastPara="1" wrap="square" lIns="91425" tIns="91425" rIns="91425" bIns="91425" anchor="t" anchorCtr="0">
            <a:noAutofit/>
          </a:bodyPr>
          <a:lstStyle/>
          <a:p>
            <a:pPr marL="228600" lvl="0" indent="-241300" algn="l" rtl="0">
              <a:lnSpc>
                <a:spcPct val="80000"/>
              </a:lnSpc>
              <a:spcBef>
                <a:spcPts val="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Common majors:</a:t>
            </a:r>
            <a:endParaRPr sz="2400">
              <a:solidFill>
                <a:srgbClr val="293A68"/>
              </a:solidFill>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mechanical engineering</a:t>
            </a:r>
            <a:endParaRPr sz="2400">
              <a:solidFill>
                <a:srgbClr val="293A68"/>
              </a:solidFill>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electrical engineering</a:t>
            </a:r>
            <a:endParaRPr sz="2400">
              <a:solidFill>
                <a:srgbClr val="293A68"/>
              </a:solidFill>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civil engineering</a:t>
            </a:r>
            <a:endParaRPr sz="2400">
              <a:solidFill>
                <a:srgbClr val="293A68"/>
              </a:solidFill>
              <a:latin typeface="Rokkitt"/>
              <a:ea typeface="Rokkitt"/>
              <a:cs typeface="Rokkitt"/>
              <a:sym typeface="Rokkitt"/>
            </a:endParaRPr>
          </a:p>
          <a:p>
            <a:pPr marL="228600" lvl="0" indent="0" algn="l" rtl="0">
              <a:lnSpc>
                <a:spcPct val="80000"/>
              </a:lnSpc>
              <a:spcBef>
                <a:spcPts val="0"/>
              </a:spcBef>
              <a:spcAft>
                <a:spcPts val="0"/>
              </a:spcAft>
              <a:buClr>
                <a:schemeClr val="dk1"/>
              </a:buClr>
              <a:buSzPts val="1100"/>
              <a:buFont typeface="Arial"/>
              <a:buNone/>
            </a:pPr>
            <a:endParaRPr sz="2400">
              <a:solidFill>
                <a:srgbClr val="293A68"/>
              </a:solidFill>
              <a:latin typeface="Rokkitt"/>
              <a:ea typeface="Rokkitt"/>
              <a:cs typeface="Rokkitt"/>
              <a:sym typeface="Rokkitt"/>
            </a:endParaRPr>
          </a:p>
          <a:p>
            <a:pPr marL="228600" lvl="0" indent="-241300" algn="l" rtl="0">
              <a:lnSpc>
                <a:spcPct val="80000"/>
              </a:lnSpc>
              <a:spcBef>
                <a:spcPts val="0"/>
              </a:spcBef>
              <a:spcAft>
                <a:spcPts val="0"/>
              </a:spcAft>
              <a:buClr>
                <a:srgbClr val="293A68"/>
              </a:buClr>
              <a:buSzPts val="2400"/>
              <a:buFont typeface="Rokkitt"/>
              <a:buChar char="•"/>
            </a:pPr>
            <a:r>
              <a:rPr lang="en-US" sz="2400">
                <a:solidFill>
                  <a:srgbClr val="293A68"/>
                </a:solidFill>
                <a:latin typeface="Rokkitt"/>
                <a:ea typeface="Rokkitt"/>
                <a:cs typeface="Rokkitt"/>
                <a:sym typeface="Rokkitt"/>
              </a:rPr>
              <a:t>Less common major examples: </a:t>
            </a:r>
            <a:endParaRPr sz="2400">
              <a:solidFill>
                <a:srgbClr val="293A68"/>
              </a:solidFill>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u="sng">
                <a:solidFill>
                  <a:schemeClr val="hlink"/>
                </a:solidFill>
                <a:latin typeface="Rokkitt"/>
                <a:ea typeface="Rokkitt"/>
                <a:cs typeface="Rokkitt"/>
                <a:sym typeface="Rokkitt"/>
                <a:hlinkClick r:id="rId4"/>
              </a:rPr>
              <a:t>robotics engineering</a:t>
            </a:r>
            <a:endParaRPr sz="2400">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u="sng">
                <a:solidFill>
                  <a:schemeClr val="hlink"/>
                </a:solidFill>
                <a:latin typeface="Rokkitt"/>
                <a:ea typeface="Rokkitt"/>
                <a:cs typeface="Rokkitt"/>
                <a:sym typeface="Rokkitt"/>
                <a:hlinkClick r:id="rId5"/>
              </a:rPr>
              <a:t>environmental engineering</a:t>
            </a:r>
            <a:r>
              <a:rPr lang="en-US" sz="2400">
                <a:solidFill>
                  <a:srgbClr val="293A68"/>
                </a:solidFill>
                <a:latin typeface="Rokkitt"/>
                <a:ea typeface="Rokkitt"/>
                <a:cs typeface="Rokkitt"/>
                <a:sym typeface="Rokkitt"/>
              </a:rPr>
              <a:t> </a:t>
            </a:r>
            <a:endParaRPr sz="2400">
              <a:solidFill>
                <a:srgbClr val="293A68"/>
              </a:solidFill>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u="sng">
                <a:solidFill>
                  <a:schemeClr val="hlink"/>
                </a:solidFill>
                <a:latin typeface="Rokkitt"/>
                <a:ea typeface="Rokkitt"/>
                <a:cs typeface="Rokkitt"/>
                <a:sym typeface="Rokkitt"/>
                <a:hlinkClick r:id="rId6"/>
              </a:rPr>
              <a:t>nuclear engineering</a:t>
            </a:r>
            <a:endParaRPr sz="2400">
              <a:latin typeface="Rokkitt"/>
              <a:ea typeface="Rokkitt"/>
              <a:cs typeface="Rokkitt"/>
              <a:sym typeface="Rokkitt"/>
            </a:endParaRPr>
          </a:p>
          <a:p>
            <a:pPr marL="685800" lvl="1" indent="-266700" algn="l" rtl="0">
              <a:lnSpc>
                <a:spcPct val="80000"/>
              </a:lnSpc>
              <a:spcBef>
                <a:spcPts val="0"/>
              </a:spcBef>
              <a:spcAft>
                <a:spcPts val="0"/>
              </a:spcAft>
              <a:buClr>
                <a:srgbClr val="293A68"/>
              </a:buClr>
              <a:buSzPts val="2400"/>
              <a:buFont typeface="Rokkitt"/>
              <a:buChar char="•"/>
            </a:pPr>
            <a:r>
              <a:rPr lang="en-US" sz="2400" u="sng">
                <a:solidFill>
                  <a:schemeClr val="hlink"/>
                </a:solidFill>
                <a:latin typeface="Rokkitt"/>
                <a:ea typeface="Rokkitt"/>
                <a:cs typeface="Rokkitt"/>
                <a:sym typeface="Rokkitt"/>
                <a:hlinkClick r:id="rId7"/>
              </a:rPr>
              <a:t>biomedical engineering</a:t>
            </a:r>
            <a:endParaRPr sz="2400">
              <a:latin typeface="Rokkitt"/>
              <a:ea typeface="Rokkitt"/>
              <a:cs typeface="Rokkitt"/>
              <a:sym typeface="Rokkit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80d40f27a0_0_1"/>
          <p:cNvSpPr txBox="1">
            <a:spLocks noGrp="1"/>
          </p:cNvSpPr>
          <p:nvPr>
            <p:ph type="title"/>
          </p:nvPr>
        </p:nvSpPr>
        <p:spPr>
          <a:xfrm>
            <a:off x="838200" y="45850"/>
            <a:ext cx="10515600" cy="1180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3A68"/>
              </a:buClr>
              <a:buSzPts val="6000"/>
              <a:buFont typeface="Rokkitt"/>
              <a:buNone/>
            </a:pPr>
            <a:r>
              <a:rPr lang="en-US" sz="6000" b="1">
                <a:solidFill>
                  <a:srgbClr val="293A68"/>
                </a:solidFill>
                <a:latin typeface="Rokkitt"/>
                <a:ea typeface="Rokkitt"/>
                <a:cs typeface="Rokkitt"/>
                <a:sym typeface="Rokkitt"/>
              </a:rPr>
              <a:t>Technology vs Engineering</a:t>
            </a:r>
            <a:endParaRPr/>
          </a:p>
        </p:txBody>
      </p:sp>
      <p:sp>
        <p:nvSpPr>
          <p:cNvPr id="128" name="Google Shape;128;g80d40f27a0_0_1"/>
          <p:cNvSpPr txBox="1"/>
          <p:nvPr/>
        </p:nvSpPr>
        <p:spPr>
          <a:xfrm>
            <a:off x="1758925" y="1004850"/>
            <a:ext cx="3762600" cy="45621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US" sz="1800" b="1">
                <a:solidFill>
                  <a:schemeClr val="dk1"/>
                </a:solidFill>
                <a:latin typeface="Rokkitt"/>
                <a:ea typeface="Rokkitt"/>
                <a:cs typeface="Rokkitt"/>
                <a:sym typeface="Rokkitt"/>
              </a:rPr>
              <a:t>•Aeronautical</a:t>
            </a:r>
            <a:endParaRPr sz="1800" b="1">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a:solidFill>
                  <a:schemeClr val="dk1"/>
                </a:solidFill>
                <a:latin typeface="Rokkitt"/>
                <a:ea typeface="Rokkitt"/>
                <a:cs typeface="Rokkitt"/>
                <a:sym typeface="Rokkitt"/>
              </a:rPr>
              <a:t>•Audio</a:t>
            </a:r>
            <a:endParaRPr sz="1800">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a:solidFill>
                  <a:schemeClr val="dk1"/>
                </a:solidFill>
                <a:latin typeface="Rokkitt"/>
                <a:ea typeface="Rokkitt"/>
                <a:cs typeface="Rokkitt"/>
                <a:sym typeface="Rokkitt"/>
              </a:rPr>
              <a:t>•Automation/Systems Integration</a:t>
            </a:r>
            <a:endParaRPr sz="1800">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a:solidFill>
                  <a:schemeClr val="dk1"/>
                </a:solidFill>
                <a:latin typeface="Rokkitt"/>
                <a:ea typeface="Rokkitt"/>
                <a:cs typeface="Rokkitt"/>
                <a:sym typeface="Rokkitt"/>
              </a:rPr>
              <a:t>•Computer and Information</a:t>
            </a:r>
            <a:endParaRPr sz="1800">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b="1">
                <a:solidFill>
                  <a:schemeClr val="dk1"/>
                </a:solidFill>
                <a:latin typeface="Rokkitt"/>
                <a:ea typeface="Rokkitt"/>
                <a:cs typeface="Rokkitt"/>
                <a:sym typeface="Rokkitt"/>
              </a:rPr>
              <a:t>•Computer</a:t>
            </a:r>
            <a:endParaRPr sz="1800" b="1">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b="1">
                <a:solidFill>
                  <a:schemeClr val="dk1"/>
                </a:solidFill>
                <a:latin typeface="Rokkitt"/>
                <a:ea typeface="Rokkitt"/>
                <a:cs typeface="Rokkitt"/>
                <a:sym typeface="Rokkitt"/>
              </a:rPr>
              <a:t>•Construction Management</a:t>
            </a:r>
            <a:endParaRPr sz="1800" b="1">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b="1">
                <a:solidFill>
                  <a:schemeClr val="dk1"/>
                </a:solidFill>
                <a:latin typeface="Rokkitt"/>
                <a:ea typeface="Rokkitt"/>
                <a:cs typeface="Rokkitt"/>
                <a:sym typeface="Rokkitt"/>
              </a:rPr>
              <a:t>•Electrical</a:t>
            </a:r>
            <a:endParaRPr sz="1800" b="1">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a:solidFill>
                  <a:schemeClr val="dk1"/>
                </a:solidFill>
                <a:latin typeface="Rokkitt"/>
                <a:ea typeface="Rokkitt"/>
                <a:cs typeface="Rokkitt"/>
                <a:sym typeface="Rokkitt"/>
              </a:rPr>
              <a:t>•Energy</a:t>
            </a:r>
            <a:endParaRPr sz="1800">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b="1">
                <a:solidFill>
                  <a:schemeClr val="dk1"/>
                </a:solidFill>
                <a:latin typeface="Rokkitt"/>
                <a:ea typeface="Rokkitt"/>
                <a:cs typeface="Rokkitt"/>
                <a:sym typeface="Rokkitt"/>
              </a:rPr>
              <a:t>•Industrial</a:t>
            </a:r>
            <a:endParaRPr sz="1800" b="1">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b="1">
                <a:solidFill>
                  <a:schemeClr val="dk1"/>
                </a:solidFill>
                <a:latin typeface="Rokkitt"/>
                <a:ea typeface="Rokkitt"/>
                <a:cs typeface="Rokkitt"/>
                <a:sym typeface="Rokkitt"/>
              </a:rPr>
              <a:t>•Mechanical</a:t>
            </a:r>
            <a:endParaRPr sz="1800" b="1">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a:solidFill>
                  <a:schemeClr val="dk1"/>
                </a:solidFill>
                <a:latin typeface="Rokkitt"/>
                <a:ea typeface="Rokkitt"/>
                <a:cs typeface="Rokkitt"/>
                <a:sym typeface="Rokkitt"/>
              </a:rPr>
              <a:t>•Mechatronics</a:t>
            </a:r>
            <a:endParaRPr sz="1800">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a:solidFill>
                  <a:schemeClr val="dk1"/>
                </a:solidFill>
                <a:latin typeface="Rokkitt"/>
                <a:ea typeface="Rokkitt"/>
                <a:cs typeface="Rokkitt"/>
                <a:sym typeface="Rokkitt"/>
              </a:rPr>
              <a:t>•Network</a:t>
            </a:r>
            <a:endParaRPr sz="1800">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a:solidFill>
                  <a:schemeClr val="dk1"/>
                </a:solidFill>
                <a:latin typeface="Rokkitt"/>
                <a:ea typeface="Rokkitt"/>
                <a:cs typeface="Rokkitt"/>
                <a:sym typeface="Rokkitt"/>
              </a:rPr>
              <a:t>•Robotics</a:t>
            </a:r>
            <a:endParaRPr sz="1800">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a:solidFill>
                  <a:schemeClr val="dk1"/>
                </a:solidFill>
                <a:latin typeface="Rokkitt"/>
                <a:ea typeface="Rokkitt"/>
                <a:cs typeface="Rokkitt"/>
                <a:sym typeface="Rokkitt"/>
              </a:rPr>
              <a:t>•Supply Chain &amp; Sales</a:t>
            </a:r>
            <a:endParaRPr sz="1800">
              <a:solidFill>
                <a:schemeClr val="dk1"/>
              </a:solidFill>
              <a:latin typeface="Rokkitt"/>
              <a:ea typeface="Rokkitt"/>
              <a:cs typeface="Rokkitt"/>
              <a:sym typeface="Rokkitt"/>
            </a:endParaRPr>
          </a:p>
          <a:p>
            <a:pPr marL="0" lvl="0" indent="0" algn="l" rtl="0">
              <a:lnSpc>
                <a:spcPct val="80000"/>
              </a:lnSpc>
              <a:spcBef>
                <a:spcPts val="0"/>
              </a:spcBef>
              <a:spcAft>
                <a:spcPts val="0"/>
              </a:spcAft>
              <a:buNone/>
            </a:pPr>
            <a:endParaRPr sz="2200">
              <a:solidFill>
                <a:srgbClr val="293A68"/>
              </a:solidFill>
              <a:latin typeface="Open Sans"/>
              <a:ea typeface="Open Sans"/>
              <a:cs typeface="Open Sans"/>
              <a:sym typeface="Open Sans"/>
            </a:endParaRPr>
          </a:p>
        </p:txBody>
      </p:sp>
      <p:sp>
        <p:nvSpPr>
          <p:cNvPr id="129" name="Google Shape;129;g80d40f27a0_0_1"/>
          <p:cNvSpPr txBox="1"/>
          <p:nvPr/>
        </p:nvSpPr>
        <p:spPr>
          <a:xfrm>
            <a:off x="7051425" y="992100"/>
            <a:ext cx="4044600" cy="4873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US" sz="1800">
                <a:solidFill>
                  <a:schemeClr val="dk1"/>
                </a:solidFill>
                <a:latin typeface="Rokkitt"/>
                <a:ea typeface="Rokkitt"/>
                <a:cs typeface="Rokkitt"/>
                <a:sym typeface="Rokkitt"/>
              </a:rPr>
              <a:t>•</a:t>
            </a:r>
            <a:r>
              <a:rPr lang="en-US" sz="1800" b="1">
                <a:solidFill>
                  <a:schemeClr val="dk1"/>
                </a:solidFill>
                <a:latin typeface="Rokkitt"/>
                <a:ea typeface="Rokkitt"/>
                <a:cs typeface="Rokkitt"/>
                <a:sym typeface="Rokkitt"/>
              </a:rPr>
              <a:t>Aeronautical</a:t>
            </a:r>
            <a:r>
              <a:rPr lang="en-US" sz="1800">
                <a:solidFill>
                  <a:schemeClr val="dk1"/>
                </a:solidFill>
                <a:latin typeface="Rokkitt"/>
                <a:ea typeface="Rokkitt"/>
                <a:cs typeface="Rokkitt"/>
                <a:sym typeface="Rokkitt"/>
              </a:rPr>
              <a:t>/Astronautical</a:t>
            </a:r>
            <a:endParaRPr sz="1800">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a:solidFill>
                  <a:schemeClr val="dk1"/>
                </a:solidFill>
                <a:latin typeface="Rokkitt"/>
                <a:ea typeface="Rokkitt"/>
                <a:cs typeface="Rokkitt"/>
                <a:sym typeface="Rokkitt"/>
              </a:rPr>
              <a:t>•Agricultural</a:t>
            </a:r>
            <a:endParaRPr sz="1800">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a:solidFill>
                  <a:schemeClr val="dk1"/>
                </a:solidFill>
                <a:latin typeface="Rokkitt"/>
                <a:ea typeface="Rokkitt"/>
                <a:cs typeface="Rokkitt"/>
                <a:sym typeface="Rokkitt"/>
              </a:rPr>
              <a:t>•Biological</a:t>
            </a:r>
            <a:endParaRPr sz="1800">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a:solidFill>
                  <a:schemeClr val="dk1"/>
                </a:solidFill>
                <a:latin typeface="Rokkitt"/>
                <a:ea typeface="Rokkitt"/>
                <a:cs typeface="Rokkitt"/>
                <a:sym typeface="Rokkitt"/>
              </a:rPr>
              <a:t>•Biomedical</a:t>
            </a:r>
            <a:endParaRPr sz="1800">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a:solidFill>
                  <a:schemeClr val="dk1"/>
                </a:solidFill>
                <a:latin typeface="Rokkitt"/>
                <a:ea typeface="Rokkitt"/>
                <a:cs typeface="Rokkitt"/>
                <a:sym typeface="Rokkitt"/>
              </a:rPr>
              <a:t>•Chemical</a:t>
            </a:r>
            <a:endParaRPr sz="1800">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a:solidFill>
                  <a:schemeClr val="dk1"/>
                </a:solidFill>
                <a:latin typeface="Rokkitt"/>
                <a:ea typeface="Rokkitt"/>
                <a:cs typeface="Rokkitt"/>
                <a:sym typeface="Rokkitt"/>
              </a:rPr>
              <a:t>•Civil</a:t>
            </a:r>
            <a:endParaRPr sz="1800">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b="1">
                <a:solidFill>
                  <a:schemeClr val="dk1"/>
                </a:solidFill>
                <a:latin typeface="Rokkitt"/>
                <a:ea typeface="Rokkitt"/>
                <a:cs typeface="Rokkitt"/>
                <a:sym typeface="Rokkitt"/>
              </a:rPr>
              <a:t>•Computer</a:t>
            </a:r>
            <a:endParaRPr sz="1800" b="1">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b="1">
                <a:solidFill>
                  <a:schemeClr val="dk1"/>
                </a:solidFill>
                <a:latin typeface="Rokkitt"/>
                <a:ea typeface="Rokkitt"/>
                <a:cs typeface="Rokkitt"/>
                <a:sym typeface="Rokkitt"/>
              </a:rPr>
              <a:t>•Construction &amp; Management</a:t>
            </a:r>
            <a:endParaRPr sz="1800" b="1">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b="1">
                <a:solidFill>
                  <a:schemeClr val="dk1"/>
                </a:solidFill>
                <a:latin typeface="Rokkitt"/>
                <a:ea typeface="Rokkitt"/>
                <a:cs typeface="Rokkitt"/>
                <a:sym typeface="Rokkitt"/>
              </a:rPr>
              <a:t>•Electrical</a:t>
            </a:r>
            <a:endParaRPr sz="1800" b="1">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a:solidFill>
                  <a:schemeClr val="dk1"/>
                </a:solidFill>
                <a:latin typeface="Rokkitt"/>
                <a:ea typeface="Rokkitt"/>
                <a:cs typeface="Rokkitt"/>
                <a:sym typeface="Rokkitt"/>
              </a:rPr>
              <a:t>•Environmental/Ecological</a:t>
            </a:r>
            <a:endParaRPr sz="1800">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a:solidFill>
                  <a:schemeClr val="dk1"/>
                </a:solidFill>
                <a:latin typeface="Rokkitt"/>
                <a:ea typeface="Rokkitt"/>
                <a:cs typeface="Rokkitt"/>
                <a:sym typeface="Rokkitt"/>
              </a:rPr>
              <a:t>•Environmental/Natural Resources</a:t>
            </a:r>
            <a:endParaRPr sz="1800">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b="1">
                <a:solidFill>
                  <a:schemeClr val="dk1"/>
                </a:solidFill>
                <a:latin typeface="Rokkitt"/>
                <a:ea typeface="Rokkitt"/>
                <a:cs typeface="Rokkitt"/>
                <a:sym typeface="Rokkitt"/>
              </a:rPr>
              <a:t>•Industrial</a:t>
            </a:r>
            <a:endParaRPr sz="1800" b="1">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a:solidFill>
                  <a:schemeClr val="dk1"/>
                </a:solidFill>
                <a:latin typeface="Rokkitt"/>
                <a:ea typeface="Rokkitt"/>
                <a:cs typeface="Rokkitt"/>
                <a:sym typeface="Rokkitt"/>
              </a:rPr>
              <a:t>•Materials</a:t>
            </a:r>
            <a:endParaRPr sz="1800">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b="1">
                <a:solidFill>
                  <a:schemeClr val="dk1"/>
                </a:solidFill>
                <a:latin typeface="Rokkitt"/>
                <a:ea typeface="Rokkitt"/>
                <a:cs typeface="Rokkitt"/>
                <a:sym typeface="Rokkitt"/>
              </a:rPr>
              <a:t>•Mechanical</a:t>
            </a:r>
            <a:endParaRPr sz="1800" b="1">
              <a:solidFill>
                <a:schemeClr val="dk1"/>
              </a:solidFill>
              <a:latin typeface="Rokkitt"/>
              <a:ea typeface="Rokkitt"/>
              <a:cs typeface="Rokkitt"/>
              <a:sym typeface="Rokkitt"/>
            </a:endParaRPr>
          </a:p>
          <a:p>
            <a:pPr marL="457200" lvl="0" indent="0" algn="l" rtl="0">
              <a:lnSpc>
                <a:spcPct val="115000"/>
              </a:lnSpc>
              <a:spcBef>
                <a:spcPts val="0"/>
              </a:spcBef>
              <a:spcAft>
                <a:spcPts val="0"/>
              </a:spcAft>
              <a:buNone/>
            </a:pPr>
            <a:r>
              <a:rPr lang="en-US" sz="1800">
                <a:solidFill>
                  <a:schemeClr val="dk1"/>
                </a:solidFill>
                <a:latin typeface="Rokkitt"/>
                <a:ea typeface="Rokkitt"/>
                <a:cs typeface="Rokkitt"/>
                <a:sym typeface="Rokkitt"/>
              </a:rPr>
              <a:t>•Nuclear</a:t>
            </a:r>
            <a:endParaRPr sz="1800">
              <a:solidFill>
                <a:schemeClr val="dk1"/>
              </a:solidFill>
              <a:latin typeface="Rokkitt"/>
              <a:ea typeface="Rokkitt"/>
              <a:cs typeface="Rokkitt"/>
              <a:sym typeface="Rokkitt"/>
            </a:endParaRPr>
          </a:p>
          <a:p>
            <a:pPr marL="457200" lvl="0" indent="0" algn="l" rtl="0">
              <a:lnSpc>
                <a:spcPct val="80000"/>
              </a:lnSpc>
              <a:spcBef>
                <a:spcPts val="0"/>
              </a:spcBef>
              <a:spcAft>
                <a:spcPts val="0"/>
              </a:spcAft>
              <a:buNone/>
            </a:pPr>
            <a:endParaRPr sz="1800">
              <a:solidFill>
                <a:srgbClr val="293A68"/>
              </a:solidFill>
              <a:latin typeface="Rokkitt"/>
              <a:ea typeface="Rokkitt"/>
              <a:cs typeface="Rokkitt"/>
              <a:sym typeface="Rokkitt"/>
            </a:endParaRPr>
          </a:p>
        </p:txBody>
      </p:sp>
      <p:pic>
        <p:nvPicPr>
          <p:cNvPr id="130" name="Google Shape;130;g80d40f27a0_0_1"/>
          <p:cNvPicPr preferRelativeResize="0"/>
          <p:nvPr/>
        </p:nvPicPr>
        <p:blipFill rotWithShape="1">
          <a:blip r:embed="rId3">
            <a:alphaModFix/>
          </a:blip>
          <a:srcRect/>
          <a:stretch/>
        </p:blipFill>
        <p:spPr>
          <a:xfrm>
            <a:off x="281453" y="1226649"/>
            <a:ext cx="1477475" cy="1691300"/>
          </a:xfrm>
          <a:prstGeom prst="rect">
            <a:avLst/>
          </a:prstGeom>
          <a:noFill/>
          <a:ln>
            <a:noFill/>
          </a:ln>
        </p:spPr>
      </p:pic>
      <p:pic>
        <p:nvPicPr>
          <p:cNvPr id="131" name="Google Shape;131;g80d40f27a0_0_1"/>
          <p:cNvPicPr preferRelativeResize="0"/>
          <p:nvPr/>
        </p:nvPicPr>
        <p:blipFill rotWithShape="1">
          <a:blip r:embed="rId4">
            <a:alphaModFix/>
          </a:blip>
          <a:srcRect/>
          <a:stretch/>
        </p:blipFill>
        <p:spPr>
          <a:xfrm>
            <a:off x="10603975" y="1258750"/>
            <a:ext cx="1477475" cy="162708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2143</Words>
  <Application>Microsoft Office PowerPoint</Application>
  <PresentationFormat>Widescreen</PresentationFormat>
  <Paragraphs>249</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Rokkitt</vt:lpstr>
      <vt:lpstr>Open Sans</vt:lpstr>
      <vt:lpstr>Georgia</vt:lpstr>
      <vt:lpstr>Courier New</vt:lpstr>
      <vt:lpstr>Arial</vt:lpstr>
      <vt:lpstr>Office Theme</vt:lpstr>
      <vt:lpstr>STEM's Many Branches: College Planning for Students Considering Majors in Science, Technology, Engineering, and Mathematics</vt:lpstr>
      <vt:lpstr>Main Objectives</vt:lpstr>
      <vt:lpstr>What is STEM?</vt:lpstr>
      <vt:lpstr>Choosing the Right  Program for You</vt:lpstr>
      <vt:lpstr>What is STEM?</vt:lpstr>
      <vt:lpstr>Technology vs Engineering</vt:lpstr>
      <vt:lpstr>What is STEM?</vt:lpstr>
      <vt:lpstr>What is STEM?</vt:lpstr>
      <vt:lpstr>Technology vs Engineering</vt:lpstr>
      <vt:lpstr>What is STEM?</vt:lpstr>
      <vt:lpstr>BA vs BS</vt:lpstr>
      <vt:lpstr>How to Prepare in High School (Academics)</vt:lpstr>
      <vt:lpstr>Example: ASU Engineering Requirements</vt:lpstr>
      <vt:lpstr>Example: Purdue Engineering Requirements</vt:lpstr>
      <vt:lpstr>Five Skills Strong Applicants Demonstrate</vt:lpstr>
      <vt:lpstr>Resource Links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STEM's Many Branches: College Planning for Students Considering Majors in Science, Technology, Engineering, and Mathematics</dc:title>
  <dc:creator>Microsoft Office User</dc:creator>
  <cp:lastModifiedBy>Nicole Pilar</cp:lastModifiedBy>
  <cp:revision>14</cp:revision>
  <dcterms:created xsi:type="dcterms:W3CDTF">2017-09-22T18:20:27Z</dcterms:created>
  <dcterms:modified xsi:type="dcterms:W3CDTF">2020-03-27T19:36:02Z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0x0101002CC513095ECED941A5E4319724DE8ED5</vt:lpwstr>
  </property>
</Properties>
</file>