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 id="2147483677" r:id="rId2"/>
  </p:sldMasterIdLst>
  <p:notesMasterIdLst>
    <p:notesMasterId r:id="rId16"/>
  </p:notesMasterIdLst>
  <p:handoutMasterIdLst>
    <p:handoutMasterId r:id="rId17"/>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7102475" cy="9388475"/>
  <p:embeddedFontLst>
    <p:embeddedFont>
      <p:font typeface="Calibri" panose="020F0502020204030204" pitchFamily="34" charset="0"/>
      <p:regular r:id="rId18"/>
      <p:bold r:id="rId19"/>
      <p:italic r:id="rId20"/>
      <p:boldItalic r:id="rId21"/>
    </p:embeddedFont>
    <p:embeddedFont>
      <p:font typeface="Questrial"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74B4A4-DF41-4EA2-A8E3-26E7BE2EC53A}">
  <a:tblStyle styleId="{6B74B4A4-DF41-4EA2-A8E3-26E7BE2EC53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9E6E2038-50A7-4A70-88E7-FF4A721061F8}" type="datetimeFigureOut">
              <a:rPr lang="en-US" smtClean="0"/>
              <a:t>3/11/2019</a:t>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B3C04E97-9772-4008-ADE1-9B740DB2707D}" type="slidenum">
              <a:rPr lang="en-US" smtClean="0"/>
              <a:t>‹#›</a:t>
            </a:fld>
            <a:endParaRPr lang="en-US"/>
          </a:p>
        </p:txBody>
      </p:sp>
    </p:spTree>
    <p:extLst>
      <p:ext uri="{BB962C8B-B14F-4D97-AF65-F5344CB8AC3E}">
        <p14:creationId xmlns:p14="http://schemas.microsoft.com/office/powerpoint/2010/main" val="147899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23863" y="704850"/>
            <a:ext cx="6256337"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nln.matrixdev.net/docs/default-source/newsroom/nursing-education-statistics/AS1112_T02.pdf-pdf.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dirty="0"/>
          </a:p>
        </p:txBody>
      </p:sp>
      <p:sp>
        <p:nvSpPr>
          <p:cNvPr id="277" name="Shape 277"/>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Shape 347"/>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r>
              <a:rPr lang="en"/>
              <a:t>Education meme </a:t>
            </a:r>
            <a:endParaRPr/>
          </a:p>
        </p:txBody>
      </p:sp>
      <p:sp>
        <p:nvSpPr>
          <p:cNvPr id="348" name="Shape 348"/>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Shape 354"/>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a:p>
        </p:txBody>
      </p:sp>
      <p:sp>
        <p:nvSpPr>
          <p:cNvPr id="355" name="Shape 355"/>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r>
              <a:rPr lang="en" u="sng" dirty="0">
                <a:solidFill>
                  <a:schemeClr val="hlink"/>
                </a:solidFill>
                <a:hlinkClick r:id="rId3"/>
              </a:rPr>
              <a:t>http://nln.matrixdev.net/docs/default-source/newsroom/nursing-education-statistics/AS1112_T02.pdf-pdf.pdf</a:t>
            </a:r>
            <a:endParaRPr dirty="0"/>
          </a:p>
          <a:p>
            <a:pPr marL="0" indent="0">
              <a:buNone/>
            </a:pPr>
            <a:r>
              <a:rPr lang="en" dirty="0"/>
              <a:t>National League for Nursing</a:t>
            </a:r>
            <a:endParaRPr dirty="0"/>
          </a:p>
        </p:txBody>
      </p:sp>
      <p:sp>
        <p:nvSpPr>
          <p:cNvPr id="362" name="Shape 36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a:p>
        </p:txBody>
      </p:sp>
      <p:sp>
        <p:nvSpPr>
          <p:cNvPr id="369" name="Shape 36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423863" y="704850"/>
            <a:ext cx="6256337"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dirty="0"/>
          </a:p>
        </p:txBody>
      </p:sp>
      <p:sp>
        <p:nvSpPr>
          <p:cNvPr id="289" name="Shape 28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dirty="0"/>
          </a:p>
        </p:txBody>
      </p:sp>
      <p:sp>
        <p:nvSpPr>
          <p:cNvPr id="294" name="Shape 294"/>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Shape 303"/>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buNone/>
            </a:pPr>
            <a:r>
              <a:rPr lang="en" sz="1200" dirty="0">
                <a:solidFill>
                  <a:schemeClr val="dk1"/>
                </a:solidFill>
                <a:latin typeface="Calibri"/>
                <a:ea typeface="Calibri"/>
                <a:cs typeface="Calibri"/>
                <a:sym typeface="Calibri"/>
              </a:rPr>
              <a:t>https://www.bsnedu.org/california-salary/</a:t>
            </a:r>
            <a:endParaRPr sz="1200" dirty="0">
              <a:solidFill>
                <a:schemeClr val="dk1"/>
              </a:solidFill>
              <a:latin typeface="Calibri"/>
              <a:ea typeface="Calibri"/>
              <a:cs typeface="Calibri"/>
              <a:sym typeface="Calibri"/>
            </a:endParaRPr>
          </a:p>
        </p:txBody>
      </p:sp>
      <p:sp>
        <p:nvSpPr>
          <p:cNvPr id="304" name="Shape 304"/>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 sz="1200">
                <a:solidFill>
                  <a:schemeClr val="dk1"/>
                </a:solidFill>
                <a:latin typeface="Calibri"/>
                <a:ea typeface="Calibri"/>
                <a:cs typeface="Calibri"/>
                <a:sym typeface="Calibri"/>
              </a:rPr>
              <a:pPr algn="r"/>
              <a:t>5</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Shape 315"/>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a:p>
        </p:txBody>
      </p:sp>
      <p:sp>
        <p:nvSpPr>
          <p:cNvPr id="316" name="Shape 316"/>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endParaRPr/>
          </a:p>
        </p:txBody>
      </p:sp>
      <p:sp>
        <p:nvSpPr>
          <p:cNvPr id="324" name="Shape 324"/>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Shape 331"/>
          <p:cNvSpPr txBox="1">
            <a:spLocks noGrp="1"/>
          </p:cNvSpPr>
          <p:nvPr>
            <p:ph type="body" idx="1"/>
          </p:nvPr>
        </p:nvSpPr>
        <p:spPr>
          <a:xfrm>
            <a:off x="710248" y="4518204"/>
            <a:ext cx="5681980" cy="3696712"/>
          </a:xfrm>
          <a:prstGeom prst="rect">
            <a:avLst/>
          </a:prstGeom>
          <a:noFill/>
          <a:ln>
            <a:noFill/>
          </a:ln>
        </p:spPr>
        <p:txBody>
          <a:bodyPr spcFirstLastPara="1" wrap="square" lIns="94213" tIns="47094" rIns="94213" bIns="47094" anchor="t" anchorCtr="0">
            <a:noAutofit/>
          </a:bodyPr>
          <a:lstStyle/>
          <a:p>
            <a:pPr marL="0" indent="0">
              <a:buNone/>
            </a:pPr>
            <a:endParaRPr/>
          </a:p>
          <a:p>
            <a:pPr marL="0" indent="0">
              <a:buNone/>
            </a:pPr>
            <a:endParaRPr sz="1200">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4023092" y="8917422"/>
            <a:ext cx="3077739" cy="471053"/>
          </a:xfrm>
          <a:prstGeom prst="rect">
            <a:avLst/>
          </a:prstGeom>
          <a:noFill/>
          <a:ln>
            <a:noFill/>
          </a:ln>
        </p:spPr>
        <p:txBody>
          <a:bodyPr spcFirstLastPara="1" wrap="square" lIns="94213" tIns="47094" rIns="94213" bIns="47094" anchor="b" anchorCtr="0">
            <a:noAutofit/>
          </a:bodyPr>
          <a:lstStyle/>
          <a:p>
            <a:pPr algn="r"/>
            <a:fld id="{00000000-1234-1234-1234-123412341234}" type="slidenum">
              <a:rPr lang="en" sz="1200">
                <a:solidFill>
                  <a:schemeClr val="dk1"/>
                </a:solidFill>
                <a:latin typeface="Calibri"/>
                <a:ea typeface="Calibri"/>
                <a:cs typeface="Calibri"/>
                <a:sym typeface="Calibri"/>
              </a:rPr>
              <a:pPr algn="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710248" y="4518204"/>
            <a:ext cx="5681980" cy="3696712"/>
          </a:xfrm>
          <a:prstGeom prst="rect">
            <a:avLst/>
          </a:prstGeom>
          <a:noFill/>
          <a:ln>
            <a:noFill/>
          </a:ln>
        </p:spPr>
        <p:txBody>
          <a:bodyPr spcFirstLastPara="1" wrap="square" lIns="94213" tIns="94213" rIns="94213" bIns="94213" anchor="ctr" anchorCtr="0">
            <a:noAutofit/>
          </a:bodyPr>
          <a:lstStyle/>
          <a:p>
            <a:pPr marL="0" indent="0">
              <a:buNone/>
            </a:pPr>
            <a:r>
              <a:rPr lang="en"/>
              <a:t>\</a:t>
            </a:r>
            <a:endParaRPr dirty="0"/>
          </a:p>
        </p:txBody>
      </p:sp>
      <p:sp>
        <p:nvSpPr>
          <p:cNvPr id="339" name="Shape 339"/>
          <p:cNvSpPr>
            <a:spLocks noGrp="1" noRot="1" noChangeAspect="1"/>
          </p:cNvSpPr>
          <p:nvPr>
            <p:ph type="sldImg" idx="2"/>
          </p:nvPr>
        </p:nvSpPr>
        <p:spPr>
          <a:xfrm>
            <a:off x="735013" y="1173163"/>
            <a:ext cx="5632450" cy="31686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97"/>
        <p:cNvGrpSpPr/>
        <p:nvPr/>
      </p:nvGrpSpPr>
      <p:grpSpPr>
        <a:xfrm>
          <a:off x="0" y="0"/>
          <a:ext cx="0" cy="0"/>
          <a:chOff x="0" y="0"/>
          <a:chExt cx="0" cy="0"/>
        </a:xfrm>
      </p:grpSpPr>
      <p:pic>
        <p:nvPicPr>
          <p:cNvPr id="98" name="Shape 98" descr="\\DROBO-FS\QuickDrops\JB\PPTX NG\Droplets\LightingOverlay.png"/>
          <p:cNvPicPr preferRelativeResize="0"/>
          <p:nvPr/>
        </p:nvPicPr>
        <p:blipFill rotWithShape="1">
          <a:blip r:embed="rId2">
            <a:alphaModFix amt="30000"/>
          </a:blip>
          <a:srcRect/>
          <a:stretch/>
        </p:blipFill>
        <p:spPr>
          <a:xfrm>
            <a:off x="0" y="-1"/>
            <a:ext cx="9144002" cy="5143501"/>
          </a:xfrm>
          <a:prstGeom prst="rect">
            <a:avLst/>
          </a:prstGeom>
          <a:noFill/>
          <a:ln>
            <a:noFill/>
          </a:ln>
        </p:spPr>
      </p:pic>
      <p:grpSp>
        <p:nvGrpSpPr>
          <p:cNvPr id="99" name="Shape 99"/>
          <p:cNvGrpSpPr/>
          <p:nvPr/>
        </p:nvGrpSpPr>
        <p:grpSpPr>
          <a:xfrm>
            <a:off x="0" y="0"/>
            <a:ext cx="1728788" cy="5143501"/>
            <a:chOff x="0" y="0"/>
            <a:chExt cx="2305051" cy="6858001"/>
          </a:xfrm>
        </p:grpSpPr>
        <p:sp>
          <p:nvSpPr>
            <p:cNvPr id="100" name="Shape 100"/>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1" name="Shape 101"/>
            <p:cNvSpPr/>
            <p:nvPr/>
          </p:nvSpPr>
          <p:spPr>
            <a:xfrm>
              <a:off x="1128713" y="217646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2" name="Shape 102"/>
            <p:cNvSpPr/>
            <p:nvPr/>
          </p:nvSpPr>
          <p:spPr>
            <a:xfrm>
              <a:off x="1123950" y="4021138"/>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3" name="Shape 103"/>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4" name="Shape 104"/>
            <p:cNvSpPr/>
            <p:nvPr/>
          </p:nvSpPr>
          <p:spPr>
            <a:xfrm>
              <a:off x="333375" y="44815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5" name="Shape 105"/>
            <p:cNvSpPr/>
            <p:nvPr/>
          </p:nvSpPr>
          <p:spPr>
            <a:xfrm>
              <a:off x="190500" y="9525"/>
              <a:ext cx="152400" cy="908050"/>
            </a:xfrm>
            <a:custGeom>
              <a:avLst/>
              <a:gdLst/>
              <a:ahLst/>
              <a:cxnLst/>
              <a:rect l="0" t="0" r="0" b="0"/>
              <a:pathLst>
                <a:path w="96" h="572" extrusionOk="0">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106" name="Shape 106"/>
            <p:cNvSpPr/>
            <p:nvPr/>
          </p:nvSpPr>
          <p:spPr>
            <a:xfrm>
              <a:off x="1290638" y="14288"/>
              <a:ext cx="376238" cy="1801813"/>
            </a:xfrm>
            <a:custGeom>
              <a:avLst/>
              <a:gdLst/>
              <a:ahLst/>
              <a:cxnLst/>
              <a:rect l="0" t="0" r="0" b="0"/>
              <a:pathLst>
                <a:path w="237" h="1135" extrusionOk="0">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107" name="Shape 107"/>
            <p:cNvSpPr/>
            <p:nvPr/>
          </p:nvSpPr>
          <p:spPr>
            <a:xfrm>
              <a:off x="1600200" y="1801813"/>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08" name="Shape 108"/>
            <p:cNvSpPr/>
            <p:nvPr/>
          </p:nvSpPr>
          <p:spPr>
            <a:xfrm>
              <a:off x="1381125" y="9525"/>
              <a:ext cx="371475" cy="1425575"/>
            </a:xfrm>
            <a:custGeom>
              <a:avLst/>
              <a:gdLst/>
              <a:ahLst/>
              <a:cxnLst/>
              <a:rect l="0" t="0" r="0" b="0"/>
              <a:pathLst>
                <a:path w="234" h="898" extrusionOk="0">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109" name="Shape 109"/>
            <p:cNvSpPr/>
            <p:nvPr/>
          </p:nvSpPr>
          <p:spPr>
            <a:xfrm>
              <a:off x="1643063" y="0"/>
              <a:ext cx="152400" cy="912813"/>
            </a:xfrm>
            <a:custGeom>
              <a:avLst/>
              <a:gdLst/>
              <a:ahLst/>
              <a:cxnLst/>
              <a:rect l="0" t="0" r="0" b="0"/>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10" name="Shape 110"/>
            <p:cNvSpPr/>
            <p:nvPr/>
          </p:nvSpPr>
          <p:spPr>
            <a:xfrm>
              <a:off x="1685925" y="14208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1" name="Shape 111"/>
            <p:cNvSpPr/>
            <p:nvPr/>
          </p:nvSpPr>
          <p:spPr>
            <a:xfrm>
              <a:off x="1685925" y="9032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2" name="Shape 112"/>
            <p:cNvSpPr/>
            <p:nvPr/>
          </p:nvSpPr>
          <p:spPr>
            <a:xfrm>
              <a:off x="1743075" y="4763"/>
              <a:ext cx="419100" cy="522288"/>
            </a:xfrm>
            <a:custGeom>
              <a:avLst/>
              <a:gdLst/>
              <a:ahLst/>
              <a:cxnLst/>
              <a:rect l="0" t="0" r="0" b="0"/>
              <a:pathLst>
                <a:path w="264" h="329" extrusionOk="0">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113" name="Shape 113"/>
            <p:cNvSpPr/>
            <p:nvPr/>
          </p:nvSpPr>
          <p:spPr>
            <a:xfrm>
              <a:off x="2119313" y="488950"/>
              <a:ext cx="161925" cy="147638"/>
            </a:xfrm>
            <a:custGeom>
              <a:avLst/>
              <a:gdLst/>
              <a:ahLst/>
              <a:cxnLst/>
              <a:rect l="0" t="0" r="0" b="0"/>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4" name="Shape 114"/>
            <p:cNvSpPr/>
            <p:nvPr/>
          </p:nvSpPr>
          <p:spPr>
            <a:xfrm>
              <a:off x="952500" y="4763"/>
              <a:ext cx="152400" cy="908050"/>
            </a:xfrm>
            <a:custGeom>
              <a:avLst/>
              <a:gdLst/>
              <a:ahLst/>
              <a:cxnLst/>
              <a:rect l="0" t="0" r="0" b="0"/>
              <a:pathLst>
                <a:path w="96" h="572" extrusionOk="0">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115" name="Shape 115"/>
            <p:cNvSpPr/>
            <p:nvPr/>
          </p:nvSpPr>
          <p:spPr>
            <a:xfrm>
              <a:off x="866775" y="9032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6" name="Shape 116"/>
            <p:cNvSpPr/>
            <p:nvPr/>
          </p:nvSpPr>
          <p:spPr>
            <a:xfrm>
              <a:off x="890588" y="155416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7" name="Shape 117"/>
            <p:cNvSpPr/>
            <p:nvPr/>
          </p:nvSpPr>
          <p:spPr>
            <a:xfrm>
              <a:off x="738188" y="5622925"/>
              <a:ext cx="338138" cy="1216025"/>
            </a:xfrm>
            <a:custGeom>
              <a:avLst/>
              <a:gdLst/>
              <a:ahLst/>
              <a:cxnLst/>
              <a:rect l="0" t="0" r="0" b="0"/>
              <a:pathLst>
                <a:path w="213" h="766" extrusionOk="0">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118" name="Shape 118"/>
            <p:cNvSpPr/>
            <p:nvPr/>
          </p:nvSpPr>
          <p:spPr>
            <a:xfrm>
              <a:off x="647700" y="5480050"/>
              <a:ext cx="157163" cy="157163"/>
            </a:xfrm>
            <a:custGeom>
              <a:avLst/>
              <a:gdLst/>
              <a:ahLst/>
              <a:cxnLst/>
              <a:rect l="0" t="0" r="0" b="0"/>
              <a:pathLst>
                <a:path w="33" h="33" extrusionOk="0">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19" name="Shape 119"/>
            <p:cNvSpPr/>
            <p:nvPr/>
          </p:nvSpPr>
          <p:spPr>
            <a:xfrm>
              <a:off x="66675" y="9032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0" name="Shape 120"/>
            <p:cNvSpPr/>
            <p:nvPr/>
          </p:nvSpPr>
          <p:spPr>
            <a:xfrm>
              <a:off x="0" y="3897313"/>
              <a:ext cx="133350" cy="266700"/>
            </a:xfrm>
            <a:custGeom>
              <a:avLst/>
              <a:gdLst/>
              <a:ahLst/>
              <a:cxnLst/>
              <a:rect l="0" t="0" r="0" b="0"/>
              <a:pathLst>
                <a:path w="84" h="168" extrusionOk="0">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121" name="Shape 121"/>
            <p:cNvSpPr/>
            <p:nvPr/>
          </p:nvSpPr>
          <p:spPr>
            <a:xfrm>
              <a:off x="66675" y="4149725"/>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2" name="Shape 122"/>
            <p:cNvSpPr/>
            <p:nvPr/>
          </p:nvSpPr>
          <p:spPr>
            <a:xfrm>
              <a:off x="0" y="1644650"/>
              <a:ext cx="133350" cy="269875"/>
            </a:xfrm>
            <a:custGeom>
              <a:avLst/>
              <a:gdLst/>
              <a:ahLst/>
              <a:cxnLst/>
              <a:rect l="0" t="0" r="0" b="0"/>
              <a:pathLst>
                <a:path w="84" h="170" extrusionOk="0">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123" name="Shape 123"/>
            <p:cNvSpPr/>
            <p:nvPr/>
          </p:nvSpPr>
          <p:spPr>
            <a:xfrm>
              <a:off x="66675" y="146843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4" name="Shape 124"/>
            <p:cNvSpPr/>
            <p:nvPr/>
          </p:nvSpPr>
          <p:spPr>
            <a:xfrm>
              <a:off x="695325" y="4763"/>
              <a:ext cx="309563" cy="1558925"/>
            </a:xfrm>
            <a:custGeom>
              <a:avLst/>
              <a:gdLst/>
              <a:ahLst/>
              <a:cxnLst/>
              <a:rect l="0" t="0" r="0" b="0"/>
              <a:pathLst>
                <a:path w="195" h="982" extrusionOk="0">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125" name="Shape 125"/>
            <p:cNvSpPr/>
            <p:nvPr/>
          </p:nvSpPr>
          <p:spPr>
            <a:xfrm>
              <a:off x="57150" y="4881563"/>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6" name="Shape 126"/>
            <p:cNvSpPr/>
            <p:nvPr/>
          </p:nvSpPr>
          <p:spPr>
            <a:xfrm>
              <a:off x="138113" y="5060950"/>
              <a:ext cx="304800" cy="1778000"/>
            </a:xfrm>
            <a:custGeom>
              <a:avLst/>
              <a:gdLst/>
              <a:ahLst/>
              <a:cxnLst/>
              <a:rect l="0" t="0" r="0" b="0"/>
              <a:pathLst>
                <a:path w="192" h="1120" extrusionOk="0">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127" name="Shape 127"/>
            <p:cNvSpPr/>
            <p:nvPr/>
          </p:nvSpPr>
          <p:spPr>
            <a:xfrm>
              <a:off x="561975" y="6430963"/>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8" name="Shape 128"/>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29" name="Shape 129"/>
            <p:cNvSpPr/>
            <p:nvPr/>
          </p:nvSpPr>
          <p:spPr>
            <a:xfrm>
              <a:off x="76200" y="6430963"/>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30" name="Shape 130"/>
            <p:cNvSpPr/>
            <p:nvPr/>
          </p:nvSpPr>
          <p:spPr>
            <a:xfrm>
              <a:off x="0" y="5978525"/>
              <a:ext cx="190500" cy="461963"/>
            </a:xfrm>
            <a:custGeom>
              <a:avLst/>
              <a:gdLst/>
              <a:ahLst/>
              <a:cxnLst/>
              <a:rect l="0" t="0" r="0" b="0"/>
              <a:pathLst>
                <a:path w="120" h="291" extrusionOk="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131" name="Shape 131"/>
            <p:cNvSpPr/>
            <p:nvPr/>
          </p:nvSpPr>
          <p:spPr>
            <a:xfrm>
              <a:off x="1014413" y="1801813"/>
              <a:ext cx="214313" cy="755650"/>
            </a:xfrm>
            <a:custGeom>
              <a:avLst/>
              <a:gdLst/>
              <a:ahLst/>
              <a:cxnLst/>
              <a:rect l="0" t="0" r="0" b="0"/>
              <a:pathLst>
                <a:path w="135" h="476" extrusionOk="0">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132" name="Shape 132"/>
            <p:cNvSpPr/>
            <p:nvPr/>
          </p:nvSpPr>
          <p:spPr>
            <a:xfrm>
              <a:off x="938213" y="2547938"/>
              <a:ext cx="166688" cy="160338"/>
            </a:xfrm>
            <a:custGeom>
              <a:avLst/>
              <a:gdLst/>
              <a:ahLst/>
              <a:cxnLst/>
              <a:rect l="0" t="0" r="0" b="0"/>
              <a:pathLst>
                <a:path w="35" h="34" extrusionOk="0">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33" name="Shape 133"/>
            <p:cNvSpPr/>
            <p:nvPr/>
          </p:nvSpPr>
          <p:spPr>
            <a:xfrm>
              <a:off x="595313" y="4763"/>
              <a:ext cx="638175" cy="4025900"/>
            </a:xfrm>
            <a:custGeom>
              <a:avLst/>
              <a:gdLst/>
              <a:ahLst/>
              <a:cxnLst/>
              <a:rect l="0" t="0" r="0" b="0"/>
              <a:pathLst>
                <a:path w="402" h="2536" extrusionOk="0">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134" name="Shape 134"/>
            <p:cNvSpPr/>
            <p:nvPr/>
          </p:nvSpPr>
          <p:spPr>
            <a:xfrm>
              <a:off x="1223963" y="1382713"/>
              <a:ext cx="142875" cy="476250"/>
            </a:xfrm>
            <a:custGeom>
              <a:avLst/>
              <a:gdLst/>
              <a:ahLst/>
              <a:cxnLst/>
              <a:rect l="0" t="0" r="0" b="0"/>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135" name="Shape 135"/>
            <p:cNvSpPr/>
            <p:nvPr/>
          </p:nvSpPr>
          <p:spPr>
            <a:xfrm>
              <a:off x="1300163" y="1849438"/>
              <a:ext cx="109538" cy="107950"/>
            </a:xfrm>
            <a:custGeom>
              <a:avLst/>
              <a:gdLst/>
              <a:ahLst/>
              <a:cxnLst/>
              <a:rect l="0" t="0" r="0" b="0"/>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36" name="Shape 136"/>
            <p:cNvSpPr/>
            <p:nvPr/>
          </p:nvSpPr>
          <p:spPr>
            <a:xfrm>
              <a:off x="280988" y="3417888"/>
              <a:ext cx="142875" cy="474663"/>
            </a:xfrm>
            <a:custGeom>
              <a:avLst/>
              <a:gdLst/>
              <a:ahLst/>
              <a:cxnLst/>
              <a:rect l="0" t="0" r="0" b="0"/>
              <a:pathLst>
                <a:path w="90" h="299" extrusionOk="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137" name="Shape 137"/>
            <p:cNvSpPr/>
            <p:nvPr/>
          </p:nvSpPr>
          <p:spPr>
            <a:xfrm>
              <a:off x="238125" y="3883025"/>
              <a:ext cx="109538" cy="109538"/>
            </a:xfrm>
            <a:custGeom>
              <a:avLst/>
              <a:gdLst/>
              <a:ahLst/>
              <a:cxnLst/>
              <a:rect l="0" t="0" r="0" b="0"/>
              <a:pathLst>
                <a:path w="23" h="23" extrusionOk="0">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38" name="Shape 138"/>
            <p:cNvSpPr/>
            <p:nvPr/>
          </p:nvSpPr>
          <p:spPr>
            <a:xfrm>
              <a:off x="4763" y="2166938"/>
              <a:ext cx="114300" cy="452438"/>
            </a:xfrm>
            <a:custGeom>
              <a:avLst/>
              <a:gdLst/>
              <a:ahLst/>
              <a:cxnLst/>
              <a:rect l="0" t="0" r="0" b="0"/>
              <a:pathLst>
                <a:path w="72" h="285" extrusionOk="0">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139" name="Shape 139"/>
            <p:cNvSpPr/>
            <p:nvPr/>
          </p:nvSpPr>
          <p:spPr>
            <a:xfrm>
              <a:off x="52388" y="2066925"/>
              <a:ext cx="109538" cy="109538"/>
            </a:xfrm>
            <a:custGeom>
              <a:avLst/>
              <a:gdLst/>
              <a:ahLst/>
              <a:cxnLst/>
              <a:rect l="0" t="0" r="0" b="0"/>
              <a:pathLst>
                <a:path w="23" h="23" extrusionOk="0">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0" name="Shape 140"/>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1" name="Shape 141"/>
            <p:cNvSpPr/>
            <p:nvPr/>
          </p:nvSpPr>
          <p:spPr>
            <a:xfrm>
              <a:off x="1319213" y="5041900"/>
              <a:ext cx="371475" cy="1801813"/>
            </a:xfrm>
            <a:custGeom>
              <a:avLst/>
              <a:gdLst/>
              <a:ahLst/>
              <a:cxnLst/>
              <a:rect l="0" t="0" r="0" b="0"/>
              <a:pathLst>
                <a:path w="234" h="1135" extrusionOk="0">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42" name="Shape 142"/>
            <p:cNvSpPr/>
            <p:nvPr/>
          </p:nvSpPr>
          <p:spPr>
            <a:xfrm>
              <a:off x="1147763" y="44815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3" name="Shape 143"/>
            <p:cNvSpPr/>
            <p:nvPr/>
          </p:nvSpPr>
          <p:spPr>
            <a:xfrm>
              <a:off x="819150" y="3983038"/>
              <a:ext cx="347663" cy="2860675"/>
            </a:xfrm>
            <a:custGeom>
              <a:avLst/>
              <a:gdLst/>
              <a:ahLst/>
              <a:cxnLst/>
              <a:rect l="0" t="0" r="0" b="0"/>
              <a:pathLst>
                <a:path w="219" h="1802" extrusionOk="0">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44" name="Shape 144"/>
            <p:cNvSpPr/>
            <p:nvPr/>
          </p:nvSpPr>
          <p:spPr>
            <a:xfrm>
              <a:off x="728663" y="3806825"/>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5" name="Shape 145"/>
            <p:cNvSpPr/>
            <p:nvPr/>
          </p:nvSpPr>
          <p:spPr>
            <a:xfrm>
              <a:off x="1624013" y="4867275"/>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6" name="Shape 146"/>
            <p:cNvSpPr/>
            <p:nvPr/>
          </p:nvSpPr>
          <p:spPr>
            <a:xfrm>
              <a:off x="1404938" y="5422900"/>
              <a:ext cx="371475" cy="1425575"/>
            </a:xfrm>
            <a:custGeom>
              <a:avLst/>
              <a:gdLst/>
              <a:ahLst/>
              <a:cxnLst/>
              <a:rect l="0" t="0" r="0" b="0"/>
              <a:pathLst>
                <a:path w="234" h="898" extrusionOk="0">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47" name="Shape 147"/>
            <p:cNvSpPr/>
            <p:nvPr/>
          </p:nvSpPr>
          <p:spPr>
            <a:xfrm>
              <a:off x="1666875" y="5945188"/>
              <a:ext cx="152400" cy="912813"/>
            </a:xfrm>
            <a:custGeom>
              <a:avLst/>
              <a:gdLst/>
              <a:ahLst/>
              <a:cxnLst/>
              <a:rect l="0" t="0" r="0" b="0"/>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48" name="Shape 148"/>
            <p:cNvSpPr/>
            <p:nvPr/>
          </p:nvSpPr>
          <p:spPr>
            <a:xfrm>
              <a:off x="1709738" y="52466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49" name="Shape 149"/>
            <p:cNvSpPr/>
            <p:nvPr/>
          </p:nvSpPr>
          <p:spPr>
            <a:xfrm>
              <a:off x="1709738" y="57642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50" name="Shape 150"/>
            <p:cNvSpPr/>
            <p:nvPr/>
          </p:nvSpPr>
          <p:spPr>
            <a:xfrm>
              <a:off x="1766888" y="6330950"/>
              <a:ext cx="419100" cy="527050"/>
            </a:xfrm>
            <a:custGeom>
              <a:avLst/>
              <a:gdLst/>
              <a:ahLst/>
              <a:cxnLst/>
              <a:rect l="0" t="0" r="0" b="0"/>
              <a:pathLst>
                <a:path w="264" h="332" extrusionOk="0">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151" name="Shape 151"/>
            <p:cNvSpPr/>
            <p:nvPr/>
          </p:nvSpPr>
          <p:spPr>
            <a:xfrm>
              <a:off x="2147888" y="6221413"/>
              <a:ext cx="157163" cy="147638"/>
            </a:xfrm>
            <a:custGeom>
              <a:avLst/>
              <a:gdLst/>
              <a:ahLst/>
              <a:cxnLst/>
              <a:rect l="0" t="0" r="0" b="0"/>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152" name="Shape 152"/>
            <p:cNvSpPr/>
            <p:nvPr/>
          </p:nvSpPr>
          <p:spPr>
            <a:xfrm>
              <a:off x="504825" y="9525"/>
              <a:ext cx="233363" cy="5103813"/>
            </a:xfrm>
            <a:custGeom>
              <a:avLst/>
              <a:gdLst/>
              <a:ahLst/>
              <a:cxnLst/>
              <a:rect l="0" t="0" r="0" b="0"/>
              <a:pathLst>
                <a:path w="147" h="3215" extrusionOk="0">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153" name="Shape 153"/>
            <p:cNvSpPr/>
            <p:nvPr/>
          </p:nvSpPr>
          <p:spPr>
            <a:xfrm>
              <a:off x="633413" y="5103813"/>
              <a:ext cx="185738" cy="185738"/>
            </a:xfrm>
            <a:custGeom>
              <a:avLst/>
              <a:gdLst/>
              <a:ahLst/>
              <a:cxnLst/>
              <a:rect l="0" t="0" r="0" b="0"/>
              <a:pathLst>
                <a:path w="39" h="39" extrusionOk="0">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grpSp>
      <p:sp>
        <p:nvSpPr>
          <p:cNvPr id="154" name="Shape 154"/>
          <p:cNvSpPr txBox="1">
            <a:spLocks noGrp="1"/>
          </p:cNvSpPr>
          <p:nvPr>
            <p:ph type="ctrTitle"/>
          </p:nvPr>
        </p:nvSpPr>
        <p:spPr>
          <a:xfrm>
            <a:off x="1407318" y="841772"/>
            <a:ext cx="6593681" cy="1790700"/>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3600"/>
              <a:buFont typeface="Questrial"/>
              <a:buNone/>
              <a:defRPr sz="36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55" name="Shape 155"/>
          <p:cNvSpPr txBox="1">
            <a:spLocks noGrp="1"/>
          </p:cNvSpPr>
          <p:nvPr>
            <p:ph type="subTitle" idx="1"/>
          </p:nvPr>
        </p:nvSpPr>
        <p:spPr>
          <a:xfrm>
            <a:off x="1407318" y="2701528"/>
            <a:ext cx="6593681" cy="1241821"/>
          </a:xfrm>
          <a:prstGeom prst="rect">
            <a:avLst/>
          </a:prstGeom>
          <a:noFill/>
          <a:ln>
            <a:noFill/>
          </a:ln>
        </p:spPr>
        <p:txBody>
          <a:bodyPr spcFirstLastPara="1" wrap="square" lIns="68575" tIns="68575" rIns="68575" bIns="68575" anchor="t" anchorCtr="0"/>
          <a:lstStyle>
            <a:lvl1pPr marR="0" lvl="0" algn="l" rtl="0">
              <a:lnSpc>
                <a:spcPct val="120000"/>
              </a:lnSpc>
              <a:spcBef>
                <a:spcPts val="800"/>
              </a:spcBef>
              <a:spcAft>
                <a:spcPts val="0"/>
              </a:spcAft>
              <a:buClr>
                <a:schemeClr val="lt2"/>
              </a:buClr>
              <a:buSzPts val="1900"/>
              <a:buFont typeface="Arial"/>
              <a:buNone/>
              <a:defRPr sz="1500" b="0" i="0" u="none" strike="noStrike" cap="none">
                <a:solidFill>
                  <a:schemeClr val="lt2"/>
                </a:solidFill>
                <a:latin typeface="Questrial"/>
                <a:ea typeface="Questrial"/>
                <a:cs typeface="Questrial"/>
                <a:sym typeface="Questrial"/>
              </a:defRPr>
            </a:lvl1pPr>
            <a:lvl2pPr marR="0" lvl="1" algn="ctr"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2pPr>
            <a:lvl3pPr marR="0" lvl="2" algn="ctr" rtl="0">
              <a:lnSpc>
                <a:spcPct val="120000"/>
              </a:lnSpc>
              <a:spcBef>
                <a:spcPts val="4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3pPr>
            <a:lvl4pPr marR="0" lvl="3"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4pPr>
            <a:lvl5pPr marR="0" lvl="4"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5pPr>
            <a:lvl6pPr marR="0" lvl="5"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6pPr>
            <a:lvl7pPr marR="0" lvl="6"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7pPr>
            <a:lvl8pPr marR="0" lvl="7"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8pPr>
            <a:lvl9pPr marR="0" lvl="8" algn="ctr"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9pPr>
          </a:lstStyle>
          <a:p>
            <a:endParaRPr/>
          </a:p>
        </p:txBody>
      </p:sp>
      <p:sp>
        <p:nvSpPr>
          <p:cNvPr id="156" name="Shape 156"/>
          <p:cNvSpPr txBox="1">
            <a:spLocks noGrp="1"/>
          </p:cNvSpPr>
          <p:nvPr>
            <p:ph type="dt" idx="10"/>
          </p:nvPr>
        </p:nvSpPr>
        <p:spPr>
          <a:xfrm>
            <a:off x="5308133" y="4057651"/>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57" name="Shape 157"/>
          <p:cNvSpPr txBox="1">
            <a:spLocks noGrp="1"/>
          </p:cNvSpPr>
          <p:nvPr>
            <p:ph type="ftr" idx="11"/>
          </p:nvPr>
        </p:nvSpPr>
        <p:spPr>
          <a:xfrm>
            <a:off x="1407318" y="4057651"/>
            <a:ext cx="3843665"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58" name="Shape 158"/>
          <p:cNvSpPr txBox="1">
            <a:spLocks noGrp="1"/>
          </p:cNvSpPr>
          <p:nvPr>
            <p:ph type="sldNum" idx="12"/>
          </p:nvPr>
        </p:nvSpPr>
        <p:spPr>
          <a:xfrm>
            <a:off x="7422683" y="4057649"/>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Shape 160"/>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61" name="Shape 161"/>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62" name="Shape 162"/>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856058" y="464344"/>
            <a:ext cx="7429500" cy="1108471"/>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5" name="Shape 165"/>
          <p:cNvSpPr txBox="1">
            <a:spLocks noGrp="1"/>
          </p:cNvSpPr>
          <p:nvPr>
            <p:ph type="body" idx="1"/>
          </p:nvPr>
        </p:nvSpPr>
        <p:spPr>
          <a:xfrm>
            <a:off x="1027514" y="1687114"/>
            <a:ext cx="3487337" cy="617934"/>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166" name="Shape 166"/>
          <p:cNvSpPr txBox="1">
            <a:spLocks noGrp="1"/>
          </p:cNvSpPr>
          <p:nvPr>
            <p:ph type="body" idx="2"/>
          </p:nvPr>
        </p:nvSpPr>
        <p:spPr>
          <a:xfrm>
            <a:off x="856057" y="2305048"/>
            <a:ext cx="3658793" cy="2038351"/>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67" name="Shape 167"/>
          <p:cNvSpPr txBox="1">
            <a:spLocks noGrp="1"/>
          </p:cNvSpPr>
          <p:nvPr>
            <p:ph type="body" idx="3"/>
          </p:nvPr>
        </p:nvSpPr>
        <p:spPr>
          <a:xfrm>
            <a:off x="4800606" y="1687114"/>
            <a:ext cx="3484952" cy="617934"/>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168" name="Shape 168"/>
          <p:cNvSpPr txBox="1">
            <a:spLocks noGrp="1"/>
          </p:cNvSpPr>
          <p:nvPr>
            <p:ph type="body" idx="4"/>
          </p:nvPr>
        </p:nvSpPr>
        <p:spPr>
          <a:xfrm>
            <a:off x="4629150" y="2305048"/>
            <a:ext cx="3656407" cy="2038351"/>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69" name="Shape 169"/>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70" name="Shape 170"/>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71" name="Shape 171"/>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856060" y="463889"/>
            <a:ext cx="7429498" cy="110892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74" name="Shape 174"/>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75" name="Shape 175"/>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76" name="Shape 176"/>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856060" y="463889"/>
            <a:ext cx="7429498" cy="110892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79" name="Shape 179"/>
          <p:cNvSpPr txBox="1">
            <a:spLocks noGrp="1"/>
          </p:cNvSpPr>
          <p:nvPr>
            <p:ph type="body" idx="1"/>
          </p:nvPr>
        </p:nvSpPr>
        <p:spPr>
          <a:xfrm>
            <a:off x="856059" y="1687115"/>
            <a:ext cx="7429499" cy="2656285"/>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80" name="Shape 180"/>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81" name="Shape 181"/>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82" name="Shape 182"/>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856058" y="1064419"/>
            <a:ext cx="7429500" cy="2139553"/>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85" name="Shape 185"/>
          <p:cNvSpPr txBox="1">
            <a:spLocks noGrp="1"/>
          </p:cNvSpPr>
          <p:nvPr>
            <p:ph type="body" idx="1"/>
          </p:nvPr>
        </p:nvSpPr>
        <p:spPr>
          <a:xfrm>
            <a:off x="856058" y="3318272"/>
            <a:ext cx="7429500" cy="1031082"/>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9pPr>
          </a:lstStyle>
          <a:p>
            <a:endParaRPr/>
          </a:p>
        </p:txBody>
      </p:sp>
      <p:sp>
        <p:nvSpPr>
          <p:cNvPr id="186" name="Shape 186"/>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87" name="Shape 187"/>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88" name="Shape 188"/>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856060" y="463889"/>
            <a:ext cx="7429498" cy="110892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91" name="Shape 191"/>
          <p:cNvSpPr txBox="1">
            <a:spLocks noGrp="1"/>
          </p:cNvSpPr>
          <p:nvPr>
            <p:ph type="body" idx="1"/>
          </p:nvPr>
        </p:nvSpPr>
        <p:spPr>
          <a:xfrm>
            <a:off x="856057" y="1687114"/>
            <a:ext cx="3658792" cy="2656285"/>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92" name="Shape 192"/>
          <p:cNvSpPr txBox="1">
            <a:spLocks noGrp="1"/>
          </p:cNvSpPr>
          <p:nvPr>
            <p:ph type="body" idx="2"/>
          </p:nvPr>
        </p:nvSpPr>
        <p:spPr>
          <a:xfrm>
            <a:off x="4629150" y="1687114"/>
            <a:ext cx="3656408" cy="2656285"/>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93" name="Shape 193"/>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94" name="Shape 194"/>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195" name="Shape 195"/>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860029" y="457201"/>
            <a:ext cx="2892028" cy="1229913"/>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2400"/>
              <a:buFont typeface="Questrial"/>
              <a:buNone/>
              <a:defRPr sz="24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98" name="Shape 198"/>
          <p:cNvSpPr txBox="1">
            <a:spLocks noGrp="1"/>
          </p:cNvSpPr>
          <p:nvPr>
            <p:ph type="body" idx="1"/>
          </p:nvPr>
        </p:nvSpPr>
        <p:spPr>
          <a:xfrm>
            <a:off x="3867150" y="444500"/>
            <a:ext cx="4418407" cy="3898901"/>
          </a:xfrm>
          <a:prstGeom prst="rect">
            <a:avLst/>
          </a:prstGeom>
          <a:noFill/>
          <a:ln>
            <a:noFill/>
          </a:ln>
        </p:spPr>
        <p:txBody>
          <a:bodyPr spcFirstLastPara="1" wrap="square" lIns="68575" tIns="68575" rIns="68575" bIns="68575" anchor="ctr"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199" name="Shape 199"/>
          <p:cNvSpPr txBox="1">
            <a:spLocks noGrp="1"/>
          </p:cNvSpPr>
          <p:nvPr>
            <p:ph type="body" idx="2"/>
          </p:nvPr>
        </p:nvSpPr>
        <p:spPr>
          <a:xfrm>
            <a:off x="860029" y="1687114"/>
            <a:ext cx="2892028" cy="2656285"/>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00" name="Shape 200"/>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01" name="Shape 201"/>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02" name="Shape 202"/>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856060" y="457200"/>
            <a:ext cx="4450881" cy="1229914"/>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2400"/>
              <a:buFont typeface="Questrial"/>
              <a:buNone/>
              <a:defRPr sz="24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05" name="Shape 205"/>
          <p:cNvSpPr>
            <a:spLocks noGrp="1"/>
          </p:cNvSpPr>
          <p:nvPr>
            <p:ph type="pic" idx="2"/>
          </p:nvPr>
        </p:nvSpPr>
        <p:spPr>
          <a:xfrm>
            <a:off x="5535541" y="457201"/>
            <a:ext cx="2750017" cy="3886199"/>
          </a:xfrm>
          <a:prstGeom prst="round2DiagRect">
            <a:avLst>
              <a:gd name="adj1" fmla="val 5608"/>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68575" tIns="68575" rIns="68575" bIns="68575" anchor="t" anchorCtr="0"/>
          <a:lstStyle>
            <a:lvl1pPr marR="0" lvl="0" algn="l" rtl="0">
              <a:lnSpc>
                <a:spcPct val="120000"/>
              </a:lnSpc>
              <a:spcBef>
                <a:spcPts val="800"/>
              </a:spcBef>
              <a:spcAft>
                <a:spcPts val="0"/>
              </a:spcAft>
              <a:buClr>
                <a:schemeClr val="lt1"/>
              </a:buClr>
              <a:buSzPts val="3000"/>
              <a:buFont typeface="Arial"/>
              <a:buNone/>
              <a:defRPr sz="2400" b="0" i="0" u="none" strike="noStrike" cap="none">
                <a:solidFill>
                  <a:schemeClr val="lt1"/>
                </a:solidFill>
                <a:latin typeface="Questrial"/>
                <a:ea typeface="Questrial"/>
                <a:cs typeface="Questrial"/>
                <a:sym typeface="Questrial"/>
              </a:defRPr>
            </a:lvl1pPr>
            <a:lvl2pPr marR="0" lvl="1" algn="l" rtl="0">
              <a:lnSpc>
                <a:spcPct val="120000"/>
              </a:lnSpc>
              <a:spcBef>
                <a:spcPts val="400"/>
              </a:spcBef>
              <a:spcAft>
                <a:spcPts val="0"/>
              </a:spcAft>
              <a:buClr>
                <a:schemeClr val="lt1"/>
              </a:buClr>
              <a:buSzPts val="2600"/>
              <a:buFont typeface="Arial"/>
              <a:buNone/>
              <a:defRPr sz="2100" b="0" i="0" u="none" strike="noStrike" cap="none">
                <a:solidFill>
                  <a:schemeClr val="lt1"/>
                </a:solidFill>
                <a:latin typeface="Questrial"/>
                <a:ea typeface="Questrial"/>
                <a:cs typeface="Questrial"/>
                <a:sym typeface="Questrial"/>
              </a:defRPr>
            </a:lvl2pPr>
            <a:lvl3pPr marR="0" lvl="2" algn="l" rtl="0">
              <a:lnSpc>
                <a:spcPct val="120000"/>
              </a:lnSpc>
              <a:spcBef>
                <a:spcPts val="4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3pPr>
            <a:lvl4pPr marR="0" lvl="3"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4pPr>
            <a:lvl5pPr marR="0" lvl="4"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5pPr>
            <a:lvl6pPr marR="0" lvl="5"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6pPr>
            <a:lvl7pPr marR="0" lvl="6"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7pPr>
            <a:lvl8pPr marR="0" lvl="7"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8pPr>
            <a:lvl9pPr marR="0" lvl="8" algn="l" rtl="0">
              <a:lnSpc>
                <a:spcPct val="120000"/>
              </a:lnSpc>
              <a:spcBef>
                <a:spcPts val="4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9pPr>
          </a:lstStyle>
          <a:p>
            <a:endParaRPr/>
          </a:p>
        </p:txBody>
      </p:sp>
      <p:sp>
        <p:nvSpPr>
          <p:cNvPr id="206" name="Shape 206"/>
          <p:cNvSpPr txBox="1">
            <a:spLocks noGrp="1"/>
          </p:cNvSpPr>
          <p:nvPr>
            <p:ph type="body" idx="1"/>
          </p:nvPr>
        </p:nvSpPr>
        <p:spPr>
          <a:xfrm>
            <a:off x="856057" y="1687114"/>
            <a:ext cx="4450883" cy="2656285"/>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07" name="Shape 207"/>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08" name="Shape 208"/>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09" name="Shape 209"/>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856057" y="3228498"/>
            <a:ext cx="7434266" cy="614516"/>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2400"/>
              <a:buFont typeface="Questrial"/>
              <a:buNone/>
              <a:defRPr sz="24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12" name="Shape 212"/>
          <p:cNvSpPr>
            <a:spLocks noGrp="1"/>
          </p:cNvSpPr>
          <p:nvPr>
            <p:ph type="pic" idx="2"/>
          </p:nvPr>
        </p:nvSpPr>
        <p:spPr>
          <a:xfrm>
            <a:off x="856058" y="454819"/>
            <a:ext cx="7434265" cy="2474833"/>
          </a:xfrm>
          <a:prstGeom prst="round2DiagRect">
            <a:avLst>
              <a:gd name="adj1" fmla="val 4860"/>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68575" tIns="68575" rIns="68575" bIns="68575" anchor="t" anchorCtr="0"/>
          <a:lstStyle>
            <a:lvl1pPr marR="0" lvl="0" algn="l" rtl="0">
              <a:lnSpc>
                <a:spcPct val="120000"/>
              </a:lnSpc>
              <a:spcBef>
                <a:spcPts val="800"/>
              </a:spcBef>
              <a:spcAft>
                <a:spcPts val="0"/>
              </a:spcAft>
              <a:buClr>
                <a:schemeClr val="lt1"/>
              </a:buClr>
              <a:buSzPts val="3000"/>
              <a:buFont typeface="Arial"/>
              <a:buNone/>
              <a:defRPr sz="2400" b="0" i="0" u="none" strike="noStrike" cap="none">
                <a:solidFill>
                  <a:schemeClr val="lt1"/>
                </a:solidFill>
                <a:latin typeface="Questrial"/>
                <a:ea typeface="Questrial"/>
                <a:cs typeface="Questrial"/>
                <a:sym typeface="Questrial"/>
              </a:defRPr>
            </a:lvl1pPr>
            <a:lvl2pPr marR="0" lvl="1"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R="0" lvl="2"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R="0" lvl="3"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R="0" lvl="4"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R="0" lvl="5"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R="0" lvl="6"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R="0" lvl="7"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R="0" lvl="8"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13" name="Shape 213"/>
          <p:cNvSpPr txBox="1">
            <a:spLocks noGrp="1"/>
          </p:cNvSpPr>
          <p:nvPr>
            <p:ph type="body" idx="1"/>
          </p:nvPr>
        </p:nvSpPr>
        <p:spPr>
          <a:xfrm>
            <a:off x="856023" y="3843015"/>
            <a:ext cx="7433144" cy="511854"/>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500"/>
              <a:buFont typeface="Arial"/>
              <a:buNone/>
              <a:defRPr sz="12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14" name="Shape 214"/>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15" name="Shape 215"/>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16" name="Shape 216"/>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856092" y="457200"/>
            <a:ext cx="7429466" cy="257175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19" name="Shape 219"/>
          <p:cNvSpPr txBox="1">
            <a:spLocks noGrp="1"/>
          </p:cNvSpPr>
          <p:nvPr>
            <p:ph type="body" idx="1"/>
          </p:nvPr>
        </p:nvSpPr>
        <p:spPr>
          <a:xfrm>
            <a:off x="856057" y="3314699"/>
            <a:ext cx="7428344" cy="1028699"/>
          </a:xfrm>
          <a:prstGeom prst="rect">
            <a:avLst/>
          </a:prstGeom>
          <a:noFill/>
          <a:ln>
            <a:noFill/>
          </a:ln>
        </p:spPr>
        <p:txBody>
          <a:bodyPr spcFirstLastPara="1" wrap="square" lIns="68575" tIns="68575" rIns="68575" bIns="68575" anchor="ctr" anchorCtr="0"/>
          <a:lstStyle>
            <a:lvl1pPr marL="457200" marR="0" lvl="0" indent="-228600" algn="l" rtl="0">
              <a:lnSpc>
                <a:spcPct val="120000"/>
              </a:lnSpc>
              <a:spcBef>
                <a:spcPts val="8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20" name="Shape 220"/>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21" name="Shape 221"/>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22" name="Shape 222"/>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1084659" y="457199"/>
            <a:ext cx="6977064" cy="2061322"/>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25" name="Shape 225"/>
          <p:cNvSpPr txBox="1">
            <a:spLocks noGrp="1"/>
          </p:cNvSpPr>
          <p:nvPr>
            <p:ph type="body" idx="1"/>
          </p:nvPr>
        </p:nvSpPr>
        <p:spPr>
          <a:xfrm>
            <a:off x="1290483" y="2524168"/>
            <a:ext cx="6564224" cy="411726"/>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26" name="Shape 226"/>
          <p:cNvSpPr txBox="1">
            <a:spLocks noGrp="1"/>
          </p:cNvSpPr>
          <p:nvPr>
            <p:ph type="body" idx="2"/>
          </p:nvPr>
        </p:nvSpPr>
        <p:spPr>
          <a:xfrm>
            <a:off x="856058" y="3232439"/>
            <a:ext cx="7429502" cy="1117122"/>
          </a:xfrm>
          <a:prstGeom prst="rect">
            <a:avLst/>
          </a:prstGeom>
          <a:noFill/>
          <a:ln>
            <a:noFill/>
          </a:ln>
        </p:spPr>
        <p:txBody>
          <a:bodyPr spcFirstLastPara="1" wrap="square" lIns="68575" tIns="68575" rIns="68575" bIns="68575" anchor="ctr" anchorCtr="0"/>
          <a:lstStyle>
            <a:lvl1pPr marL="457200" marR="0" lvl="0" indent="-228600" algn="l" rtl="0">
              <a:lnSpc>
                <a:spcPct val="120000"/>
              </a:lnSpc>
              <a:spcBef>
                <a:spcPts val="8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27" name="Shape 227"/>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28" name="Shape 228"/>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29" name="Shape 229"/>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
        <p:nvSpPr>
          <p:cNvPr id="230" name="Shape 230"/>
          <p:cNvSpPr txBox="1"/>
          <p:nvPr/>
        </p:nvSpPr>
        <p:spPr>
          <a:xfrm>
            <a:off x="677634" y="549295"/>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Questrial"/>
              <a:buNone/>
            </a:pPr>
            <a:r>
              <a:rPr lang="en" sz="6000" b="0" i="0" u="none" strike="noStrike" cap="none">
                <a:solidFill>
                  <a:schemeClr val="lt1"/>
                </a:solidFill>
                <a:latin typeface="Questrial"/>
                <a:ea typeface="Questrial"/>
                <a:cs typeface="Questrial"/>
                <a:sym typeface="Questrial"/>
              </a:rPr>
              <a:t>“</a:t>
            </a:r>
            <a:endParaRPr sz="1100"/>
          </a:p>
        </p:txBody>
      </p:sp>
      <p:sp>
        <p:nvSpPr>
          <p:cNvPr id="231" name="Shape 231"/>
          <p:cNvSpPr txBox="1"/>
          <p:nvPr/>
        </p:nvSpPr>
        <p:spPr>
          <a:xfrm>
            <a:off x="7903028" y="2073729"/>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Clr>
                <a:schemeClr val="lt1"/>
              </a:buClr>
              <a:buSzPts val="6000"/>
              <a:buFont typeface="Questrial"/>
              <a:buNone/>
            </a:pPr>
            <a:r>
              <a:rPr lang="en" sz="6000" b="0" i="0" u="none" strike="noStrike" cap="none">
                <a:solidFill>
                  <a:schemeClr val="lt1"/>
                </a:solidFill>
                <a:latin typeface="Questrial"/>
                <a:ea typeface="Questrial"/>
                <a:cs typeface="Questrial"/>
                <a:sym typeface="Questrial"/>
              </a:rPr>
              <a:t>”</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856057" y="1600531"/>
            <a:ext cx="7429501" cy="1883876"/>
          </a:xfrm>
          <a:prstGeom prst="rect">
            <a:avLst/>
          </a:prstGeom>
          <a:noFill/>
          <a:ln>
            <a:noFill/>
          </a:ln>
        </p:spPr>
        <p:txBody>
          <a:bodyPr spcFirstLastPara="1" wrap="square" lIns="68575" tIns="68575" rIns="68575" bIns="68575" anchor="b"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34" name="Shape 234"/>
          <p:cNvSpPr txBox="1">
            <a:spLocks noGrp="1"/>
          </p:cNvSpPr>
          <p:nvPr>
            <p:ph type="body" idx="1"/>
          </p:nvPr>
        </p:nvSpPr>
        <p:spPr>
          <a:xfrm>
            <a:off x="856023" y="3493241"/>
            <a:ext cx="7428379" cy="855483"/>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700"/>
              <a:buFont typeface="Arial"/>
              <a:buNone/>
              <a:defRPr sz="14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9pPr>
          </a:lstStyle>
          <a:p>
            <a:endParaRPr/>
          </a:p>
        </p:txBody>
      </p:sp>
      <p:sp>
        <p:nvSpPr>
          <p:cNvPr id="235" name="Shape 235"/>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36" name="Shape 236"/>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37" name="Shape 237"/>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38"/>
        <p:cNvGrpSpPr/>
        <p:nvPr/>
      </p:nvGrpSpPr>
      <p:grpSpPr>
        <a:xfrm>
          <a:off x="0" y="0"/>
          <a:ext cx="0" cy="0"/>
          <a:chOff x="0" y="0"/>
          <a:chExt cx="0" cy="0"/>
        </a:xfrm>
      </p:grpSpPr>
      <p:sp>
        <p:nvSpPr>
          <p:cNvPr id="239" name="Shape 239"/>
          <p:cNvSpPr txBox="1">
            <a:spLocks noGrp="1"/>
          </p:cNvSpPr>
          <p:nvPr>
            <p:ph type="title"/>
          </p:nvPr>
        </p:nvSpPr>
        <p:spPr>
          <a:xfrm>
            <a:off x="856060" y="457200"/>
            <a:ext cx="7429498" cy="142875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40" name="Shape 240"/>
          <p:cNvSpPr txBox="1">
            <a:spLocks noGrp="1"/>
          </p:cNvSpPr>
          <p:nvPr>
            <p:ph type="body" idx="1"/>
          </p:nvPr>
        </p:nvSpPr>
        <p:spPr>
          <a:xfrm>
            <a:off x="856057" y="2005847"/>
            <a:ext cx="2397674" cy="51435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41" name="Shape 241"/>
          <p:cNvSpPr txBox="1">
            <a:spLocks noGrp="1"/>
          </p:cNvSpPr>
          <p:nvPr>
            <p:ph type="body" idx="2"/>
          </p:nvPr>
        </p:nvSpPr>
        <p:spPr>
          <a:xfrm>
            <a:off x="845938" y="2520197"/>
            <a:ext cx="2406551" cy="1823202"/>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42" name="Shape 242"/>
          <p:cNvSpPr txBox="1">
            <a:spLocks noGrp="1"/>
          </p:cNvSpPr>
          <p:nvPr>
            <p:ph type="body" idx="3"/>
          </p:nvPr>
        </p:nvSpPr>
        <p:spPr>
          <a:xfrm>
            <a:off x="3386075" y="2008226"/>
            <a:ext cx="2388289" cy="51435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43" name="Shape 243"/>
          <p:cNvSpPr txBox="1">
            <a:spLocks noGrp="1"/>
          </p:cNvSpPr>
          <p:nvPr>
            <p:ph type="body" idx="4"/>
          </p:nvPr>
        </p:nvSpPr>
        <p:spPr>
          <a:xfrm>
            <a:off x="3378160" y="2522576"/>
            <a:ext cx="2396872" cy="1823202"/>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44" name="Shape 244"/>
          <p:cNvSpPr txBox="1">
            <a:spLocks noGrp="1"/>
          </p:cNvSpPr>
          <p:nvPr>
            <p:ph type="body" idx="5"/>
          </p:nvPr>
        </p:nvSpPr>
        <p:spPr>
          <a:xfrm>
            <a:off x="5889332" y="2005847"/>
            <a:ext cx="2396226" cy="514350"/>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2300"/>
              <a:buFont typeface="Arial"/>
              <a:buNone/>
              <a:defRPr sz="18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45" name="Shape 245"/>
          <p:cNvSpPr txBox="1">
            <a:spLocks noGrp="1"/>
          </p:cNvSpPr>
          <p:nvPr>
            <p:ph type="body" idx="6"/>
          </p:nvPr>
        </p:nvSpPr>
        <p:spPr>
          <a:xfrm>
            <a:off x="5889332" y="2520197"/>
            <a:ext cx="2396226" cy="1823202"/>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46" name="Shape 246"/>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47" name="Shape 247"/>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48" name="Shape 248"/>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856058" y="457200"/>
            <a:ext cx="7429499" cy="142875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51" name="Shape 251"/>
          <p:cNvSpPr txBox="1">
            <a:spLocks noGrp="1"/>
          </p:cNvSpPr>
          <p:nvPr>
            <p:ph type="body" idx="1"/>
          </p:nvPr>
        </p:nvSpPr>
        <p:spPr>
          <a:xfrm>
            <a:off x="856060" y="3303447"/>
            <a:ext cx="2396430" cy="432197"/>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52" name="Shape 252"/>
          <p:cNvSpPr>
            <a:spLocks noGrp="1"/>
          </p:cNvSpPr>
          <p:nvPr>
            <p:ph type="pic" idx="2"/>
          </p:nvPr>
        </p:nvSpPr>
        <p:spPr>
          <a:xfrm>
            <a:off x="856060" y="2000249"/>
            <a:ext cx="2396430" cy="1143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68575" tIns="68575" rIns="68575" bIns="68575" anchor="t" anchorCtr="0"/>
          <a:lstStyle>
            <a:lvl1pPr marR="0" lvl="0" algn="l" rtl="0">
              <a:lnSpc>
                <a:spcPct val="12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R="0" lvl="1"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R="0" lvl="2"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R="0" lvl="3"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R="0" lvl="4"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R="0" lvl="5"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R="0" lvl="6"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R="0" lvl="7"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R="0" lvl="8"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53" name="Shape 253"/>
          <p:cNvSpPr txBox="1">
            <a:spLocks noGrp="1"/>
          </p:cNvSpPr>
          <p:nvPr>
            <p:ph type="body" idx="3"/>
          </p:nvPr>
        </p:nvSpPr>
        <p:spPr>
          <a:xfrm>
            <a:off x="856060" y="3735643"/>
            <a:ext cx="2396430" cy="613382"/>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54" name="Shape 254"/>
          <p:cNvSpPr txBox="1">
            <a:spLocks noGrp="1"/>
          </p:cNvSpPr>
          <p:nvPr>
            <p:ph type="body" idx="4"/>
          </p:nvPr>
        </p:nvSpPr>
        <p:spPr>
          <a:xfrm>
            <a:off x="3366790" y="3303447"/>
            <a:ext cx="2400300" cy="432197"/>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55" name="Shape 255"/>
          <p:cNvSpPr>
            <a:spLocks noGrp="1"/>
          </p:cNvSpPr>
          <p:nvPr>
            <p:ph type="pic" idx="5"/>
          </p:nvPr>
        </p:nvSpPr>
        <p:spPr>
          <a:xfrm>
            <a:off x="3366790" y="2000249"/>
            <a:ext cx="2399205" cy="1143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68575" tIns="68575" rIns="68575" bIns="68575" anchor="t" anchorCtr="0"/>
          <a:lstStyle>
            <a:lvl1pPr marR="0" lvl="0" algn="l" rtl="0">
              <a:lnSpc>
                <a:spcPct val="12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R="0" lvl="1"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R="0" lvl="2"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R="0" lvl="3"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R="0" lvl="4"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R="0" lvl="5"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R="0" lvl="6"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R="0" lvl="7"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R="0" lvl="8"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56" name="Shape 256"/>
          <p:cNvSpPr txBox="1">
            <a:spLocks noGrp="1"/>
          </p:cNvSpPr>
          <p:nvPr>
            <p:ph type="body" idx="6"/>
          </p:nvPr>
        </p:nvSpPr>
        <p:spPr>
          <a:xfrm>
            <a:off x="3365695" y="3735643"/>
            <a:ext cx="2400300" cy="607757"/>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57" name="Shape 257"/>
          <p:cNvSpPr txBox="1">
            <a:spLocks noGrp="1"/>
          </p:cNvSpPr>
          <p:nvPr>
            <p:ph type="body" idx="7"/>
          </p:nvPr>
        </p:nvSpPr>
        <p:spPr>
          <a:xfrm>
            <a:off x="5889425" y="3303446"/>
            <a:ext cx="2393056" cy="432197"/>
          </a:xfrm>
          <a:prstGeom prst="rect">
            <a:avLst/>
          </a:prstGeom>
          <a:noFill/>
          <a:ln>
            <a:noFill/>
          </a:ln>
        </p:spPr>
        <p:txBody>
          <a:bodyPr spcFirstLastPara="1" wrap="square" lIns="68575" tIns="68575" rIns="68575" bIns="68575" anchor="b" anchorCtr="0"/>
          <a:lstStyle>
            <a:lvl1pPr marL="457200" marR="0" lvl="0" indent="-228600" algn="l" rtl="0">
              <a:lnSpc>
                <a:spcPct val="9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900"/>
              <a:buFont typeface="Arial"/>
              <a:buNone/>
              <a:defRPr sz="1500" b="1"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1700"/>
              <a:buFont typeface="Arial"/>
              <a:buNone/>
              <a:defRPr sz="1400" b="1"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1500"/>
              <a:buFont typeface="Arial"/>
              <a:buNone/>
              <a:defRPr sz="1200" b="1" i="0" u="none" strike="noStrike" cap="none">
                <a:solidFill>
                  <a:schemeClr val="lt1"/>
                </a:solidFill>
                <a:latin typeface="Questrial"/>
                <a:ea typeface="Questrial"/>
                <a:cs typeface="Questrial"/>
                <a:sym typeface="Questrial"/>
              </a:defRPr>
            </a:lvl9pPr>
          </a:lstStyle>
          <a:p>
            <a:endParaRPr/>
          </a:p>
        </p:txBody>
      </p:sp>
      <p:sp>
        <p:nvSpPr>
          <p:cNvPr id="258" name="Shape 258"/>
          <p:cNvSpPr>
            <a:spLocks noGrp="1"/>
          </p:cNvSpPr>
          <p:nvPr>
            <p:ph type="pic" idx="8"/>
          </p:nvPr>
        </p:nvSpPr>
        <p:spPr>
          <a:xfrm>
            <a:off x="5889332" y="2000249"/>
            <a:ext cx="2396227" cy="1143000"/>
          </a:xfrm>
          <a:prstGeom prst="round2DiagRect">
            <a:avLst>
              <a:gd name="adj1" fmla="val 16667"/>
              <a:gd name="adj2" fmla="val 0"/>
            </a:avLst>
          </a:prstGeom>
          <a:noFill/>
          <a:ln w="19050" cap="sq" cmpd="sng">
            <a:solidFill>
              <a:srgbClr val="B3FFFF">
                <a:alpha val="60000"/>
              </a:srgbClr>
            </a:solidFill>
            <a:prstDash val="solid"/>
            <a:miter lim="800000"/>
            <a:headEnd type="none" w="sm" len="sm"/>
            <a:tailEnd type="none" w="sm" len="sm"/>
          </a:ln>
          <a:effectLst>
            <a:outerShdw blurRad="88900" dist="38100" dir="5400000" algn="t" rotWithShape="0">
              <a:srgbClr val="000000">
                <a:alpha val="40000"/>
              </a:srgbClr>
            </a:outerShdw>
          </a:effectLst>
        </p:spPr>
        <p:txBody>
          <a:bodyPr spcFirstLastPara="1" wrap="square" lIns="68575" tIns="68575" rIns="68575" bIns="68575" anchor="t" anchorCtr="0"/>
          <a:lstStyle>
            <a:lvl1pPr marR="0" lvl="0" algn="l" rtl="0">
              <a:lnSpc>
                <a:spcPct val="120000"/>
              </a:lnSpc>
              <a:spcBef>
                <a:spcPts val="800"/>
              </a:spcBef>
              <a:spcAft>
                <a:spcPts val="0"/>
              </a:spcAft>
              <a:buClr>
                <a:schemeClr val="lt1"/>
              </a:buClr>
              <a:buSzPts val="1900"/>
              <a:buFont typeface="Arial"/>
              <a:buNone/>
              <a:defRPr sz="1500" b="0" i="0" u="none" strike="noStrike" cap="none">
                <a:solidFill>
                  <a:schemeClr val="lt1"/>
                </a:solidFill>
                <a:latin typeface="Questrial"/>
                <a:ea typeface="Questrial"/>
                <a:cs typeface="Questrial"/>
                <a:sym typeface="Questrial"/>
              </a:defRPr>
            </a:lvl1pPr>
            <a:lvl2pPr marR="0" lvl="1"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R="0" lvl="2"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R="0" lvl="3"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R="0" lvl="4"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R="0" lvl="5"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R="0" lvl="6"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R="0" lvl="7"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R="0" lvl="8"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59" name="Shape 259"/>
          <p:cNvSpPr txBox="1">
            <a:spLocks noGrp="1"/>
          </p:cNvSpPr>
          <p:nvPr>
            <p:ph type="body" idx="9"/>
          </p:nvPr>
        </p:nvSpPr>
        <p:spPr>
          <a:xfrm>
            <a:off x="5889332" y="3735640"/>
            <a:ext cx="2396226" cy="607759"/>
          </a:xfrm>
          <a:prstGeom prst="rect">
            <a:avLst/>
          </a:prstGeom>
          <a:noFill/>
          <a:ln>
            <a:noFill/>
          </a:ln>
        </p:spPr>
        <p:txBody>
          <a:bodyPr spcFirstLastPara="1" wrap="square" lIns="68575" tIns="68575" rIns="68575" bIns="68575" anchor="t" anchorCtr="0"/>
          <a:lstStyle>
            <a:lvl1pPr marL="457200" marR="0" lvl="0" indent="-228600" algn="l" rtl="0">
              <a:lnSpc>
                <a:spcPct val="120000"/>
              </a:lnSpc>
              <a:spcBef>
                <a:spcPts val="800"/>
              </a:spcBef>
              <a:spcAft>
                <a:spcPts val="0"/>
              </a:spcAft>
              <a:buClr>
                <a:schemeClr val="lt1"/>
              </a:buClr>
              <a:buSzPts val="1300"/>
              <a:buFont typeface="Arial"/>
              <a:buNone/>
              <a:defRPr sz="1100" b="0" i="0" u="none" strike="noStrike" cap="none">
                <a:solidFill>
                  <a:schemeClr val="lt1"/>
                </a:solidFill>
                <a:latin typeface="Questrial"/>
                <a:ea typeface="Questrial"/>
                <a:cs typeface="Questrial"/>
                <a:sym typeface="Questrial"/>
              </a:defRPr>
            </a:lvl1pPr>
            <a:lvl2pPr marL="914400" marR="0" lvl="1" indent="-228600" algn="l" rtl="0">
              <a:lnSpc>
                <a:spcPct val="120000"/>
              </a:lnSpc>
              <a:spcBef>
                <a:spcPts val="400"/>
              </a:spcBef>
              <a:spcAft>
                <a:spcPts val="0"/>
              </a:spcAft>
              <a:buClr>
                <a:schemeClr val="lt1"/>
              </a:buClr>
              <a:buSzPts val="1100"/>
              <a:buFont typeface="Arial"/>
              <a:buNone/>
              <a:defRPr sz="900" b="0" i="0" u="none" strike="noStrike" cap="none">
                <a:solidFill>
                  <a:schemeClr val="lt1"/>
                </a:solidFill>
                <a:latin typeface="Questrial"/>
                <a:ea typeface="Questrial"/>
                <a:cs typeface="Questrial"/>
                <a:sym typeface="Questrial"/>
              </a:defRPr>
            </a:lvl2pPr>
            <a:lvl3pPr marL="1371600" marR="0" lvl="2" indent="-228600" algn="l" rtl="0">
              <a:lnSpc>
                <a:spcPct val="120000"/>
              </a:lnSpc>
              <a:spcBef>
                <a:spcPts val="400"/>
              </a:spcBef>
              <a:spcAft>
                <a:spcPts val="0"/>
              </a:spcAft>
              <a:buClr>
                <a:schemeClr val="lt1"/>
              </a:buClr>
              <a:buSzPts val="900"/>
              <a:buFont typeface="Arial"/>
              <a:buNone/>
              <a:defRPr sz="800" b="0" i="0" u="none" strike="noStrike" cap="none">
                <a:solidFill>
                  <a:schemeClr val="lt1"/>
                </a:solidFill>
                <a:latin typeface="Questrial"/>
                <a:ea typeface="Questrial"/>
                <a:cs typeface="Questrial"/>
                <a:sym typeface="Questrial"/>
              </a:defRPr>
            </a:lvl3pPr>
            <a:lvl4pPr marL="1828800" marR="0" lvl="3"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4pPr>
            <a:lvl5pPr marL="2286000" marR="0" lvl="4"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5pPr>
            <a:lvl6pPr marL="2743200" marR="0" lvl="5"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6pPr>
            <a:lvl7pPr marL="3200400" marR="0" lvl="6"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7pPr>
            <a:lvl8pPr marL="3657600" marR="0" lvl="7"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8pPr>
            <a:lvl9pPr marL="4114800" marR="0" lvl="8" indent="-228600" algn="l" rtl="0">
              <a:lnSpc>
                <a:spcPct val="120000"/>
              </a:lnSpc>
              <a:spcBef>
                <a:spcPts val="400"/>
              </a:spcBef>
              <a:spcAft>
                <a:spcPts val="0"/>
              </a:spcAft>
              <a:buClr>
                <a:schemeClr val="lt1"/>
              </a:buClr>
              <a:buSzPts val="800"/>
              <a:buFont typeface="Arial"/>
              <a:buNone/>
              <a:defRPr sz="700" b="0" i="0" u="none" strike="noStrike" cap="none">
                <a:solidFill>
                  <a:schemeClr val="lt1"/>
                </a:solidFill>
                <a:latin typeface="Questrial"/>
                <a:ea typeface="Questrial"/>
                <a:cs typeface="Questrial"/>
                <a:sym typeface="Questrial"/>
              </a:defRPr>
            </a:lvl9pPr>
          </a:lstStyle>
          <a:p>
            <a:endParaRPr/>
          </a:p>
        </p:txBody>
      </p:sp>
      <p:sp>
        <p:nvSpPr>
          <p:cNvPr id="260" name="Shape 260"/>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61" name="Shape 261"/>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62" name="Shape 262"/>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856060" y="463889"/>
            <a:ext cx="7429498" cy="110892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65" name="Shape 265"/>
          <p:cNvSpPr txBox="1">
            <a:spLocks noGrp="1"/>
          </p:cNvSpPr>
          <p:nvPr>
            <p:ph type="body" idx="1"/>
          </p:nvPr>
        </p:nvSpPr>
        <p:spPr>
          <a:xfrm rot="5400000">
            <a:off x="3242666" y="-699492"/>
            <a:ext cx="2656285" cy="7429499"/>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66" name="Shape 266"/>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67" name="Shape 267"/>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68" name="Shape 268"/>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rot="5400000">
            <a:off x="5590579" y="1648421"/>
            <a:ext cx="3886201" cy="150375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71" name="Shape 271"/>
          <p:cNvSpPr txBox="1">
            <a:spLocks noGrp="1"/>
          </p:cNvSpPr>
          <p:nvPr>
            <p:ph type="body" idx="1"/>
          </p:nvPr>
        </p:nvSpPr>
        <p:spPr>
          <a:xfrm rot="5400000">
            <a:off x="1818678" y="-505422"/>
            <a:ext cx="3886201" cy="5811442"/>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272" name="Shape 272"/>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73" name="Shape 273"/>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274" name="Shape 274"/>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0"/>
        <p:cNvGrpSpPr/>
        <p:nvPr/>
      </p:nvGrpSpPr>
      <p:grpSpPr>
        <a:xfrm>
          <a:off x="0" y="0"/>
          <a:ext cx="0" cy="0"/>
          <a:chOff x="0" y="0"/>
          <a:chExt cx="0" cy="0"/>
        </a:xfrm>
      </p:grpSpPr>
      <p:pic>
        <p:nvPicPr>
          <p:cNvPr id="51" name="Shape 51" descr="\\DROBO-FS\QuickDrops\JB\PPTX NG\Droplets\LightingOverlay.png"/>
          <p:cNvPicPr preferRelativeResize="0"/>
          <p:nvPr/>
        </p:nvPicPr>
        <p:blipFill rotWithShape="1">
          <a:blip r:embed="rId20">
            <a:alphaModFix amt="30000"/>
          </a:blip>
          <a:srcRect/>
          <a:stretch/>
        </p:blipFill>
        <p:spPr>
          <a:xfrm>
            <a:off x="0" y="-1"/>
            <a:ext cx="9144002" cy="5143501"/>
          </a:xfrm>
          <a:prstGeom prst="rect">
            <a:avLst/>
          </a:prstGeom>
          <a:noFill/>
          <a:ln>
            <a:noFill/>
          </a:ln>
        </p:spPr>
      </p:pic>
      <p:grpSp>
        <p:nvGrpSpPr>
          <p:cNvPr id="52" name="Shape 52"/>
          <p:cNvGrpSpPr/>
          <p:nvPr/>
        </p:nvGrpSpPr>
        <p:grpSpPr>
          <a:xfrm>
            <a:off x="-10716" y="0"/>
            <a:ext cx="9040416" cy="5143501"/>
            <a:chOff x="-14288" y="0"/>
            <a:chExt cx="12053888" cy="6858001"/>
          </a:xfrm>
        </p:grpSpPr>
        <p:grpSp>
          <p:nvGrpSpPr>
            <p:cNvPr id="53" name="Shape 53"/>
            <p:cNvGrpSpPr/>
            <p:nvPr/>
          </p:nvGrpSpPr>
          <p:grpSpPr>
            <a:xfrm>
              <a:off x="-14288" y="0"/>
              <a:ext cx="1220788" cy="6858001"/>
              <a:chOff x="-14288" y="0"/>
              <a:chExt cx="1220788" cy="6858001"/>
            </a:xfrm>
          </p:grpSpPr>
          <p:sp>
            <p:nvSpPr>
              <p:cNvPr id="54" name="Shape 54"/>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55" name="Shape 55"/>
              <p:cNvSpPr/>
              <p:nvPr/>
            </p:nvSpPr>
            <p:spPr>
              <a:xfrm>
                <a:off x="33337" y="217646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56" name="Shape 56"/>
              <p:cNvSpPr/>
              <p:nvPr/>
            </p:nvSpPr>
            <p:spPr>
              <a:xfrm>
                <a:off x="28575" y="4021138"/>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57" name="Shape 57"/>
              <p:cNvSpPr/>
              <p:nvPr/>
            </p:nvSpPr>
            <p:spPr>
              <a:xfrm>
                <a:off x="200025" y="4763"/>
                <a:ext cx="369888" cy="1811338"/>
              </a:xfrm>
              <a:custGeom>
                <a:avLst/>
                <a:gdLst/>
                <a:ahLst/>
                <a:cxnLst/>
                <a:rect l="0" t="0" r="0" b="0"/>
                <a:pathLst>
                  <a:path w="233" h="1141" extrusionOk="0">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58" name="Shape 58"/>
              <p:cNvSpPr/>
              <p:nvPr/>
            </p:nvSpPr>
            <p:spPr>
              <a:xfrm>
                <a:off x="503237" y="1801813"/>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59" name="Shape 59"/>
              <p:cNvSpPr/>
              <p:nvPr/>
            </p:nvSpPr>
            <p:spPr>
              <a:xfrm>
                <a:off x="285750" y="4763"/>
                <a:ext cx="369888" cy="1430338"/>
              </a:xfrm>
              <a:custGeom>
                <a:avLst/>
                <a:gdLst/>
                <a:ahLst/>
                <a:cxnLst/>
                <a:rect l="0" t="0" r="0" b="0"/>
                <a:pathLst>
                  <a:path w="233" h="901" extrusionOk="0">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60" name="Shape 60"/>
              <p:cNvSpPr/>
              <p:nvPr/>
            </p:nvSpPr>
            <p:spPr>
              <a:xfrm>
                <a:off x="546100" y="0"/>
                <a:ext cx="152400" cy="912813"/>
              </a:xfrm>
              <a:custGeom>
                <a:avLst/>
                <a:gdLst/>
                <a:ahLst/>
                <a:cxnLst/>
                <a:rect l="0" t="0" r="0" b="0"/>
                <a:pathLst>
                  <a:path w="96" h="575" extrusionOk="0">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61" name="Shape 61"/>
              <p:cNvSpPr/>
              <p:nvPr/>
            </p:nvSpPr>
            <p:spPr>
              <a:xfrm>
                <a:off x="588962" y="14208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62" name="Shape 62"/>
              <p:cNvSpPr/>
              <p:nvPr/>
            </p:nvSpPr>
            <p:spPr>
              <a:xfrm>
                <a:off x="588962" y="9032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63" name="Shape 63"/>
              <p:cNvSpPr/>
              <p:nvPr/>
            </p:nvSpPr>
            <p:spPr>
              <a:xfrm>
                <a:off x="641350" y="0"/>
                <a:ext cx="422275" cy="527050"/>
              </a:xfrm>
              <a:custGeom>
                <a:avLst/>
                <a:gdLst/>
                <a:ahLst/>
                <a:cxnLst/>
                <a:rect l="0" t="0" r="0" b="0"/>
                <a:pathLst>
                  <a:path w="266" h="332" extrusionOk="0">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64" name="Shape 64"/>
              <p:cNvSpPr/>
              <p:nvPr/>
            </p:nvSpPr>
            <p:spPr>
              <a:xfrm>
                <a:off x="1020762" y="488950"/>
                <a:ext cx="161925" cy="147638"/>
              </a:xfrm>
              <a:custGeom>
                <a:avLst/>
                <a:gdLst/>
                <a:ahLst/>
                <a:cxnLst/>
                <a:rect l="0" t="0" r="0" b="0"/>
                <a:pathLst>
                  <a:path w="34" h="31" extrusionOk="0">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cxnSp>
            <p:nvCxnSpPr>
              <p:cNvPr id="65" name="Shape 65"/>
              <p:cNvCxnSpPr/>
              <p:nvPr/>
            </p:nvCxnSpPr>
            <p:spPr>
              <a:xfrm>
                <a:off x="-4763" y="9525"/>
                <a:ext cx="0" cy="0"/>
              </a:xfrm>
              <a:prstGeom prst="straightConnector1">
                <a:avLst/>
              </a:prstGeom>
              <a:gradFill>
                <a:gsLst>
                  <a:gs pos="0">
                    <a:schemeClr val="lt2"/>
                  </a:gs>
                  <a:gs pos="100000">
                    <a:srgbClr val="3B95DE"/>
                  </a:gs>
                </a:gsLst>
                <a:lin ang="5400000" scaled="0"/>
              </a:gradFill>
              <a:ln w="9525" cap="flat" cmpd="sng">
                <a:solidFill>
                  <a:srgbClr val="FFFFFF"/>
                </a:solidFill>
                <a:prstDash val="solid"/>
                <a:miter lim="800000"/>
                <a:headEnd type="none" w="med" len="med"/>
                <a:tailEnd type="none" w="med" len="med"/>
              </a:ln>
            </p:spPr>
          </p:cxnSp>
          <p:sp>
            <p:nvSpPr>
              <p:cNvPr id="66" name="Shape 66"/>
              <p:cNvSpPr/>
              <p:nvPr/>
            </p:nvSpPr>
            <p:spPr>
              <a:xfrm>
                <a:off x="9525" y="1801813"/>
                <a:ext cx="123825" cy="127000"/>
              </a:xfrm>
              <a:custGeom>
                <a:avLst/>
                <a:gdLst/>
                <a:ahLst/>
                <a:cxnLst/>
                <a:rect l="0" t="0" r="0" b="0"/>
                <a:pathLst>
                  <a:path w="78" h="80" extrusionOk="0">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67" name="Shape 67"/>
              <p:cNvSpPr/>
              <p:nvPr/>
            </p:nvSpPr>
            <p:spPr>
              <a:xfrm>
                <a:off x="-9525" y="3549650"/>
                <a:ext cx="147638" cy="481013"/>
              </a:xfrm>
              <a:custGeom>
                <a:avLst/>
                <a:gdLst/>
                <a:ahLst/>
                <a:cxnLst/>
                <a:rect l="0" t="0" r="0" b="0"/>
                <a:pathLst>
                  <a:path w="93" h="303" extrusionOk="0">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68" name="Shape 68"/>
              <p:cNvSpPr/>
              <p:nvPr/>
            </p:nvSpPr>
            <p:spPr>
              <a:xfrm>
                <a:off x="128587" y="1382713"/>
                <a:ext cx="142875" cy="476250"/>
              </a:xfrm>
              <a:custGeom>
                <a:avLst/>
                <a:gdLst/>
                <a:ahLst/>
                <a:cxnLst/>
                <a:rect l="0" t="0" r="0" b="0"/>
                <a:pathLst>
                  <a:path w="90" h="300" extrusionOk="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69" name="Shape 69"/>
              <p:cNvSpPr/>
              <p:nvPr/>
            </p:nvSpPr>
            <p:spPr>
              <a:xfrm>
                <a:off x="204787" y="1849438"/>
                <a:ext cx="114300" cy="107950"/>
              </a:xfrm>
              <a:custGeom>
                <a:avLst/>
                <a:gdLst/>
                <a:ahLst/>
                <a:cxnLst/>
                <a:rect l="0" t="0" r="0" b="0"/>
                <a:pathLst>
                  <a:path w="24" h="23" extrusionOk="0">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0" name="Shape 70"/>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1" name="Shape 71"/>
              <p:cNvSpPr/>
              <p:nvPr/>
            </p:nvSpPr>
            <p:spPr>
              <a:xfrm>
                <a:off x="223837" y="5041900"/>
                <a:ext cx="369888" cy="1801813"/>
              </a:xfrm>
              <a:custGeom>
                <a:avLst/>
                <a:gdLst/>
                <a:ahLst/>
                <a:cxnLst/>
                <a:rect l="0" t="0" r="0" b="0"/>
                <a:pathLst>
                  <a:path w="233" h="1135" extrusionOk="0">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72" name="Shape 72"/>
              <p:cNvSpPr/>
              <p:nvPr/>
            </p:nvSpPr>
            <p:spPr>
              <a:xfrm>
                <a:off x="52387" y="44815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3" name="Shape 73"/>
              <p:cNvSpPr/>
              <p:nvPr/>
            </p:nvSpPr>
            <p:spPr>
              <a:xfrm>
                <a:off x="-14288" y="5627688"/>
                <a:ext cx="85725" cy="1216025"/>
              </a:xfrm>
              <a:custGeom>
                <a:avLst/>
                <a:gdLst/>
                <a:ahLst/>
                <a:cxnLst/>
                <a:rect l="0" t="0" r="0" b="0"/>
                <a:pathLst>
                  <a:path w="54" h="766" extrusionOk="0">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74" name="Shape 74"/>
              <p:cNvSpPr/>
              <p:nvPr/>
            </p:nvSpPr>
            <p:spPr>
              <a:xfrm>
                <a:off x="527050" y="4867275"/>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5" name="Shape 75"/>
              <p:cNvSpPr/>
              <p:nvPr/>
            </p:nvSpPr>
            <p:spPr>
              <a:xfrm>
                <a:off x="309562" y="5422900"/>
                <a:ext cx="374650" cy="1425575"/>
              </a:xfrm>
              <a:custGeom>
                <a:avLst/>
                <a:gdLst/>
                <a:ahLst/>
                <a:cxnLst/>
                <a:rect l="0" t="0" r="0" b="0"/>
                <a:pathLst>
                  <a:path w="236" h="898" extrusionOk="0">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76" name="Shape 76"/>
              <p:cNvSpPr/>
              <p:nvPr/>
            </p:nvSpPr>
            <p:spPr>
              <a:xfrm>
                <a:off x="569912" y="5945188"/>
                <a:ext cx="152400" cy="912813"/>
              </a:xfrm>
              <a:custGeom>
                <a:avLst/>
                <a:gdLst/>
                <a:ahLst/>
                <a:cxnLst/>
                <a:rect l="0" t="0" r="0" b="0"/>
                <a:pathLst>
                  <a:path w="96" h="575" extrusionOk="0">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77" name="Shape 77"/>
              <p:cNvSpPr/>
              <p:nvPr/>
            </p:nvSpPr>
            <p:spPr>
              <a:xfrm>
                <a:off x="612775" y="5246688"/>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8" name="Shape 78"/>
              <p:cNvSpPr/>
              <p:nvPr/>
            </p:nvSpPr>
            <p:spPr>
              <a:xfrm>
                <a:off x="612775" y="5764213"/>
                <a:ext cx="190500"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79" name="Shape 79"/>
              <p:cNvSpPr/>
              <p:nvPr/>
            </p:nvSpPr>
            <p:spPr>
              <a:xfrm>
                <a:off x="669925" y="6330950"/>
                <a:ext cx="417513" cy="517525"/>
              </a:xfrm>
              <a:custGeom>
                <a:avLst/>
                <a:gdLst/>
                <a:ahLst/>
                <a:cxnLst/>
                <a:rect l="0" t="0" r="0" b="0"/>
                <a:pathLst>
                  <a:path w="263" h="326" extrusionOk="0">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80" name="Shape 80"/>
              <p:cNvSpPr/>
              <p:nvPr/>
            </p:nvSpPr>
            <p:spPr>
              <a:xfrm>
                <a:off x="1049337" y="6221413"/>
                <a:ext cx="157163" cy="147638"/>
              </a:xfrm>
              <a:custGeom>
                <a:avLst/>
                <a:gdLst/>
                <a:ahLst/>
                <a:cxnLst/>
                <a:rect l="0" t="0" r="0" b="0"/>
                <a:pathLst>
                  <a:path w="33" h="31" extrusionOk="0">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grpSp>
        <p:grpSp>
          <p:nvGrpSpPr>
            <p:cNvPr id="81" name="Shape 81"/>
            <p:cNvGrpSpPr/>
            <p:nvPr/>
          </p:nvGrpSpPr>
          <p:grpSpPr>
            <a:xfrm>
              <a:off x="11364912" y="0"/>
              <a:ext cx="674688" cy="6848476"/>
              <a:chOff x="11364912" y="0"/>
              <a:chExt cx="674688" cy="6848476"/>
            </a:xfrm>
          </p:grpSpPr>
          <p:sp>
            <p:nvSpPr>
              <p:cNvPr id="82" name="Shape 82"/>
              <p:cNvSpPr/>
              <p:nvPr/>
            </p:nvSpPr>
            <p:spPr>
              <a:xfrm>
                <a:off x="11483975" y="0"/>
                <a:ext cx="417513" cy="512763"/>
              </a:xfrm>
              <a:custGeom>
                <a:avLst/>
                <a:gdLst/>
                <a:ahLst/>
                <a:cxnLst/>
                <a:rect l="0" t="0" r="0" b="0"/>
                <a:pathLst>
                  <a:path w="263" h="323" extrusionOk="0">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83" name="Shape 83"/>
              <p:cNvSpPr/>
              <p:nvPr/>
            </p:nvSpPr>
            <p:spPr>
              <a:xfrm>
                <a:off x="11364912" y="474663"/>
                <a:ext cx="157163" cy="152400"/>
              </a:xfrm>
              <a:custGeom>
                <a:avLst/>
                <a:gdLst/>
                <a:ahLst/>
                <a:cxnLst/>
                <a:rect l="0" t="0" r="0" b="0"/>
                <a:pathLst>
                  <a:path w="33" h="32" extrusionOk="0">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84" name="Shape 84"/>
              <p:cNvSpPr/>
              <p:nvPr/>
            </p:nvSpPr>
            <p:spPr>
              <a:xfrm>
                <a:off x="11631612" y="1539875"/>
                <a:ext cx="188913" cy="190500"/>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85" name="Shape 85"/>
              <p:cNvSpPr/>
              <p:nvPr/>
            </p:nvSpPr>
            <p:spPr>
              <a:xfrm>
                <a:off x="11531600" y="5694363"/>
                <a:ext cx="298450" cy="1154113"/>
              </a:xfrm>
              <a:custGeom>
                <a:avLst/>
                <a:gdLst/>
                <a:ahLst/>
                <a:cxnLst/>
                <a:rect l="0" t="0" r="0" b="0"/>
                <a:pathLst>
                  <a:path w="188" h="727" extrusionOk="0">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86" name="Shape 86"/>
              <p:cNvSpPr/>
              <p:nvPr/>
            </p:nvSpPr>
            <p:spPr>
              <a:xfrm>
                <a:off x="11772900" y="5551488"/>
                <a:ext cx="157163" cy="155575"/>
              </a:xfrm>
              <a:custGeom>
                <a:avLst/>
                <a:gdLst/>
                <a:ahLst/>
                <a:cxnLst/>
                <a:rect l="0" t="0" r="0" b="0"/>
                <a:pathLst>
                  <a:path w="33" h="33" extrusionOk="0">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87" name="Shape 87"/>
              <p:cNvSpPr/>
              <p:nvPr/>
            </p:nvSpPr>
            <p:spPr>
              <a:xfrm>
                <a:off x="11710987" y="4763"/>
                <a:ext cx="304800" cy="1544638"/>
              </a:xfrm>
              <a:custGeom>
                <a:avLst/>
                <a:gdLst/>
                <a:ahLst/>
                <a:cxnLst/>
                <a:rect l="0" t="0" r="0" b="0"/>
                <a:pathLst>
                  <a:path w="192" h="973" extrusionOk="0">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88" name="Shape 88"/>
              <p:cNvSpPr/>
              <p:nvPr/>
            </p:nvSpPr>
            <p:spPr>
              <a:xfrm>
                <a:off x="11636375" y="4867275"/>
                <a:ext cx="188913"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89" name="Shape 89"/>
              <p:cNvSpPr/>
              <p:nvPr/>
            </p:nvSpPr>
            <p:spPr>
              <a:xfrm>
                <a:off x="11441112" y="5046663"/>
                <a:ext cx="307975" cy="1801813"/>
              </a:xfrm>
              <a:custGeom>
                <a:avLst/>
                <a:gdLst/>
                <a:ahLst/>
                <a:cxnLst/>
                <a:rect l="0" t="0" r="0" b="0"/>
                <a:pathLst>
                  <a:path w="194" h="1135" extrusionOk="0">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90" name="Shape 90"/>
              <p:cNvSpPr/>
              <p:nvPr/>
            </p:nvSpPr>
            <p:spPr>
              <a:xfrm>
                <a:off x="11849100" y="6416675"/>
                <a:ext cx="190500" cy="188913"/>
              </a:xfrm>
              <a:custGeom>
                <a:avLst/>
                <a:gdLst/>
                <a:ahLst/>
                <a:cxnLst/>
                <a:rect l="0" t="0" r="0" b="0"/>
                <a:pathLst>
                  <a:path w="40" h="40" extrusionOk="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sp>
            <p:nvSpPr>
              <p:cNvPr id="91" name="Shape 91"/>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spcFirstLastPara="1" wrap="square" lIns="68575" tIns="68575" rIns="68575" bIns="68575" anchor="ctr" anchorCtr="0">
                <a:noAutofit/>
              </a:bodyPr>
              <a:lstStyle/>
              <a:p>
                <a:pPr marL="0" lvl="0" indent="0">
                  <a:spcBef>
                    <a:spcPts val="0"/>
                  </a:spcBef>
                  <a:spcAft>
                    <a:spcPts val="0"/>
                  </a:spcAft>
                  <a:buNone/>
                </a:pPr>
                <a:endParaRPr/>
              </a:p>
            </p:txBody>
          </p:sp>
        </p:grpSp>
      </p:grpSp>
      <p:sp>
        <p:nvSpPr>
          <p:cNvPr id="92" name="Shape 92"/>
          <p:cNvSpPr txBox="1">
            <a:spLocks noGrp="1"/>
          </p:cNvSpPr>
          <p:nvPr>
            <p:ph type="title"/>
          </p:nvPr>
        </p:nvSpPr>
        <p:spPr>
          <a:xfrm>
            <a:off x="856060" y="463889"/>
            <a:ext cx="7429498" cy="1108928"/>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2700"/>
              <a:buFont typeface="Questrial"/>
              <a:buNone/>
              <a:defRPr sz="2700" b="0" i="0" u="none" strike="noStrike" cap="none">
                <a:solidFill>
                  <a:schemeClr val="lt1"/>
                </a:solidFill>
                <a:latin typeface="Questrial"/>
                <a:ea typeface="Questrial"/>
                <a:cs typeface="Questrial"/>
                <a:sym typeface="Quest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93" name="Shape 93"/>
          <p:cNvSpPr txBox="1">
            <a:spLocks noGrp="1"/>
          </p:cNvSpPr>
          <p:nvPr>
            <p:ph type="body" idx="1"/>
          </p:nvPr>
        </p:nvSpPr>
        <p:spPr>
          <a:xfrm>
            <a:off x="856059" y="1687115"/>
            <a:ext cx="7429499" cy="2656285"/>
          </a:xfrm>
          <a:prstGeom prst="rect">
            <a:avLst/>
          </a:prstGeom>
          <a:noFill/>
          <a:ln>
            <a:noFill/>
          </a:ln>
        </p:spPr>
        <p:txBody>
          <a:bodyPr spcFirstLastPara="1" wrap="square" lIns="68575" tIns="68575" rIns="68575" bIns="68575" anchor="t" anchorCtr="0"/>
          <a:lstStyle>
            <a:lvl1pPr marL="457200" marR="0" lvl="0" indent="-374650" algn="l" rtl="0">
              <a:lnSpc>
                <a:spcPct val="120000"/>
              </a:lnSpc>
              <a:spcBef>
                <a:spcPts val="800"/>
              </a:spcBef>
              <a:spcAft>
                <a:spcPts val="0"/>
              </a:spcAft>
              <a:buClr>
                <a:schemeClr val="lt1"/>
              </a:buClr>
              <a:buSzPts val="2300"/>
              <a:buFont typeface="Arial"/>
              <a:buChar char="•"/>
              <a:defRPr sz="1800" b="0" i="0" u="none" strike="noStrike" cap="none">
                <a:solidFill>
                  <a:schemeClr val="lt1"/>
                </a:solidFill>
                <a:latin typeface="Questrial"/>
                <a:ea typeface="Questrial"/>
                <a:cs typeface="Questrial"/>
                <a:sym typeface="Questrial"/>
              </a:defRPr>
            </a:lvl1pPr>
            <a:lvl2pPr marL="914400" marR="0" lvl="1" indent="-349250" algn="l" rtl="0">
              <a:lnSpc>
                <a:spcPct val="120000"/>
              </a:lnSpc>
              <a:spcBef>
                <a:spcPts val="400"/>
              </a:spcBef>
              <a:spcAft>
                <a:spcPts val="0"/>
              </a:spcAft>
              <a:buClr>
                <a:schemeClr val="lt1"/>
              </a:buClr>
              <a:buSzPts val="1900"/>
              <a:buFont typeface="Arial"/>
              <a:buChar char="•"/>
              <a:defRPr sz="1500" b="0" i="0" u="none" strike="noStrike" cap="none">
                <a:solidFill>
                  <a:schemeClr val="lt1"/>
                </a:solidFill>
                <a:latin typeface="Questrial"/>
                <a:ea typeface="Questrial"/>
                <a:cs typeface="Questrial"/>
                <a:sym typeface="Questrial"/>
              </a:defRPr>
            </a:lvl2pPr>
            <a:lvl3pPr marL="1371600" marR="0" lvl="2" indent="-336550" algn="l" rtl="0">
              <a:lnSpc>
                <a:spcPct val="120000"/>
              </a:lnSpc>
              <a:spcBef>
                <a:spcPts val="400"/>
              </a:spcBef>
              <a:spcAft>
                <a:spcPts val="0"/>
              </a:spcAft>
              <a:buClr>
                <a:schemeClr val="lt1"/>
              </a:buClr>
              <a:buSzPts val="1700"/>
              <a:buFont typeface="Arial"/>
              <a:buChar char="•"/>
              <a:defRPr sz="1400" b="0" i="0" u="none" strike="noStrike" cap="none">
                <a:solidFill>
                  <a:schemeClr val="lt1"/>
                </a:solidFill>
                <a:latin typeface="Questrial"/>
                <a:ea typeface="Questrial"/>
                <a:cs typeface="Questrial"/>
                <a:sym typeface="Questrial"/>
              </a:defRPr>
            </a:lvl3pPr>
            <a:lvl4pPr marL="1828800" marR="0" lvl="3"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4pPr>
            <a:lvl5pPr marL="2286000" marR="0" lvl="4" indent="-323850" algn="l" rtl="0">
              <a:lnSpc>
                <a:spcPct val="120000"/>
              </a:lnSpc>
              <a:spcBef>
                <a:spcPts val="400"/>
              </a:spcBef>
              <a:spcAft>
                <a:spcPts val="0"/>
              </a:spcAft>
              <a:buClr>
                <a:schemeClr val="lt1"/>
              </a:buClr>
              <a:buSzPts val="1500"/>
              <a:buFont typeface="Arial"/>
              <a:buChar char="•"/>
              <a:defRPr sz="1200" b="0" i="0" u="none" strike="noStrike" cap="none">
                <a:solidFill>
                  <a:schemeClr val="lt1"/>
                </a:solidFill>
                <a:latin typeface="Questrial"/>
                <a:ea typeface="Questrial"/>
                <a:cs typeface="Questrial"/>
                <a:sym typeface="Questrial"/>
              </a:defRPr>
            </a:lvl5pPr>
            <a:lvl6pPr marL="2743200" marR="0" lvl="5"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6pPr>
            <a:lvl7pPr marL="3200400" marR="0" lvl="6"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7pPr>
            <a:lvl8pPr marL="3657600" marR="0" lvl="7"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8pPr>
            <a:lvl9pPr marL="4114800" marR="0" lvl="8" indent="-311150" algn="l" rtl="0">
              <a:lnSpc>
                <a:spcPct val="120000"/>
              </a:lnSpc>
              <a:spcBef>
                <a:spcPts val="400"/>
              </a:spcBef>
              <a:spcAft>
                <a:spcPts val="0"/>
              </a:spcAft>
              <a:buClr>
                <a:schemeClr val="lt1"/>
              </a:buClr>
              <a:buSzPts val="1300"/>
              <a:buFont typeface="Arial"/>
              <a:buChar char="•"/>
              <a:defRPr sz="1100" b="0" i="0" u="none" strike="noStrike" cap="none">
                <a:solidFill>
                  <a:schemeClr val="lt1"/>
                </a:solidFill>
                <a:latin typeface="Questrial"/>
                <a:ea typeface="Questrial"/>
                <a:cs typeface="Questrial"/>
                <a:sym typeface="Questrial"/>
              </a:defRPr>
            </a:lvl9pPr>
          </a:lstStyle>
          <a:p>
            <a:endParaRPr/>
          </a:p>
        </p:txBody>
      </p:sp>
      <p:sp>
        <p:nvSpPr>
          <p:cNvPr id="94" name="Shape 94"/>
          <p:cNvSpPr txBox="1">
            <a:spLocks noGrp="1"/>
          </p:cNvSpPr>
          <p:nvPr>
            <p:ph type="dt" idx="10"/>
          </p:nvPr>
        </p:nvSpPr>
        <p:spPr>
          <a:xfrm>
            <a:off x="5592691" y="4412457"/>
            <a:ext cx="2057400" cy="273844"/>
          </a:xfrm>
          <a:prstGeom prst="rect">
            <a:avLst/>
          </a:prstGeom>
          <a:noFill/>
          <a:ln>
            <a:noFill/>
          </a:ln>
        </p:spPr>
        <p:txBody>
          <a:bodyPr spcFirstLastPara="1" wrap="square" lIns="68575" tIns="68575" rIns="68575" bIns="68575" anchor="ctr" anchorCtr="0"/>
          <a:lstStyle>
            <a:lvl1pPr marR="0" lvl="0" algn="r"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95" name="Shape 95"/>
          <p:cNvSpPr txBox="1">
            <a:spLocks noGrp="1"/>
          </p:cNvSpPr>
          <p:nvPr>
            <p:ph type="ftr" idx="11"/>
          </p:nvPr>
        </p:nvSpPr>
        <p:spPr>
          <a:xfrm>
            <a:off x="856058" y="4412456"/>
            <a:ext cx="4679482" cy="273844"/>
          </a:xfrm>
          <a:prstGeom prst="rect">
            <a:avLst/>
          </a:prstGeom>
          <a:noFill/>
          <a:ln>
            <a:noFill/>
          </a:ln>
        </p:spPr>
        <p:txBody>
          <a:bodyPr spcFirstLastPara="1" wrap="square" lIns="68575" tIns="68575" rIns="68575" bIns="68575" anchor="ctr" anchorCtr="0"/>
          <a:lstStyle>
            <a:lvl1pPr marR="0" lvl="0" algn="l" rtl="0">
              <a:spcBef>
                <a:spcPts val="0"/>
              </a:spcBef>
              <a:spcAft>
                <a:spcPts val="0"/>
              </a:spcAft>
              <a:buSzPts val="1100"/>
              <a:buNone/>
              <a:defRPr sz="8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100"/>
              <a:buNone/>
              <a:defRPr sz="1400" b="0" i="0" u="none" strike="noStrike" cap="none">
                <a:solidFill>
                  <a:schemeClr val="lt1"/>
                </a:solidFill>
                <a:latin typeface="Questrial"/>
                <a:ea typeface="Questrial"/>
                <a:cs typeface="Questrial"/>
                <a:sym typeface="Questrial"/>
              </a:defRPr>
            </a:lvl9pPr>
          </a:lstStyle>
          <a:p>
            <a:endParaRPr/>
          </a:p>
        </p:txBody>
      </p:sp>
      <p:sp>
        <p:nvSpPr>
          <p:cNvPr id="96" name="Shape 96"/>
          <p:cNvSpPr txBox="1">
            <a:spLocks noGrp="1"/>
          </p:cNvSpPr>
          <p:nvPr>
            <p:ph type="sldNum" idx="12"/>
          </p:nvPr>
        </p:nvSpPr>
        <p:spPr>
          <a:xfrm>
            <a:off x="7707241" y="4412455"/>
            <a:ext cx="578317" cy="273844"/>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800" b="0" i="0" u="none" strike="noStrike" cap="none">
                <a:solidFill>
                  <a:schemeClr val="lt1"/>
                </a:solidFill>
                <a:latin typeface="Questrial"/>
                <a:ea typeface="Questrial"/>
                <a:cs typeface="Questrial"/>
                <a:sym typeface="Questrial"/>
              </a:defRPr>
            </a:lvl1pPr>
            <a:lvl2pPr marL="0" marR="0" lvl="1" indent="0" algn="r" rtl="0">
              <a:spcBef>
                <a:spcPts val="0"/>
              </a:spcBef>
              <a:buNone/>
              <a:defRPr sz="800" b="0" i="0" u="none" strike="noStrike" cap="none">
                <a:solidFill>
                  <a:schemeClr val="lt1"/>
                </a:solidFill>
                <a:latin typeface="Questrial"/>
                <a:ea typeface="Questrial"/>
                <a:cs typeface="Questrial"/>
                <a:sym typeface="Questrial"/>
              </a:defRPr>
            </a:lvl2pPr>
            <a:lvl3pPr marL="0" marR="0" lvl="2" indent="0" algn="r" rtl="0">
              <a:spcBef>
                <a:spcPts val="0"/>
              </a:spcBef>
              <a:buNone/>
              <a:defRPr sz="800" b="0" i="0" u="none" strike="noStrike" cap="none">
                <a:solidFill>
                  <a:schemeClr val="lt1"/>
                </a:solidFill>
                <a:latin typeface="Questrial"/>
                <a:ea typeface="Questrial"/>
                <a:cs typeface="Questrial"/>
                <a:sym typeface="Questrial"/>
              </a:defRPr>
            </a:lvl3pPr>
            <a:lvl4pPr marL="0" marR="0" lvl="3" indent="0" algn="r" rtl="0">
              <a:spcBef>
                <a:spcPts val="0"/>
              </a:spcBef>
              <a:buNone/>
              <a:defRPr sz="800" b="0" i="0" u="none" strike="noStrike" cap="none">
                <a:solidFill>
                  <a:schemeClr val="lt1"/>
                </a:solidFill>
                <a:latin typeface="Questrial"/>
                <a:ea typeface="Questrial"/>
                <a:cs typeface="Questrial"/>
                <a:sym typeface="Questrial"/>
              </a:defRPr>
            </a:lvl4pPr>
            <a:lvl5pPr marL="0" marR="0" lvl="4" indent="0" algn="r" rtl="0">
              <a:spcBef>
                <a:spcPts val="0"/>
              </a:spcBef>
              <a:buNone/>
              <a:defRPr sz="800" b="0" i="0" u="none" strike="noStrike" cap="none">
                <a:solidFill>
                  <a:schemeClr val="lt1"/>
                </a:solidFill>
                <a:latin typeface="Questrial"/>
                <a:ea typeface="Questrial"/>
                <a:cs typeface="Questrial"/>
                <a:sym typeface="Questrial"/>
              </a:defRPr>
            </a:lvl5pPr>
            <a:lvl6pPr marL="0" marR="0" lvl="5" indent="0" algn="r" rtl="0">
              <a:spcBef>
                <a:spcPts val="0"/>
              </a:spcBef>
              <a:buNone/>
              <a:defRPr sz="800" b="0" i="0" u="none" strike="noStrike" cap="none">
                <a:solidFill>
                  <a:schemeClr val="lt1"/>
                </a:solidFill>
                <a:latin typeface="Questrial"/>
                <a:ea typeface="Questrial"/>
                <a:cs typeface="Questrial"/>
                <a:sym typeface="Questrial"/>
              </a:defRPr>
            </a:lvl6pPr>
            <a:lvl7pPr marL="0" marR="0" lvl="6" indent="0" algn="r" rtl="0">
              <a:spcBef>
                <a:spcPts val="0"/>
              </a:spcBef>
              <a:buNone/>
              <a:defRPr sz="800" b="0" i="0" u="none" strike="noStrike" cap="none">
                <a:solidFill>
                  <a:schemeClr val="lt1"/>
                </a:solidFill>
                <a:latin typeface="Questrial"/>
                <a:ea typeface="Questrial"/>
                <a:cs typeface="Questrial"/>
                <a:sym typeface="Questrial"/>
              </a:defRPr>
            </a:lvl7pPr>
            <a:lvl8pPr marL="0" marR="0" lvl="7" indent="0" algn="r" rtl="0">
              <a:spcBef>
                <a:spcPts val="0"/>
              </a:spcBef>
              <a:buNone/>
              <a:defRPr sz="800" b="0" i="0" u="none" strike="noStrike" cap="none">
                <a:solidFill>
                  <a:schemeClr val="lt1"/>
                </a:solidFill>
                <a:latin typeface="Questrial"/>
                <a:ea typeface="Questrial"/>
                <a:cs typeface="Questrial"/>
                <a:sym typeface="Questrial"/>
              </a:defRPr>
            </a:lvl8pPr>
            <a:lvl9pPr marL="0" marR="0" lvl="8" indent="0" algn="r" rtl="0">
              <a:spcBef>
                <a:spcPts val="0"/>
              </a:spcBef>
              <a:buNone/>
              <a:defRPr sz="800" b="0" i="0" u="none" strike="noStrike" cap="none">
                <a:solidFill>
                  <a:schemeClr val="lt1"/>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278"/>
        <p:cNvGrpSpPr/>
        <p:nvPr/>
      </p:nvGrpSpPr>
      <p:grpSpPr>
        <a:xfrm>
          <a:off x="0" y="0"/>
          <a:ext cx="0" cy="0"/>
          <a:chOff x="0" y="0"/>
          <a:chExt cx="0" cy="0"/>
        </a:xfrm>
      </p:grpSpPr>
      <p:sp>
        <p:nvSpPr>
          <p:cNvPr id="279" name="Shape 279"/>
          <p:cNvSpPr txBox="1">
            <a:spLocks noGrp="1"/>
          </p:cNvSpPr>
          <p:nvPr>
            <p:ph type="ctrTitle"/>
          </p:nvPr>
        </p:nvSpPr>
        <p:spPr>
          <a:xfrm>
            <a:off x="1955958" y="841772"/>
            <a:ext cx="6593681" cy="17907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lt1"/>
              </a:buClr>
              <a:buSzPts val="3600"/>
              <a:buFont typeface="Questrial"/>
              <a:buNone/>
            </a:pPr>
            <a:r>
              <a:rPr lang="en" sz="3600" b="1" i="0" u="none" strike="noStrike" cap="none">
                <a:solidFill>
                  <a:schemeClr val="lt1"/>
                </a:solidFill>
              </a:rPr>
              <a:t>PATHWAYS TO NURSING: AN OVERVIEW FOR CA HIGH SCHOOL STUDENTS</a:t>
            </a:r>
            <a:endParaRPr sz="1100" b="1"/>
          </a:p>
        </p:txBody>
      </p:sp>
      <p:sp>
        <p:nvSpPr>
          <p:cNvPr id="280" name="Shape 280"/>
          <p:cNvSpPr txBox="1">
            <a:spLocks noGrp="1"/>
          </p:cNvSpPr>
          <p:nvPr>
            <p:ph type="subTitle" idx="1"/>
          </p:nvPr>
        </p:nvSpPr>
        <p:spPr>
          <a:xfrm>
            <a:off x="1955958" y="2768122"/>
            <a:ext cx="6858000" cy="12417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lt2"/>
              </a:buClr>
              <a:buSzPts val="1700"/>
              <a:buFont typeface="Arial"/>
              <a:buNone/>
            </a:pPr>
            <a:r>
              <a:rPr lang="en" sz="2000" dirty="0"/>
              <a:t>J</a:t>
            </a:r>
            <a:r>
              <a:rPr lang="en-US" sz="2000" dirty="0"/>
              <a:t>ON RICE</a:t>
            </a:r>
            <a:r>
              <a:rPr lang="en" sz="2000" dirty="0"/>
              <a:t> - </a:t>
            </a:r>
            <a:r>
              <a:rPr lang="en" sz="2000" i="0" u="none" strike="noStrike" cap="none" dirty="0">
                <a:solidFill>
                  <a:schemeClr val="lt2"/>
                </a:solidFill>
              </a:rPr>
              <a:t>UNIVERSITY OF SAN FRANCISCO</a:t>
            </a:r>
            <a:endParaRPr sz="2000" dirty="0"/>
          </a:p>
          <a:p>
            <a:pPr marL="0" marR="0" lvl="0" indent="0" algn="l" rtl="0">
              <a:lnSpc>
                <a:spcPct val="100000"/>
              </a:lnSpc>
              <a:spcBef>
                <a:spcPts val="800"/>
              </a:spcBef>
              <a:spcAft>
                <a:spcPts val="0"/>
              </a:spcAft>
              <a:buClr>
                <a:schemeClr val="lt2"/>
              </a:buClr>
              <a:buSzPts val="1700"/>
              <a:buFont typeface="Arial"/>
              <a:buNone/>
            </a:pPr>
            <a:r>
              <a:rPr lang="en" sz="2000" i="0" u="none" strike="noStrike" cap="none" dirty="0">
                <a:solidFill>
                  <a:schemeClr val="lt2"/>
                </a:solidFill>
              </a:rPr>
              <a:t>NICOLE PILAR</a:t>
            </a:r>
            <a:r>
              <a:rPr lang="en" sz="2000" dirty="0"/>
              <a:t> - </a:t>
            </a:r>
            <a:r>
              <a:rPr lang="en" sz="2000" i="0" u="none" strike="noStrike" cap="none" dirty="0">
                <a:solidFill>
                  <a:schemeClr val="lt2"/>
                </a:solidFill>
              </a:rPr>
              <a:t>COLLEGEWISE</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49"/>
        <p:cNvGrpSpPr/>
        <p:nvPr/>
      </p:nvGrpSpPr>
      <p:grpSpPr>
        <a:xfrm>
          <a:off x="0" y="0"/>
          <a:ext cx="0" cy="0"/>
          <a:chOff x="0" y="0"/>
          <a:chExt cx="0" cy="0"/>
        </a:xfrm>
      </p:grpSpPr>
      <p:sp>
        <p:nvSpPr>
          <p:cNvPr id="350" name="Shape 350"/>
          <p:cNvSpPr txBox="1">
            <a:spLocks noGrp="1"/>
          </p:cNvSpPr>
          <p:nvPr>
            <p:ph type="title"/>
          </p:nvPr>
        </p:nvSpPr>
        <p:spPr>
          <a:xfrm>
            <a:off x="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HELPFUL QUESTIONS FOR STUDENTS TO ASK</a:t>
            </a:r>
            <a:endParaRPr sz="2700" b="1" i="0" u="none" strike="noStrike" cap="none">
              <a:solidFill>
                <a:schemeClr val="lt1"/>
              </a:solidFill>
            </a:endParaRPr>
          </a:p>
        </p:txBody>
      </p:sp>
      <p:sp>
        <p:nvSpPr>
          <p:cNvPr id="351" name="Shape 351"/>
          <p:cNvSpPr txBox="1">
            <a:spLocks noGrp="1"/>
          </p:cNvSpPr>
          <p:nvPr>
            <p:ph type="body" idx="1"/>
          </p:nvPr>
        </p:nvSpPr>
        <p:spPr>
          <a:xfrm>
            <a:off x="4203050" y="1108800"/>
            <a:ext cx="4318800" cy="30906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120000"/>
              </a:lnSpc>
              <a:spcBef>
                <a:spcPts val="0"/>
              </a:spcBef>
              <a:spcAft>
                <a:spcPts val="0"/>
              </a:spcAft>
              <a:buClr>
                <a:schemeClr val="lt1"/>
              </a:buClr>
              <a:buSzPts val="2300"/>
              <a:buFont typeface="Arial"/>
              <a:buChar char="•"/>
            </a:pPr>
            <a:r>
              <a:rPr lang="en" sz="1800" b="1" i="0" u="none" strike="noStrike" cap="none">
                <a:solidFill>
                  <a:schemeClr val="lt1"/>
                </a:solidFill>
              </a:rPr>
              <a:t>Average Academic Profile for Nursing Program</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Direct Entry vs. Pre-Nursing</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Clinical Experiences</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Admission process for Nursing </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Pass score on the NCLEX exam  </a:t>
            </a:r>
            <a:endParaRPr sz="1100" b="1"/>
          </a:p>
          <a:p>
            <a:pPr marL="177800" marR="0" lvl="0" indent="-38100" algn="l" rtl="0">
              <a:lnSpc>
                <a:spcPct val="120000"/>
              </a:lnSpc>
              <a:spcBef>
                <a:spcPts val="800"/>
              </a:spcBef>
              <a:spcAft>
                <a:spcPts val="0"/>
              </a:spcAft>
              <a:buClr>
                <a:schemeClr val="lt1"/>
              </a:buClr>
              <a:buSzPts val="2300"/>
              <a:buFont typeface="Arial"/>
              <a:buNone/>
            </a:pPr>
            <a:endParaRPr sz="1800" b="0" i="0" u="none" strike="noStrike" cap="none">
              <a:solidFill>
                <a:schemeClr val="lt1"/>
              </a:solidFill>
              <a:latin typeface="Questrial"/>
              <a:ea typeface="Questrial"/>
              <a:cs typeface="Questrial"/>
              <a:sym typeface="Questrial"/>
            </a:endParaRPr>
          </a:p>
          <a:p>
            <a:pPr marL="177800" marR="0" lvl="0" indent="-38100" algn="l" rtl="0">
              <a:lnSpc>
                <a:spcPct val="120000"/>
              </a:lnSpc>
              <a:spcBef>
                <a:spcPts val="800"/>
              </a:spcBef>
              <a:spcAft>
                <a:spcPts val="0"/>
              </a:spcAft>
              <a:buClr>
                <a:schemeClr val="lt1"/>
              </a:buClr>
              <a:buSzPts val="2300"/>
              <a:buFont typeface="Arial"/>
              <a:buNone/>
            </a:pPr>
            <a:endParaRPr sz="1800" b="0" i="0" u="none" strike="noStrike" cap="none">
              <a:solidFill>
                <a:schemeClr val="lt1"/>
              </a:solidFill>
              <a:latin typeface="Questrial"/>
              <a:ea typeface="Questrial"/>
              <a:cs typeface="Questrial"/>
              <a:sym typeface="Questrial"/>
            </a:endParaRPr>
          </a:p>
        </p:txBody>
      </p:sp>
      <p:pic>
        <p:nvPicPr>
          <p:cNvPr id="352" name="Shape 352"/>
          <p:cNvPicPr preferRelativeResize="0"/>
          <p:nvPr/>
        </p:nvPicPr>
        <p:blipFill>
          <a:blip r:embed="rId3">
            <a:alphaModFix/>
          </a:blip>
          <a:stretch>
            <a:fillRect/>
          </a:stretch>
        </p:blipFill>
        <p:spPr>
          <a:xfrm>
            <a:off x="341525" y="1541500"/>
            <a:ext cx="3663126" cy="206050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56"/>
        <p:cNvGrpSpPr/>
        <p:nvPr/>
      </p:nvGrpSpPr>
      <p:grpSpPr>
        <a:xfrm>
          <a:off x="0" y="0"/>
          <a:ext cx="0" cy="0"/>
          <a:chOff x="0" y="0"/>
          <a:chExt cx="0" cy="0"/>
        </a:xfrm>
      </p:grpSpPr>
      <p:sp>
        <p:nvSpPr>
          <p:cNvPr id="357" name="Shape 357"/>
          <p:cNvSpPr txBox="1">
            <a:spLocks noGrp="1"/>
          </p:cNvSpPr>
          <p:nvPr>
            <p:ph type="title"/>
          </p:nvPr>
        </p:nvSpPr>
        <p:spPr>
          <a:xfrm>
            <a:off x="0" y="6825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SO YOU’RE IN! </a:t>
            </a:r>
            <a:endParaRPr sz="2700" b="1" i="0" u="none" strike="noStrike" cap="none">
              <a:solidFill>
                <a:schemeClr val="lt1"/>
              </a:solidFill>
            </a:endParaRPr>
          </a:p>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HERE’S WHAT YOU SIGNED UP FOR</a:t>
            </a:r>
            <a:endParaRPr sz="1100" b="1"/>
          </a:p>
        </p:txBody>
      </p:sp>
      <p:sp>
        <p:nvSpPr>
          <p:cNvPr id="358" name="Shape 358"/>
          <p:cNvSpPr txBox="1">
            <a:spLocks noGrp="1"/>
          </p:cNvSpPr>
          <p:nvPr>
            <p:ph type="body" idx="1"/>
          </p:nvPr>
        </p:nvSpPr>
        <p:spPr>
          <a:xfrm>
            <a:off x="856050" y="1177050"/>
            <a:ext cx="3863700" cy="32955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120000"/>
              </a:lnSpc>
              <a:spcBef>
                <a:spcPts val="0"/>
              </a:spcBef>
              <a:spcAft>
                <a:spcPts val="0"/>
              </a:spcAft>
              <a:buClr>
                <a:schemeClr val="lt1"/>
              </a:buClr>
              <a:buSzPts val="2300"/>
              <a:buFont typeface="Arial"/>
              <a:buChar char="•"/>
            </a:pPr>
            <a:r>
              <a:rPr lang="en" sz="1800" b="1" i="0" u="none" strike="noStrike" cap="none">
                <a:solidFill>
                  <a:schemeClr val="lt1"/>
                </a:solidFill>
              </a:rPr>
              <a:t>GPA and other requirements to stay in program</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Social life</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Test heavy profession</a:t>
            </a:r>
            <a:endParaRPr sz="1100"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What does this profession entail? </a:t>
            </a:r>
            <a:endParaRPr sz="1100" b="1"/>
          </a:p>
          <a:p>
            <a:pPr marL="177800" marR="0" lvl="0" indent="-38100" algn="l" rtl="0">
              <a:lnSpc>
                <a:spcPct val="120000"/>
              </a:lnSpc>
              <a:spcBef>
                <a:spcPts val="800"/>
              </a:spcBef>
              <a:spcAft>
                <a:spcPts val="0"/>
              </a:spcAft>
              <a:buClr>
                <a:schemeClr val="lt1"/>
              </a:buClr>
              <a:buSzPts val="2300"/>
              <a:buFont typeface="Arial"/>
              <a:buNone/>
            </a:pPr>
            <a:endParaRPr sz="1800" b="0" i="0" u="none" strike="noStrike" cap="none">
              <a:solidFill>
                <a:schemeClr val="lt1"/>
              </a:solidFill>
              <a:latin typeface="Questrial"/>
              <a:ea typeface="Questrial"/>
              <a:cs typeface="Questrial"/>
              <a:sym typeface="Questrial"/>
            </a:endParaRPr>
          </a:p>
        </p:txBody>
      </p:sp>
      <p:pic>
        <p:nvPicPr>
          <p:cNvPr id="359" name="Shape 359"/>
          <p:cNvPicPr preferRelativeResize="0"/>
          <p:nvPr/>
        </p:nvPicPr>
        <p:blipFill>
          <a:blip r:embed="rId3">
            <a:alphaModFix/>
          </a:blip>
          <a:stretch>
            <a:fillRect/>
          </a:stretch>
        </p:blipFill>
        <p:spPr>
          <a:xfrm>
            <a:off x="4919300" y="1249438"/>
            <a:ext cx="3778050" cy="264463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63"/>
        <p:cNvGrpSpPr/>
        <p:nvPr/>
      </p:nvGrpSpPr>
      <p:grpSpPr>
        <a:xfrm>
          <a:off x="0" y="0"/>
          <a:ext cx="0" cy="0"/>
          <a:chOff x="0" y="0"/>
          <a:chExt cx="0" cy="0"/>
        </a:xfrm>
      </p:grpSpPr>
      <p:sp>
        <p:nvSpPr>
          <p:cNvPr id="364" name="Shape 364"/>
          <p:cNvSpPr txBox="1">
            <a:spLocks noGrp="1"/>
          </p:cNvSpPr>
          <p:nvPr>
            <p:ph type="title"/>
          </p:nvPr>
        </p:nvSpPr>
        <p:spPr>
          <a:xfrm>
            <a:off x="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OTHER PATHWAYS TO CONSIDER</a:t>
            </a:r>
            <a:endParaRPr sz="1100" b="1"/>
          </a:p>
        </p:txBody>
      </p:sp>
      <p:sp>
        <p:nvSpPr>
          <p:cNvPr id="365" name="Shape 365"/>
          <p:cNvSpPr txBox="1">
            <a:spLocks noGrp="1"/>
          </p:cNvSpPr>
          <p:nvPr>
            <p:ph type="body" idx="1"/>
          </p:nvPr>
        </p:nvSpPr>
        <p:spPr>
          <a:xfrm>
            <a:off x="857254" y="1108800"/>
            <a:ext cx="4074300" cy="2656200"/>
          </a:xfrm>
          <a:prstGeom prst="rect">
            <a:avLst/>
          </a:prstGeom>
          <a:noFill/>
          <a:ln>
            <a:noFill/>
          </a:ln>
        </p:spPr>
        <p:txBody>
          <a:bodyPr spcFirstLastPara="1" wrap="square" lIns="68575" tIns="34275" rIns="68575" bIns="34275" anchor="t" anchorCtr="0">
            <a:noAutofit/>
          </a:bodyPr>
          <a:lstStyle/>
          <a:p>
            <a:pPr marL="177800" marR="0" lvl="0" indent="-152400" algn="l" rtl="0">
              <a:lnSpc>
                <a:spcPct val="120000"/>
              </a:lnSpc>
              <a:spcBef>
                <a:spcPts val="0"/>
              </a:spcBef>
              <a:spcAft>
                <a:spcPts val="0"/>
              </a:spcAft>
              <a:buClr>
                <a:schemeClr val="lt1"/>
              </a:buClr>
              <a:buSzPts val="1800"/>
              <a:buFont typeface="Arial"/>
              <a:buChar char="•"/>
            </a:pPr>
            <a:r>
              <a:rPr lang="en" b="1" i="0" u="none" strike="noStrike" cap="none">
                <a:solidFill>
                  <a:schemeClr val="lt1"/>
                </a:solidFill>
              </a:rPr>
              <a:t>Out of State programs</a:t>
            </a:r>
            <a:endParaRPr b="1" i="0" u="none" strike="noStrike" cap="none">
              <a:solidFill>
                <a:schemeClr val="lt1"/>
              </a:solidFill>
            </a:endParaRPr>
          </a:p>
          <a:p>
            <a:pPr marL="177800" marR="0" lvl="0" indent="-152400" algn="l" rtl="0">
              <a:lnSpc>
                <a:spcPct val="120000"/>
              </a:lnSpc>
              <a:spcBef>
                <a:spcPts val="800"/>
              </a:spcBef>
              <a:spcAft>
                <a:spcPts val="0"/>
              </a:spcAft>
              <a:buClr>
                <a:schemeClr val="lt1"/>
              </a:buClr>
              <a:buSzPts val="1800"/>
              <a:buFont typeface="Arial"/>
              <a:buChar char="•"/>
            </a:pPr>
            <a:r>
              <a:rPr lang="en" b="1" i="0" u="none" strike="noStrike" cap="none">
                <a:solidFill>
                  <a:schemeClr val="lt1"/>
                </a:solidFill>
              </a:rPr>
              <a:t>Transfer Route</a:t>
            </a:r>
            <a:endParaRPr b="1"/>
          </a:p>
          <a:p>
            <a:pPr marL="520700" marR="0" lvl="1" indent="-177800" algn="l" rtl="0">
              <a:lnSpc>
                <a:spcPct val="120000"/>
              </a:lnSpc>
              <a:spcBef>
                <a:spcPts val="400"/>
              </a:spcBef>
              <a:spcAft>
                <a:spcPts val="0"/>
              </a:spcAft>
              <a:buClr>
                <a:schemeClr val="lt1"/>
              </a:buClr>
              <a:buSzPts val="1800"/>
              <a:buFont typeface="Arial"/>
              <a:buChar char="•"/>
            </a:pPr>
            <a:r>
              <a:rPr lang="en" sz="1800" b="1" i="0" u="none" strike="noStrike" cap="none">
                <a:solidFill>
                  <a:schemeClr val="lt1"/>
                </a:solidFill>
              </a:rPr>
              <a:t>Good route for students that aren’t as competitive as a first-year student or still need to explore nursing field before committing. </a:t>
            </a:r>
            <a:endParaRPr sz="1800" b="1" i="0" u="none" strike="noStrike" cap="none">
              <a:solidFill>
                <a:schemeClr val="lt1"/>
              </a:solidFill>
            </a:endParaRPr>
          </a:p>
          <a:p>
            <a:pPr marL="177800" marR="0" lvl="0" indent="-152400" algn="l" rtl="0">
              <a:lnSpc>
                <a:spcPct val="120000"/>
              </a:lnSpc>
              <a:spcBef>
                <a:spcPts val="800"/>
              </a:spcBef>
              <a:spcAft>
                <a:spcPts val="0"/>
              </a:spcAft>
              <a:buClr>
                <a:schemeClr val="lt1"/>
              </a:buClr>
              <a:buSzPts val="1800"/>
              <a:buFont typeface="Arial"/>
              <a:buChar char="•"/>
            </a:pPr>
            <a:r>
              <a:rPr lang="en" b="1" i="0" u="none" strike="noStrike" cap="none">
                <a:solidFill>
                  <a:schemeClr val="lt1"/>
                </a:solidFill>
              </a:rPr>
              <a:t>Master’s Programs for Non-BSN students</a:t>
            </a:r>
            <a:endParaRPr b="1"/>
          </a:p>
          <a:p>
            <a:pPr marL="520700" marR="0" lvl="1" indent="-63500" algn="l" rtl="0">
              <a:lnSpc>
                <a:spcPct val="120000"/>
              </a:lnSpc>
              <a:spcBef>
                <a:spcPts val="400"/>
              </a:spcBef>
              <a:spcAft>
                <a:spcPts val="0"/>
              </a:spcAft>
              <a:buClr>
                <a:schemeClr val="lt1"/>
              </a:buClr>
              <a:buSzPts val="1900"/>
              <a:buFont typeface="Arial"/>
              <a:buNone/>
            </a:pPr>
            <a:endParaRPr sz="1500" b="0" i="0" u="none" strike="noStrike" cap="none">
              <a:solidFill>
                <a:schemeClr val="lt1"/>
              </a:solidFill>
              <a:latin typeface="Questrial"/>
              <a:ea typeface="Questrial"/>
              <a:cs typeface="Questrial"/>
              <a:sym typeface="Questrial"/>
            </a:endParaRPr>
          </a:p>
        </p:txBody>
      </p:sp>
      <p:graphicFrame>
        <p:nvGraphicFramePr>
          <p:cNvPr id="366" name="Shape 366"/>
          <p:cNvGraphicFramePr/>
          <p:nvPr/>
        </p:nvGraphicFramePr>
        <p:xfrm>
          <a:off x="5039550" y="1108808"/>
          <a:ext cx="3778700" cy="3101450"/>
        </p:xfrm>
        <a:graphic>
          <a:graphicData uri="http://schemas.openxmlformats.org/drawingml/2006/table">
            <a:tbl>
              <a:tblPr>
                <a:noFill/>
                <a:tableStyleId>{6B74B4A4-DF41-4EA2-A8E3-26E7BE2EC53A}</a:tableStyleId>
              </a:tblPr>
              <a:tblGrid>
                <a:gridCol w="944675">
                  <a:extLst>
                    <a:ext uri="{9D8B030D-6E8A-4147-A177-3AD203B41FA5}">
                      <a16:colId xmlns:a16="http://schemas.microsoft.com/office/drawing/2014/main" val="20000"/>
                    </a:ext>
                  </a:extLst>
                </a:gridCol>
                <a:gridCol w="944675">
                  <a:extLst>
                    <a:ext uri="{9D8B030D-6E8A-4147-A177-3AD203B41FA5}">
                      <a16:colId xmlns:a16="http://schemas.microsoft.com/office/drawing/2014/main" val="20001"/>
                    </a:ext>
                  </a:extLst>
                </a:gridCol>
                <a:gridCol w="944675">
                  <a:extLst>
                    <a:ext uri="{9D8B030D-6E8A-4147-A177-3AD203B41FA5}">
                      <a16:colId xmlns:a16="http://schemas.microsoft.com/office/drawing/2014/main" val="20002"/>
                    </a:ext>
                  </a:extLst>
                </a:gridCol>
                <a:gridCol w="944675">
                  <a:extLst>
                    <a:ext uri="{9D8B030D-6E8A-4147-A177-3AD203B41FA5}">
                      <a16:colId xmlns:a16="http://schemas.microsoft.com/office/drawing/2014/main" val="20003"/>
                    </a:ext>
                  </a:extLst>
                </a:gridCol>
              </a:tblGrid>
              <a:tr h="476950">
                <a:tc gridSpan="4">
                  <a:txBody>
                    <a:bodyPr/>
                    <a:lstStyle/>
                    <a:p>
                      <a:pPr marL="0" lvl="0" indent="0" algn="ctr" rtl="0">
                        <a:spcBef>
                          <a:spcPts val="0"/>
                        </a:spcBef>
                        <a:spcAft>
                          <a:spcPts val="0"/>
                        </a:spcAft>
                        <a:buNone/>
                      </a:pPr>
                      <a:r>
                        <a:rPr lang="en" b="1">
                          <a:solidFill>
                            <a:schemeClr val="lt1"/>
                          </a:solidFill>
                        </a:rPr>
                        <a:t>Nursing Programs by Region/Type in </a:t>
                      </a:r>
                      <a:r>
                        <a:rPr lang="en" sz="1200" b="1">
                          <a:solidFill>
                            <a:schemeClr val="lt1"/>
                          </a:solidFill>
                        </a:rPr>
                        <a:t>US</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9450">
                <a:tc>
                  <a:txBody>
                    <a:bodyPr/>
                    <a:lstStyle/>
                    <a:p>
                      <a:pPr marL="0" lvl="0" indent="0" algn="ctr">
                        <a:spcBef>
                          <a:spcPts val="0"/>
                        </a:spcBef>
                        <a:spcAft>
                          <a:spcPts val="0"/>
                        </a:spcAft>
                        <a:buNone/>
                      </a:pP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ADN</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BSN</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MSN</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val="10001"/>
                  </a:ext>
                </a:extLst>
              </a:tr>
              <a:tr h="476950">
                <a:tc>
                  <a:txBody>
                    <a:bodyPr/>
                    <a:lstStyle/>
                    <a:p>
                      <a:pPr marL="0" lvl="0" indent="0" algn="ctr">
                        <a:spcBef>
                          <a:spcPts val="0"/>
                        </a:spcBef>
                        <a:spcAft>
                          <a:spcPts val="0"/>
                        </a:spcAft>
                        <a:buNone/>
                      </a:pPr>
                      <a:r>
                        <a:rPr lang="en" sz="1200" b="1">
                          <a:solidFill>
                            <a:schemeClr val="lt1"/>
                          </a:solidFill>
                        </a:rPr>
                        <a:t>Midwest </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269</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209</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146</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val="10002"/>
                  </a:ext>
                </a:extLst>
              </a:tr>
              <a:tr h="714200">
                <a:tc>
                  <a:txBody>
                    <a:bodyPr/>
                    <a:lstStyle/>
                    <a:p>
                      <a:pPr marL="0" lvl="0" indent="0" algn="ctr">
                        <a:spcBef>
                          <a:spcPts val="0"/>
                        </a:spcBef>
                        <a:spcAft>
                          <a:spcPts val="0"/>
                        </a:spcAft>
                        <a:buNone/>
                      </a:pPr>
                      <a:r>
                        <a:rPr lang="en" sz="1200" b="1">
                          <a:solidFill>
                            <a:schemeClr val="lt1"/>
                          </a:solidFill>
                        </a:rPr>
                        <a:t>North Atlantic </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161</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147</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132</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val="10003"/>
                  </a:ext>
                </a:extLst>
              </a:tr>
              <a:tr h="476950">
                <a:tc>
                  <a:txBody>
                    <a:bodyPr/>
                    <a:lstStyle/>
                    <a:p>
                      <a:pPr marL="0" lvl="0" indent="0" algn="ctr">
                        <a:spcBef>
                          <a:spcPts val="0"/>
                        </a:spcBef>
                        <a:spcAft>
                          <a:spcPts val="0"/>
                        </a:spcAft>
                        <a:buNone/>
                      </a:pPr>
                      <a:r>
                        <a:rPr lang="en" sz="1200" b="1">
                          <a:solidFill>
                            <a:schemeClr val="lt1"/>
                          </a:solidFill>
                        </a:rPr>
                        <a:t>South </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481</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246</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156</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val="10004"/>
                  </a:ext>
                </a:extLst>
              </a:tr>
              <a:tr h="476950">
                <a:tc>
                  <a:txBody>
                    <a:bodyPr/>
                    <a:lstStyle/>
                    <a:p>
                      <a:pPr marL="0" lvl="0" indent="0" algn="ctr">
                        <a:spcBef>
                          <a:spcPts val="0"/>
                        </a:spcBef>
                        <a:spcAft>
                          <a:spcPts val="0"/>
                        </a:spcAft>
                        <a:buNone/>
                      </a:pPr>
                      <a:r>
                        <a:rPr lang="en" sz="1200" b="1">
                          <a:solidFill>
                            <a:schemeClr val="lt1"/>
                          </a:solidFill>
                        </a:rPr>
                        <a:t>West</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236</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94</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tc>
                  <a:txBody>
                    <a:bodyPr/>
                    <a:lstStyle/>
                    <a:p>
                      <a:pPr marL="0" lvl="0" indent="0" algn="ctr">
                        <a:spcBef>
                          <a:spcPts val="0"/>
                        </a:spcBef>
                        <a:spcAft>
                          <a:spcPts val="0"/>
                        </a:spcAft>
                        <a:buNone/>
                      </a:pPr>
                      <a:r>
                        <a:rPr lang="en" sz="1200" b="1">
                          <a:solidFill>
                            <a:schemeClr val="lt1"/>
                          </a:solidFill>
                        </a:rPr>
                        <a:t>70</a:t>
                      </a:r>
                      <a:endParaRPr sz="1200" b="1">
                        <a:solidFill>
                          <a:schemeClr val="lt1"/>
                        </a:solidFill>
                      </a:endParaRPr>
                    </a:p>
                  </a:txBody>
                  <a:tcPr marL="91425" marR="91425" marT="91425" marB="91425">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accent5"/>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70"/>
        <p:cNvGrpSpPr/>
        <p:nvPr/>
      </p:nvGrpSpPr>
      <p:grpSpPr>
        <a:xfrm>
          <a:off x="0" y="0"/>
          <a:ext cx="0" cy="0"/>
          <a:chOff x="0" y="0"/>
          <a:chExt cx="0" cy="0"/>
        </a:xfrm>
      </p:grpSpPr>
      <p:sp>
        <p:nvSpPr>
          <p:cNvPr id="371" name="Shape 371"/>
          <p:cNvSpPr txBox="1">
            <a:spLocks noGrp="1"/>
          </p:cNvSpPr>
          <p:nvPr>
            <p:ph type="title"/>
          </p:nvPr>
        </p:nvSpPr>
        <p:spPr>
          <a:xfrm>
            <a:off x="857260" y="1650864"/>
            <a:ext cx="74295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5000"/>
              <a:buFont typeface="Questrial"/>
              <a:buNone/>
            </a:pPr>
            <a:r>
              <a:rPr lang="en" sz="5000" b="1" i="0" u="none" strike="noStrike" cap="none">
                <a:solidFill>
                  <a:schemeClr val="lt1"/>
                </a:solidFill>
              </a:rPr>
              <a:t>QUESTIONS? </a:t>
            </a:r>
            <a:endParaRPr sz="5000" b="1" i="0" u="none" strike="noStrike" cap="none">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856060" y="-11"/>
            <a:ext cx="7429500" cy="1108800"/>
          </a:xfrm>
          <a:prstGeom prst="rect">
            <a:avLst/>
          </a:prstGeom>
        </p:spPr>
        <p:txBody>
          <a:bodyPr spcFirstLastPara="1" wrap="square" lIns="68575" tIns="68575" rIns="68575" bIns="68575" anchor="ctr" anchorCtr="0">
            <a:noAutofit/>
          </a:bodyPr>
          <a:lstStyle/>
          <a:p>
            <a:pPr marL="0" lvl="0" indent="0" algn="ctr">
              <a:spcBef>
                <a:spcPts val="0"/>
              </a:spcBef>
              <a:spcAft>
                <a:spcPts val="0"/>
              </a:spcAft>
              <a:buNone/>
            </a:pPr>
            <a:r>
              <a:rPr lang="en" b="1"/>
              <a:t>Goals and Outcomes </a:t>
            </a:r>
            <a:endParaRPr b="1"/>
          </a:p>
        </p:txBody>
      </p:sp>
      <p:sp>
        <p:nvSpPr>
          <p:cNvPr id="286" name="Shape 286"/>
          <p:cNvSpPr txBox="1">
            <a:spLocks noGrp="1"/>
          </p:cNvSpPr>
          <p:nvPr>
            <p:ph type="body" idx="1"/>
          </p:nvPr>
        </p:nvSpPr>
        <p:spPr>
          <a:xfrm>
            <a:off x="857259" y="1108790"/>
            <a:ext cx="7429500" cy="2656200"/>
          </a:xfrm>
          <a:prstGeom prst="rect">
            <a:avLst/>
          </a:prstGeom>
        </p:spPr>
        <p:txBody>
          <a:bodyPr spcFirstLastPara="1" wrap="square" lIns="68575" tIns="68575" rIns="68575" bIns="68575" anchor="t" anchorCtr="0">
            <a:noAutofit/>
          </a:bodyPr>
          <a:lstStyle/>
          <a:p>
            <a:pPr marL="457200" lvl="0" indent="-374650" rtl="0">
              <a:spcBef>
                <a:spcPts val="800"/>
              </a:spcBef>
              <a:spcAft>
                <a:spcPts val="0"/>
              </a:spcAft>
              <a:buSzPts val="2300"/>
              <a:buChar char="•"/>
            </a:pPr>
            <a:r>
              <a:rPr lang="en"/>
              <a:t>Lay of the land: Status of Nursing today </a:t>
            </a:r>
            <a:endParaRPr/>
          </a:p>
          <a:p>
            <a:pPr marL="457200" lvl="0" indent="-374650" rtl="0">
              <a:spcBef>
                <a:spcPts val="0"/>
              </a:spcBef>
              <a:spcAft>
                <a:spcPts val="0"/>
              </a:spcAft>
              <a:buSzPts val="2300"/>
              <a:buChar char="•"/>
            </a:pPr>
            <a:r>
              <a:rPr lang="en"/>
              <a:t>Understanding different routes students can take</a:t>
            </a:r>
            <a:endParaRPr/>
          </a:p>
          <a:p>
            <a:pPr marL="457200" lvl="0" indent="-374650" rtl="0">
              <a:spcBef>
                <a:spcPts val="0"/>
              </a:spcBef>
              <a:spcAft>
                <a:spcPts val="0"/>
              </a:spcAft>
              <a:buSzPts val="2300"/>
              <a:buChar char="•"/>
            </a:pPr>
            <a:r>
              <a:rPr lang="en"/>
              <a:t>Comparative Analysis of UC vs. CSU vs. Private Schools </a:t>
            </a:r>
            <a:endParaRPr/>
          </a:p>
          <a:p>
            <a:pPr marL="457200" lvl="0" indent="-374650" rtl="0">
              <a:spcBef>
                <a:spcPts val="0"/>
              </a:spcBef>
              <a:spcAft>
                <a:spcPts val="0"/>
              </a:spcAft>
              <a:buSzPts val="2300"/>
              <a:buChar char="•"/>
            </a:pPr>
            <a:r>
              <a:rPr lang="en"/>
              <a:t>Advice for students </a:t>
            </a:r>
            <a:endParaRPr/>
          </a:p>
          <a:p>
            <a:pPr marL="457200" lvl="0" indent="-374650" rtl="0">
              <a:spcBef>
                <a:spcPts val="0"/>
              </a:spcBef>
              <a:spcAft>
                <a:spcPts val="0"/>
              </a:spcAft>
              <a:buSzPts val="2300"/>
              <a:buChar char="•"/>
            </a:pPr>
            <a:r>
              <a:rPr lang="en"/>
              <a:t>What the life of a Nursing student is like</a:t>
            </a:r>
            <a:endParaRPr/>
          </a:p>
          <a:p>
            <a:pPr marL="457200" lvl="0" indent="-374650">
              <a:spcBef>
                <a:spcPts val="0"/>
              </a:spcBef>
              <a:spcAft>
                <a:spcPts val="0"/>
              </a:spcAft>
              <a:buSzPts val="2300"/>
              <a:buChar char="•"/>
            </a:pPr>
            <a:r>
              <a:rPr lang="en"/>
              <a:t>Other options for Nursing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4587"/>
        </a:solidFill>
        <a:effectLst/>
      </p:bgPr>
    </p:bg>
    <p:spTree>
      <p:nvGrpSpPr>
        <p:cNvPr id="1" name="Shape 290"/>
        <p:cNvGrpSpPr/>
        <p:nvPr/>
      </p:nvGrpSpPr>
      <p:grpSpPr>
        <a:xfrm>
          <a:off x="0" y="0"/>
          <a:ext cx="0" cy="0"/>
          <a:chOff x="0" y="0"/>
          <a:chExt cx="0" cy="0"/>
        </a:xfrm>
      </p:grpSpPr>
      <p:pic>
        <p:nvPicPr>
          <p:cNvPr id="291" name="Shape 291"/>
          <p:cNvPicPr preferRelativeResize="0"/>
          <p:nvPr/>
        </p:nvPicPr>
        <p:blipFill rotWithShape="1">
          <a:blip r:embed="rId3">
            <a:alphaModFix/>
          </a:blip>
          <a:srcRect/>
          <a:stretch/>
        </p:blipFill>
        <p:spPr>
          <a:xfrm>
            <a:off x="1587500" y="482600"/>
            <a:ext cx="5969000" cy="4178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0" y="0"/>
            <a:ext cx="9144000" cy="11085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PATHWAYS FOR INCOMING FRESHMAN</a:t>
            </a:r>
            <a:endParaRPr sz="1100" b="1"/>
          </a:p>
        </p:txBody>
      </p:sp>
      <p:sp>
        <p:nvSpPr>
          <p:cNvPr id="297" name="Shape 297"/>
          <p:cNvSpPr txBox="1">
            <a:spLocks noGrp="1"/>
          </p:cNvSpPr>
          <p:nvPr>
            <p:ph type="body" idx="1"/>
          </p:nvPr>
        </p:nvSpPr>
        <p:spPr>
          <a:xfrm>
            <a:off x="1027364" y="1108489"/>
            <a:ext cx="3487200" cy="6180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lt1"/>
              </a:buClr>
              <a:buSzPts val="2300"/>
              <a:buFont typeface="Arial"/>
              <a:buNone/>
            </a:pPr>
            <a:r>
              <a:rPr lang="en" sz="1800" b="1" i="0" u="none" strike="noStrike" cap="none">
                <a:solidFill>
                  <a:schemeClr val="lt1"/>
                </a:solidFill>
              </a:rPr>
              <a:t>DIRECT ENTRY	</a:t>
            </a:r>
            <a:r>
              <a:rPr lang="en" sz="1800" b="0" i="0" u="none" strike="noStrike" cap="none">
                <a:solidFill>
                  <a:schemeClr val="lt1"/>
                </a:solidFill>
                <a:latin typeface="Questrial"/>
                <a:ea typeface="Questrial"/>
                <a:cs typeface="Questrial"/>
                <a:sym typeface="Questrial"/>
              </a:rPr>
              <a:t>	</a:t>
            </a:r>
            <a:endParaRPr sz="1100"/>
          </a:p>
        </p:txBody>
      </p:sp>
      <p:sp>
        <p:nvSpPr>
          <p:cNvPr id="298" name="Shape 298"/>
          <p:cNvSpPr txBox="1">
            <a:spLocks noGrp="1"/>
          </p:cNvSpPr>
          <p:nvPr>
            <p:ph type="body" idx="2"/>
          </p:nvPr>
        </p:nvSpPr>
        <p:spPr>
          <a:xfrm>
            <a:off x="857250" y="1726550"/>
            <a:ext cx="3658800" cy="2388600"/>
          </a:xfrm>
          <a:prstGeom prst="rect">
            <a:avLst/>
          </a:prstGeom>
          <a:noFill/>
          <a:ln>
            <a:noFill/>
          </a:ln>
        </p:spPr>
        <p:txBody>
          <a:bodyPr spcFirstLastPara="1" wrap="square" lIns="68575" tIns="34275" rIns="68575" bIns="34275" anchor="t" anchorCtr="0">
            <a:noAutofit/>
          </a:bodyPr>
          <a:lstStyle/>
          <a:p>
            <a:pPr marL="177800" marR="0" lvl="0" indent="-171450" algn="l" rtl="0">
              <a:lnSpc>
                <a:spcPct val="100000"/>
              </a:lnSpc>
              <a:spcBef>
                <a:spcPts val="0"/>
              </a:spcBef>
              <a:spcAft>
                <a:spcPts val="0"/>
              </a:spcAft>
              <a:buClr>
                <a:schemeClr val="lt1"/>
              </a:buClr>
              <a:buSzPts val="1900"/>
              <a:buFont typeface="Arial"/>
              <a:buChar char="•"/>
            </a:pPr>
            <a:r>
              <a:rPr lang="en" sz="1500" b="1" i="0" u="none" strike="noStrike" cap="none">
                <a:solidFill>
                  <a:schemeClr val="lt1"/>
                </a:solidFill>
              </a:rPr>
              <a:t>Automatically admitted into clinicals part of program=avoiding stress of applying into higher division</a:t>
            </a:r>
            <a:endParaRPr sz="1100" b="1"/>
          </a:p>
          <a:p>
            <a:pPr marL="177800" marR="0" lvl="0" indent="-171450" algn="l" rtl="0">
              <a:lnSpc>
                <a:spcPct val="100000"/>
              </a:lnSpc>
              <a:spcBef>
                <a:spcPts val="800"/>
              </a:spcBef>
              <a:spcAft>
                <a:spcPts val="0"/>
              </a:spcAft>
              <a:buClr>
                <a:schemeClr val="lt1"/>
              </a:buClr>
              <a:buSzPts val="1900"/>
              <a:buFont typeface="Arial"/>
              <a:buChar char="•"/>
            </a:pPr>
            <a:r>
              <a:rPr lang="en" sz="1500" b="1" i="0" u="none" strike="noStrike" cap="none">
                <a:solidFill>
                  <a:schemeClr val="lt1"/>
                </a:solidFill>
              </a:rPr>
              <a:t>VERY COMPETITIVE</a:t>
            </a:r>
            <a:endParaRPr sz="1100" b="1"/>
          </a:p>
          <a:p>
            <a:pPr marL="177800" marR="0" lvl="0" indent="-171450" algn="l" rtl="0">
              <a:lnSpc>
                <a:spcPct val="100000"/>
              </a:lnSpc>
              <a:spcBef>
                <a:spcPts val="800"/>
              </a:spcBef>
              <a:spcAft>
                <a:spcPts val="0"/>
              </a:spcAft>
              <a:buClr>
                <a:schemeClr val="lt1"/>
              </a:buClr>
              <a:buSzPts val="1900"/>
              <a:buFont typeface="Arial"/>
              <a:buChar char="•"/>
            </a:pPr>
            <a:r>
              <a:rPr lang="en" sz="1500" b="1" i="0" u="none" strike="noStrike" cap="none">
                <a:solidFill>
                  <a:schemeClr val="lt1"/>
                </a:solidFill>
              </a:rPr>
              <a:t>Typically must maintain academic performance to maintain your spot</a:t>
            </a:r>
            <a:endParaRPr sz="1100" b="1"/>
          </a:p>
          <a:p>
            <a:pPr marL="177800" marR="0" lvl="0" indent="-171450" algn="l" rtl="0">
              <a:lnSpc>
                <a:spcPct val="100000"/>
              </a:lnSpc>
              <a:spcBef>
                <a:spcPts val="800"/>
              </a:spcBef>
              <a:spcAft>
                <a:spcPts val="0"/>
              </a:spcAft>
              <a:buClr>
                <a:schemeClr val="lt1"/>
              </a:buClr>
              <a:buSzPts val="1900"/>
              <a:buFont typeface="Arial"/>
              <a:buChar char="•"/>
            </a:pPr>
            <a:r>
              <a:rPr lang="en" sz="1500" b="1" i="0" u="none" strike="noStrike" cap="none">
                <a:solidFill>
                  <a:schemeClr val="lt1"/>
                </a:solidFill>
              </a:rPr>
              <a:t>Not as many programs out West</a:t>
            </a:r>
            <a:endParaRPr sz="1500" b="1" i="0" u="none" strike="noStrike" cap="none">
              <a:solidFill>
                <a:schemeClr val="lt1"/>
              </a:solidFill>
            </a:endParaRPr>
          </a:p>
        </p:txBody>
      </p:sp>
      <p:sp>
        <p:nvSpPr>
          <p:cNvPr id="299" name="Shape 299"/>
          <p:cNvSpPr txBox="1">
            <a:spLocks noGrp="1"/>
          </p:cNvSpPr>
          <p:nvPr>
            <p:ph type="body" idx="3"/>
          </p:nvPr>
        </p:nvSpPr>
        <p:spPr>
          <a:xfrm>
            <a:off x="4800456" y="1108526"/>
            <a:ext cx="3485100" cy="618000"/>
          </a:xfrm>
          <a:prstGeom prst="rect">
            <a:avLst/>
          </a:prstGeom>
          <a:noFill/>
          <a:ln>
            <a:noFill/>
          </a:ln>
        </p:spPr>
        <p:txBody>
          <a:bodyPr spcFirstLastPara="1" wrap="square" lIns="68575" tIns="34275" rIns="68575" bIns="34275" anchor="b" anchorCtr="0">
            <a:noAutofit/>
          </a:bodyPr>
          <a:lstStyle/>
          <a:p>
            <a:pPr marL="0" marR="0" lvl="0" indent="0" algn="l" rtl="0">
              <a:lnSpc>
                <a:spcPct val="90000"/>
              </a:lnSpc>
              <a:spcBef>
                <a:spcPts val="0"/>
              </a:spcBef>
              <a:spcAft>
                <a:spcPts val="0"/>
              </a:spcAft>
              <a:buClr>
                <a:schemeClr val="lt1"/>
              </a:buClr>
              <a:buSzPts val="2300"/>
              <a:buFont typeface="Arial"/>
              <a:buNone/>
            </a:pPr>
            <a:r>
              <a:rPr lang="en" sz="1800" b="1" i="0" u="none" strike="noStrike" cap="none">
                <a:solidFill>
                  <a:schemeClr val="lt1"/>
                </a:solidFill>
              </a:rPr>
              <a:t>PRE-NURSING</a:t>
            </a:r>
            <a:endParaRPr sz="1100" b="1"/>
          </a:p>
        </p:txBody>
      </p:sp>
      <p:sp>
        <p:nvSpPr>
          <p:cNvPr id="300" name="Shape 300"/>
          <p:cNvSpPr txBox="1">
            <a:spLocks noGrp="1"/>
          </p:cNvSpPr>
          <p:nvPr>
            <p:ph type="body" idx="4"/>
          </p:nvPr>
        </p:nvSpPr>
        <p:spPr>
          <a:xfrm>
            <a:off x="4630350" y="1726550"/>
            <a:ext cx="3656400" cy="2388600"/>
          </a:xfrm>
          <a:prstGeom prst="rect">
            <a:avLst/>
          </a:prstGeom>
          <a:noFill/>
          <a:ln>
            <a:noFill/>
          </a:ln>
        </p:spPr>
        <p:txBody>
          <a:bodyPr spcFirstLastPara="1" wrap="square" lIns="68575" tIns="34275" rIns="68575" bIns="34275" anchor="t" anchorCtr="0">
            <a:noAutofit/>
          </a:bodyPr>
          <a:lstStyle/>
          <a:p>
            <a:pPr marL="177800" marR="0" lvl="0" indent="-171450" algn="l" rtl="0">
              <a:lnSpc>
                <a:spcPct val="100000"/>
              </a:lnSpc>
              <a:spcBef>
                <a:spcPts val="0"/>
              </a:spcBef>
              <a:spcAft>
                <a:spcPts val="0"/>
              </a:spcAft>
              <a:buClr>
                <a:schemeClr val="lt1"/>
              </a:buClr>
              <a:buSzPts val="1700"/>
              <a:buFont typeface="Arial"/>
              <a:buChar char="•"/>
            </a:pPr>
            <a:r>
              <a:rPr lang="en" sz="1400" b="1" i="0" u="none" strike="noStrike" cap="none">
                <a:solidFill>
                  <a:schemeClr val="lt1"/>
                </a:solidFill>
              </a:rPr>
              <a:t>Admitted into lower division coursework=less competitive for incoming freshman</a:t>
            </a:r>
            <a:endParaRPr sz="1100" b="1"/>
          </a:p>
          <a:p>
            <a:pPr marL="177800" marR="0" lvl="0" indent="-171450" algn="l" rtl="0">
              <a:lnSpc>
                <a:spcPct val="100000"/>
              </a:lnSpc>
              <a:spcBef>
                <a:spcPts val="800"/>
              </a:spcBef>
              <a:spcAft>
                <a:spcPts val="0"/>
              </a:spcAft>
              <a:buClr>
                <a:schemeClr val="lt1"/>
              </a:buClr>
              <a:buSzPts val="1700"/>
              <a:buFont typeface="Arial"/>
              <a:buChar char="•"/>
            </a:pPr>
            <a:r>
              <a:rPr lang="en" sz="1400" b="1" i="0" u="none" strike="noStrike" cap="none">
                <a:solidFill>
                  <a:schemeClr val="lt1"/>
                </a:solidFill>
              </a:rPr>
              <a:t>Must apply into the upper division clinical work, similar to applying to college all over again</a:t>
            </a:r>
            <a:endParaRPr sz="1100" b="1"/>
          </a:p>
          <a:p>
            <a:pPr marL="177800" marR="0" lvl="0" indent="-171450" algn="l" rtl="0">
              <a:lnSpc>
                <a:spcPct val="100000"/>
              </a:lnSpc>
              <a:spcBef>
                <a:spcPts val="800"/>
              </a:spcBef>
              <a:spcAft>
                <a:spcPts val="0"/>
              </a:spcAft>
              <a:buClr>
                <a:schemeClr val="lt1"/>
              </a:buClr>
              <a:buSzPts val="1700"/>
              <a:buFont typeface="Arial"/>
              <a:buChar char="•"/>
            </a:pPr>
            <a:r>
              <a:rPr lang="en" sz="1400" b="1" i="0" u="none" strike="noStrike" cap="none">
                <a:solidFill>
                  <a:schemeClr val="lt1"/>
                </a:solidFill>
              </a:rPr>
              <a:t>Not guaranteed a spot and must compete with other applicants</a:t>
            </a:r>
            <a:endParaRPr sz="1100" b="1"/>
          </a:p>
          <a:p>
            <a:pPr marL="177800" marR="0" lvl="0" indent="-63500" algn="l" rtl="0">
              <a:lnSpc>
                <a:spcPct val="100000"/>
              </a:lnSpc>
              <a:spcBef>
                <a:spcPts val="800"/>
              </a:spcBef>
              <a:spcAft>
                <a:spcPts val="0"/>
              </a:spcAft>
              <a:buClr>
                <a:schemeClr val="lt1"/>
              </a:buClr>
              <a:buSzPts val="1700"/>
              <a:buFont typeface="Arial"/>
              <a:buNone/>
            </a:pPr>
            <a:endParaRPr sz="1400" b="0" i="0" u="none" strike="noStrike" cap="none">
              <a:solidFill>
                <a:schemeClr val="lt1"/>
              </a:solidFill>
              <a:latin typeface="Questrial"/>
              <a:ea typeface="Questrial"/>
              <a:cs typeface="Questrial"/>
              <a:sym typeface="Questrial"/>
            </a:endParaRPr>
          </a:p>
          <a:p>
            <a:pPr marL="177800" marR="0" lvl="0" indent="-63500" algn="l" rtl="0">
              <a:lnSpc>
                <a:spcPct val="100000"/>
              </a:lnSpc>
              <a:spcBef>
                <a:spcPts val="800"/>
              </a:spcBef>
              <a:spcAft>
                <a:spcPts val="0"/>
              </a:spcAft>
              <a:buClr>
                <a:schemeClr val="lt1"/>
              </a:buClr>
              <a:buSzPts val="1700"/>
              <a:buFont typeface="Arial"/>
              <a:buNone/>
            </a:pPr>
            <a:endParaRPr sz="1400" b="0" i="0" u="none" strike="noStrike" cap="none">
              <a:solidFill>
                <a:schemeClr val="lt1"/>
              </a:solidFill>
              <a:latin typeface="Questrial"/>
              <a:ea typeface="Questrial"/>
              <a:cs typeface="Questrial"/>
              <a:sym typeface="Quest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PATHWAYS FOR INCOMING FRESHMAN</a:t>
            </a:r>
            <a:endParaRPr sz="1100" b="1"/>
          </a:p>
        </p:txBody>
      </p:sp>
      <p:sp>
        <p:nvSpPr>
          <p:cNvPr id="307" name="Shape 307"/>
          <p:cNvSpPr/>
          <p:nvPr/>
        </p:nvSpPr>
        <p:spPr>
          <a:xfrm>
            <a:off x="595100" y="984825"/>
            <a:ext cx="3241800" cy="334200"/>
          </a:xfrm>
          <a:prstGeom prst="rect">
            <a:avLst/>
          </a:prstGeom>
          <a:solidFill>
            <a:schemeClr val="lt2"/>
          </a:solidFill>
          <a:ln w="1587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b="1" i="0" u="none" strike="noStrike" cap="none">
                <a:solidFill>
                  <a:srgbClr val="351C75"/>
                </a:solidFill>
                <a:latin typeface="Questrial"/>
                <a:ea typeface="Questrial"/>
                <a:cs typeface="Questrial"/>
                <a:sym typeface="Questrial"/>
              </a:rPr>
              <a:t>Associate Degree in Nursing</a:t>
            </a:r>
            <a:r>
              <a:rPr lang="en" sz="1400" b="0" i="0" u="none" strike="noStrike" cap="none">
                <a:solidFill>
                  <a:srgbClr val="351C75"/>
                </a:solidFill>
                <a:latin typeface="Questrial"/>
                <a:ea typeface="Questrial"/>
                <a:cs typeface="Questrial"/>
                <a:sym typeface="Questrial"/>
              </a:rPr>
              <a:t> </a:t>
            </a:r>
            <a:endParaRPr sz="1400" b="0" i="0" u="none" strike="noStrike" cap="none">
              <a:solidFill>
                <a:srgbClr val="351C75"/>
              </a:solidFill>
              <a:latin typeface="Questrial"/>
              <a:ea typeface="Questrial"/>
              <a:cs typeface="Questrial"/>
              <a:sym typeface="Questrial"/>
            </a:endParaRPr>
          </a:p>
        </p:txBody>
      </p:sp>
      <p:sp>
        <p:nvSpPr>
          <p:cNvPr id="308" name="Shape 308"/>
          <p:cNvSpPr/>
          <p:nvPr/>
        </p:nvSpPr>
        <p:spPr>
          <a:xfrm>
            <a:off x="595100" y="1331025"/>
            <a:ext cx="3241800" cy="2470800"/>
          </a:xfrm>
          <a:prstGeom prst="rect">
            <a:avLst/>
          </a:prstGeom>
          <a:solidFill>
            <a:schemeClr val="accent5"/>
          </a:solidFill>
          <a:ln w="15875" cap="flat" cmpd="sng">
            <a:solidFill>
              <a:schemeClr val="lt1"/>
            </a:solidFill>
            <a:prstDash val="solid"/>
            <a:round/>
            <a:headEnd type="none" w="sm" len="sm"/>
            <a:tailEnd type="none" w="sm" len="sm"/>
          </a:ln>
        </p:spPr>
        <p:txBody>
          <a:bodyPr spcFirstLastPara="1" wrap="square" lIns="68575" tIns="34275" rIns="68575" bIns="34275" anchor="ctr" anchorCtr="0">
            <a:noAutofit/>
          </a:bodyPr>
          <a:lstStyle/>
          <a:p>
            <a:pPr marL="215900" marR="0" lvl="0" indent="-228600" rtl="0">
              <a:spcBef>
                <a:spcPts val="0"/>
              </a:spcBef>
              <a:spcAft>
                <a:spcPts val="0"/>
              </a:spcAft>
              <a:buClr>
                <a:schemeClr val="lt1"/>
              </a:buClr>
              <a:buSzPts val="1400"/>
              <a:buFont typeface="Arial"/>
              <a:buChar char="•"/>
            </a:pPr>
            <a:r>
              <a:rPr lang="en" b="0" i="0" u="none" strike="noStrike" cap="none" dirty="0">
                <a:solidFill>
                  <a:schemeClr val="lt1"/>
                </a:solidFill>
                <a:latin typeface="Questrial"/>
                <a:ea typeface="Questrial"/>
                <a:cs typeface="Questrial"/>
                <a:sym typeface="Questrial"/>
              </a:rPr>
              <a:t>2-3 years</a:t>
            </a:r>
            <a:endParaRPr dirty="0"/>
          </a:p>
          <a:p>
            <a:pPr marL="215900" marR="0" lvl="0" indent="-228600" rtl="0">
              <a:spcBef>
                <a:spcPts val="0"/>
              </a:spcBef>
              <a:spcAft>
                <a:spcPts val="0"/>
              </a:spcAft>
              <a:buClr>
                <a:schemeClr val="lt1"/>
              </a:buClr>
              <a:buSzPts val="1400"/>
              <a:buFont typeface="Arial"/>
              <a:buChar char="•"/>
            </a:pPr>
            <a:r>
              <a:rPr lang="en" b="0" i="0" u="none" strike="noStrike" cap="none" dirty="0">
                <a:solidFill>
                  <a:schemeClr val="lt1"/>
                </a:solidFill>
                <a:latin typeface="Questrial"/>
                <a:ea typeface="Questrial"/>
                <a:cs typeface="Questrial"/>
                <a:sym typeface="Questrial"/>
              </a:rPr>
              <a:t>Pass the NCLEX-RN National Licensing Exam</a:t>
            </a:r>
          </a:p>
          <a:p>
            <a:pPr marL="215900" marR="0" lvl="0" indent="-228600" rtl="0">
              <a:spcBef>
                <a:spcPts val="0"/>
              </a:spcBef>
              <a:spcAft>
                <a:spcPts val="0"/>
              </a:spcAft>
              <a:buClr>
                <a:schemeClr val="lt1"/>
              </a:buClr>
              <a:buSzPts val="1400"/>
              <a:buFont typeface="Arial"/>
              <a:buChar char="•"/>
            </a:pPr>
            <a:r>
              <a:rPr lang="en" dirty="0">
                <a:solidFill>
                  <a:schemeClr val="lt1"/>
                </a:solidFill>
                <a:latin typeface="Questrial"/>
                <a:ea typeface="Questrial"/>
                <a:cs typeface="Questrial"/>
                <a:sym typeface="Questrial"/>
              </a:rPr>
              <a:t>Allows student to begin working in field sooner</a:t>
            </a:r>
          </a:p>
          <a:p>
            <a:pPr marL="215900" marR="0" lvl="0" indent="-228600" rtl="0">
              <a:spcBef>
                <a:spcPts val="0"/>
              </a:spcBef>
              <a:spcAft>
                <a:spcPts val="0"/>
              </a:spcAft>
              <a:buClr>
                <a:schemeClr val="lt1"/>
              </a:buClr>
              <a:buSzPts val="1400"/>
              <a:buFont typeface="Arial"/>
              <a:buChar char="•"/>
            </a:pPr>
            <a:r>
              <a:rPr lang="en" dirty="0">
                <a:solidFill>
                  <a:schemeClr val="lt1"/>
                </a:solidFill>
                <a:latin typeface="Questrial"/>
                <a:ea typeface="Questrial"/>
                <a:cs typeface="Questrial"/>
                <a:sym typeface="Questrial"/>
              </a:rPr>
              <a:t>Good for students that are not 100% sure they want nursing as career </a:t>
            </a:r>
          </a:p>
          <a:p>
            <a:pPr marL="215900" marR="0" lvl="0" indent="-228600" rtl="0">
              <a:spcBef>
                <a:spcPts val="0"/>
              </a:spcBef>
              <a:spcAft>
                <a:spcPts val="0"/>
              </a:spcAft>
              <a:buClr>
                <a:schemeClr val="lt1"/>
              </a:buClr>
              <a:buSzPts val="1400"/>
              <a:buFont typeface="Arial"/>
              <a:buChar char="•"/>
            </a:pPr>
            <a:r>
              <a:rPr lang="en" b="0" i="0" u="none" strike="noStrike" cap="none" dirty="0">
                <a:solidFill>
                  <a:schemeClr val="lt1"/>
                </a:solidFill>
                <a:latin typeface="Questrial"/>
                <a:ea typeface="Questrial"/>
                <a:cs typeface="Questrial"/>
                <a:sym typeface="Questrial"/>
              </a:rPr>
              <a:t>Can be harder to move up within the field </a:t>
            </a:r>
          </a:p>
          <a:p>
            <a:pPr marR="0" lvl="0" rtl="0">
              <a:spcBef>
                <a:spcPts val="0"/>
              </a:spcBef>
              <a:spcAft>
                <a:spcPts val="0"/>
              </a:spcAft>
              <a:buClr>
                <a:schemeClr val="lt1"/>
              </a:buClr>
              <a:buSzPts val="1400"/>
            </a:pPr>
            <a:endParaRPr b="0" i="0" u="none" strike="noStrike" cap="none" dirty="0">
              <a:solidFill>
                <a:schemeClr val="lt1"/>
              </a:solidFill>
              <a:latin typeface="Questrial"/>
              <a:ea typeface="Questrial"/>
              <a:cs typeface="Questrial"/>
              <a:sym typeface="Questrial"/>
            </a:endParaRPr>
          </a:p>
          <a:p>
            <a:pPr marL="215900" marR="0" lvl="0" indent="-228600" rtl="0">
              <a:spcBef>
                <a:spcPts val="0"/>
              </a:spcBef>
              <a:spcAft>
                <a:spcPts val="0"/>
              </a:spcAft>
              <a:buClr>
                <a:schemeClr val="lt1"/>
              </a:buClr>
              <a:buSzPts val="1400"/>
              <a:buFont typeface="Arial"/>
              <a:buChar char="•"/>
            </a:pPr>
            <a:endParaRPr b="0" i="0" u="none" strike="noStrike" cap="none" dirty="0">
              <a:solidFill>
                <a:schemeClr val="lt1"/>
              </a:solidFill>
              <a:latin typeface="Questrial"/>
              <a:ea typeface="Questrial"/>
              <a:cs typeface="Questrial"/>
              <a:sym typeface="Questrial"/>
            </a:endParaRPr>
          </a:p>
        </p:txBody>
      </p:sp>
      <p:sp>
        <p:nvSpPr>
          <p:cNvPr id="309" name="Shape 309"/>
          <p:cNvSpPr/>
          <p:nvPr/>
        </p:nvSpPr>
        <p:spPr>
          <a:xfrm>
            <a:off x="5412751" y="984825"/>
            <a:ext cx="3241800" cy="334200"/>
          </a:xfrm>
          <a:prstGeom prst="rect">
            <a:avLst/>
          </a:prstGeom>
          <a:solidFill>
            <a:schemeClr val="lt2"/>
          </a:solidFill>
          <a:ln w="158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b="1" i="0" u="none" strike="noStrike" cap="none">
                <a:solidFill>
                  <a:srgbClr val="351C75"/>
                </a:solidFill>
                <a:latin typeface="Questrial"/>
                <a:ea typeface="Questrial"/>
                <a:cs typeface="Questrial"/>
                <a:sym typeface="Questrial"/>
              </a:rPr>
              <a:t>Bachelor of Science in Nursing</a:t>
            </a:r>
            <a:endParaRPr b="1" i="0" u="none" strike="noStrike" cap="none">
              <a:solidFill>
                <a:srgbClr val="351C75"/>
              </a:solidFill>
              <a:latin typeface="Questrial"/>
              <a:ea typeface="Questrial"/>
              <a:cs typeface="Questrial"/>
              <a:sym typeface="Questrial"/>
            </a:endParaRPr>
          </a:p>
        </p:txBody>
      </p:sp>
      <p:sp>
        <p:nvSpPr>
          <p:cNvPr id="310" name="Shape 310"/>
          <p:cNvSpPr/>
          <p:nvPr/>
        </p:nvSpPr>
        <p:spPr>
          <a:xfrm>
            <a:off x="5412750" y="1336338"/>
            <a:ext cx="3241800" cy="2470800"/>
          </a:xfrm>
          <a:prstGeom prst="rect">
            <a:avLst/>
          </a:prstGeom>
          <a:solidFill>
            <a:schemeClr val="accent5"/>
          </a:solidFill>
          <a:ln w="1587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68575" tIns="34275" rIns="68575" bIns="34275" anchor="ctr" anchorCtr="0">
            <a:noAutofit/>
          </a:bodyPr>
          <a:lstStyle/>
          <a:p>
            <a:pPr marL="215900" marR="0" lvl="0" indent="-215900" rtl="0">
              <a:spcBef>
                <a:spcPts val="0"/>
              </a:spcBef>
              <a:spcAft>
                <a:spcPts val="0"/>
              </a:spcAft>
              <a:buClr>
                <a:schemeClr val="lt1"/>
              </a:buClr>
              <a:buSzPts val="1200"/>
              <a:buFont typeface="Questrial"/>
              <a:buChar char="•"/>
            </a:pPr>
            <a:r>
              <a:rPr lang="en" b="0" i="0" u="none" strike="noStrike" cap="none" dirty="0">
                <a:solidFill>
                  <a:schemeClr val="lt1"/>
                </a:solidFill>
                <a:latin typeface="Questrial"/>
                <a:ea typeface="Questrial"/>
                <a:cs typeface="Questrial"/>
                <a:sym typeface="Questrial"/>
              </a:rPr>
              <a:t>4 years</a:t>
            </a:r>
            <a:endParaRPr dirty="0"/>
          </a:p>
          <a:p>
            <a:pPr marL="215900" marR="0" lvl="0" indent="-228600" rtl="0">
              <a:spcBef>
                <a:spcPts val="0"/>
              </a:spcBef>
              <a:spcAft>
                <a:spcPts val="0"/>
              </a:spcAft>
              <a:buClr>
                <a:schemeClr val="lt1"/>
              </a:buClr>
              <a:buSzPts val="1400"/>
              <a:buFont typeface="Arial"/>
              <a:buChar char="•"/>
            </a:pPr>
            <a:r>
              <a:rPr lang="en" b="0" i="0" u="none" strike="noStrike" cap="none" dirty="0">
                <a:solidFill>
                  <a:schemeClr val="lt1"/>
                </a:solidFill>
                <a:latin typeface="Questrial"/>
                <a:ea typeface="Questrial"/>
                <a:cs typeface="Questrial"/>
                <a:sym typeface="Questrial"/>
              </a:rPr>
              <a:t>Pass the NCLEX-RN National Licensing Exam </a:t>
            </a:r>
            <a:endParaRPr lang="en" dirty="0">
              <a:solidFill>
                <a:schemeClr val="lt1"/>
              </a:solidFill>
              <a:latin typeface="Questrial"/>
              <a:ea typeface="Questrial"/>
              <a:cs typeface="Questrial"/>
              <a:sym typeface="Questrial"/>
            </a:endParaRPr>
          </a:p>
          <a:p>
            <a:pPr marL="215900" marR="0" lvl="0" indent="-228600" rtl="0">
              <a:spcBef>
                <a:spcPts val="0"/>
              </a:spcBef>
              <a:spcAft>
                <a:spcPts val="0"/>
              </a:spcAft>
              <a:buClr>
                <a:schemeClr val="lt1"/>
              </a:buClr>
              <a:buSzPts val="1400"/>
              <a:buFont typeface="Arial"/>
              <a:buChar char="•"/>
            </a:pPr>
            <a:r>
              <a:rPr lang="en-US" b="0" i="0" u="none" strike="noStrike" cap="none" dirty="0">
                <a:solidFill>
                  <a:schemeClr val="lt1"/>
                </a:solidFill>
                <a:latin typeface="Questrial"/>
                <a:ea typeface="Questrial"/>
                <a:cs typeface="Questrial"/>
                <a:sym typeface="Questrial"/>
              </a:rPr>
              <a:t>Extensive clinical practicums </a:t>
            </a:r>
          </a:p>
          <a:p>
            <a:pPr marL="215900" marR="0" lvl="0" indent="-228600" rtl="0">
              <a:spcBef>
                <a:spcPts val="0"/>
              </a:spcBef>
              <a:spcAft>
                <a:spcPts val="0"/>
              </a:spcAft>
              <a:buClr>
                <a:schemeClr val="lt1"/>
              </a:buClr>
              <a:buSzPts val="1400"/>
              <a:buFont typeface="Arial"/>
              <a:buChar char="•"/>
            </a:pPr>
            <a:r>
              <a:rPr lang="en" b="0" i="0" u="none" strike="noStrike" cap="none" dirty="0">
                <a:solidFill>
                  <a:schemeClr val="lt1"/>
                </a:solidFill>
                <a:latin typeface="Questrial"/>
                <a:ea typeface="Questrial"/>
                <a:cs typeface="Questrial"/>
                <a:sym typeface="Questrial"/>
              </a:rPr>
              <a:t>Allows for more advanced nursing roles, including nurse practitioner, nurse midwife or clinical nurse leader</a:t>
            </a:r>
            <a:r>
              <a:rPr lang="en" dirty="0">
                <a:solidFill>
                  <a:schemeClr val="lt1"/>
                </a:solidFill>
                <a:latin typeface="Questrial"/>
                <a:ea typeface="Questrial"/>
                <a:cs typeface="Questrial"/>
                <a:sym typeface="Questrial"/>
              </a:rPr>
              <a:t> – all of which require an MSN</a:t>
            </a:r>
            <a:endParaRPr lang="en" b="0" i="0" u="none" strike="noStrike" cap="none" dirty="0">
              <a:solidFill>
                <a:schemeClr val="lt1"/>
              </a:solidFill>
              <a:latin typeface="Questrial"/>
              <a:ea typeface="Questrial"/>
              <a:cs typeface="Questrial"/>
              <a:sym typeface="Questrial"/>
            </a:endParaRPr>
          </a:p>
          <a:p>
            <a:pPr marL="215900" marR="0" lvl="0" indent="-228600" rtl="0">
              <a:spcBef>
                <a:spcPts val="0"/>
              </a:spcBef>
              <a:spcAft>
                <a:spcPts val="0"/>
              </a:spcAft>
              <a:buClr>
                <a:schemeClr val="lt1"/>
              </a:buClr>
              <a:buSzPts val="1400"/>
              <a:buFont typeface="Arial"/>
              <a:buChar char="•"/>
            </a:pPr>
            <a:r>
              <a:rPr lang="en-US" dirty="0">
                <a:solidFill>
                  <a:schemeClr val="lt1"/>
                </a:solidFill>
                <a:latin typeface="Questrial"/>
                <a:ea typeface="Questrial"/>
                <a:cs typeface="Questrial"/>
                <a:sym typeface="Questrial"/>
              </a:rPr>
              <a:t>Trend toward the BSN as a the standard Pre-Licensing degree</a:t>
            </a:r>
            <a:endParaRPr b="0" i="0" u="none" strike="noStrike" cap="none" dirty="0">
              <a:solidFill>
                <a:schemeClr val="lt1"/>
              </a:solidFill>
              <a:latin typeface="Questrial"/>
              <a:ea typeface="Questrial"/>
              <a:cs typeface="Questrial"/>
              <a:sym typeface="Questrial"/>
            </a:endParaRPr>
          </a:p>
          <a:p>
            <a:pPr marL="0" marR="0" lvl="0" indent="0" rtl="0">
              <a:spcBef>
                <a:spcPts val="0"/>
              </a:spcBef>
              <a:spcAft>
                <a:spcPts val="0"/>
              </a:spcAft>
              <a:buNone/>
            </a:pPr>
            <a:endParaRPr dirty="0">
              <a:solidFill>
                <a:schemeClr val="lt1"/>
              </a:solidFill>
              <a:latin typeface="Questrial"/>
              <a:ea typeface="Questrial"/>
              <a:cs typeface="Questrial"/>
              <a:sym typeface="Questrial"/>
            </a:endParaRPr>
          </a:p>
        </p:txBody>
      </p:sp>
      <p:sp>
        <p:nvSpPr>
          <p:cNvPr id="311" name="Shape 311"/>
          <p:cNvSpPr/>
          <p:nvPr/>
        </p:nvSpPr>
        <p:spPr>
          <a:xfrm>
            <a:off x="1193300" y="3941675"/>
            <a:ext cx="2045400" cy="577800"/>
          </a:xfrm>
          <a:prstGeom prst="roundRect">
            <a:avLst>
              <a:gd name="adj" fmla="val 16667"/>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Clr>
                <a:schemeClr val="dk1"/>
              </a:buClr>
              <a:buSzPts val="1100"/>
              <a:buFont typeface="Arial"/>
              <a:buNone/>
            </a:pPr>
            <a:r>
              <a:rPr lang="en" b="1" dirty="0">
                <a:solidFill>
                  <a:srgbClr val="351C75"/>
                </a:solidFill>
              </a:rPr>
              <a:t>Average Salary in CA = $76,731</a:t>
            </a:r>
            <a:endParaRPr b="1" dirty="0">
              <a:solidFill>
                <a:srgbClr val="351C75"/>
              </a:solidFill>
            </a:endParaRPr>
          </a:p>
        </p:txBody>
      </p:sp>
      <p:sp>
        <p:nvSpPr>
          <p:cNvPr id="312" name="Shape 312"/>
          <p:cNvSpPr/>
          <p:nvPr/>
        </p:nvSpPr>
        <p:spPr>
          <a:xfrm>
            <a:off x="6010950" y="3941675"/>
            <a:ext cx="2045400" cy="577800"/>
          </a:xfrm>
          <a:prstGeom prst="roundRect">
            <a:avLst>
              <a:gd name="adj" fmla="val 16667"/>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351C75"/>
                </a:solidFill>
              </a:rPr>
              <a:t>Average Salary in CA = $94,300</a:t>
            </a:r>
            <a:endParaRPr b="1">
              <a:solidFill>
                <a:srgbClr val="351C75"/>
              </a:solidFill>
            </a:endParaRPr>
          </a:p>
        </p:txBody>
      </p:sp>
      <p:sp>
        <p:nvSpPr>
          <p:cNvPr id="313" name="Shape 313"/>
          <p:cNvSpPr/>
          <p:nvPr/>
        </p:nvSpPr>
        <p:spPr>
          <a:xfrm>
            <a:off x="3944425" y="2189225"/>
            <a:ext cx="1360800" cy="577800"/>
          </a:xfrm>
          <a:prstGeom prst="homePlate">
            <a:avLst>
              <a:gd name="adj" fmla="val 50000"/>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sz="1200" b="1">
                <a:solidFill>
                  <a:srgbClr val="351C75"/>
                </a:solidFill>
              </a:rPr>
              <a:t>ADN to BSN Bridge</a:t>
            </a:r>
            <a:endParaRPr sz="1200" b="1">
              <a:solidFill>
                <a:srgbClr val="351C75"/>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UC NURSING PROGRAMS</a:t>
            </a:r>
            <a:endParaRPr sz="1100" b="1"/>
          </a:p>
        </p:txBody>
      </p:sp>
      <p:sp>
        <p:nvSpPr>
          <p:cNvPr id="319" name="Shape 319"/>
          <p:cNvSpPr txBox="1">
            <a:spLocks noGrp="1"/>
          </p:cNvSpPr>
          <p:nvPr>
            <p:ph type="body" idx="1"/>
          </p:nvPr>
        </p:nvSpPr>
        <p:spPr>
          <a:xfrm>
            <a:off x="639975" y="1108800"/>
            <a:ext cx="5046300" cy="32634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120000"/>
              </a:lnSpc>
              <a:spcBef>
                <a:spcPts val="0"/>
              </a:spcBef>
              <a:spcAft>
                <a:spcPts val="0"/>
              </a:spcAft>
              <a:buClr>
                <a:schemeClr val="lt1"/>
              </a:buClr>
              <a:buSzPts val="2300"/>
              <a:buFont typeface="Arial"/>
              <a:buChar char="•"/>
            </a:pPr>
            <a:r>
              <a:rPr lang="en" sz="1800" b="1" i="0" u="none" strike="noStrike" cap="none">
                <a:solidFill>
                  <a:schemeClr val="lt1"/>
                </a:solidFill>
              </a:rPr>
              <a:t>VERY COMPETITIVE</a:t>
            </a:r>
            <a:endParaRPr sz="1100" b="1"/>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UCI 3.6% admit rate, UCLA 2% admit rate</a:t>
            </a:r>
            <a:endParaRPr sz="1500" b="1" i="0" u="none" strike="noStrike" cap="none">
              <a:solidFill>
                <a:schemeClr val="lt1"/>
              </a:solidFill>
            </a:endParaRPr>
          </a:p>
          <a:p>
            <a:pPr marL="520700" marR="0" lvl="1" indent="-184150" algn="l" rtl="0">
              <a:lnSpc>
                <a:spcPct val="120000"/>
              </a:lnSpc>
              <a:spcBef>
                <a:spcPts val="400"/>
              </a:spcBef>
              <a:spcAft>
                <a:spcPts val="0"/>
              </a:spcAft>
              <a:buClr>
                <a:schemeClr val="lt1"/>
              </a:buClr>
              <a:buSzPts val="1900"/>
              <a:buFont typeface="Arial"/>
              <a:buChar char="•"/>
            </a:pPr>
            <a:r>
              <a:rPr lang="en" b="1"/>
              <a:t>Both schools only look at the supplemental applications</a:t>
            </a:r>
            <a:endParaRPr b="1"/>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Supplemental application in addition to UC application</a:t>
            </a:r>
            <a:endParaRPr sz="1100" b="1"/>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Letters of recommendation, more details regarding medical experience, additional essay to complete</a:t>
            </a:r>
            <a:endParaRPr sz="1500" b="1" i="0" u="none" strike="noStrike" cap="none">
              <a:solidFill>
                <a:schemeClr val="lt1"/>
              </a:solidFill>
            </a:endParaRPr>
          </a:p>
          <a:p>
            <a:pPr marL="520700" marR="0" lvl="1" indent="-184150" algn="l" rtl="0">
              <a:lnSpc>
                <a:spcPct val="120000"/>
              </a:lnSpc>
              <a:spcBef>
                <a:spcPts val="400"/>
              </a:spcBef>
              <a:spcAft>
                <a:spcPts val="0"/>
              </a:spcAft>
              <a:buClr>
                <a:schemeClr val="lt1"/>
              </a:buClr>
              <a:buSzPts val="1900"/>
              <a:buFont typeface="Arial"/>
              <a:buChar char="•"/>
            </a:pPr>
            <a:r>
              <a:rPr lang="en" b="1" u="sng"/>
              <a:t>Important to demonstrate knowledge of the profession</a:t>
            </a:r>
            <a:endParaRPr b="1" u="sng"/>
          </a:p>
          <a:p>
            <a:pPr marL="342900" marR="0" lvl="1" indent="0" algn="l" rtl="0">
              <a:lnSpc>
                <a:spcPct val="120000"/>
              </a:lnSpc>
              <a:spcBef>
                <a:spcPts val="400"/>
              </a:spcBef>
              <a:spcAft>
                <a:spcPts val="0"/>
              </a:spcAft>
              <a:buClr>
                <a:schemeClr val="lt1"/>
              </a:buClr>
              <a:buSzPts val="1900"/>
              <a:buFont typeface="Arial"/>
              <a:buNone/>
            </a:pPr>
            <a:endParaRPr sz="1500" b="0" i="0" u="none" strike="noStrike" cap="none">
              <a:solidFill>
                <a:schemeClr val="lt1"/>
              </a:solidFill>
              <a:latin typeface="Questrial"/>
              <a:ea typeface="Questrial"/>
              <a:cs typeface="Questrial"/>
              <a:sym typeface="Questrial"/>
            </a:endParaRPr>
          </a:p>
          <a:p>
            <a:pPr marL="177800" marR="0" lvl="0" indent="-38100" algn="l" rtl="0">
              <a:lnSpc>
                <a:spcPct val="120000"/>
              </a:lnSpc>
              <a:spcBef>
                <a:spcPts val="800"/>
              </a:spcBef>
              <a:spcAft>
                <a:spcPts val="0"/>
              </a:spcAft>
              <a:buClr>
                <a:schemeClr val="lt1"/>
              </a:buClr>
              <a:buSzPts val="2300"/>
              <a:buFont typeface="Arial"/>
              <a:buNone/>
            </a:pPr>
            <a:endParaRPr sz="1800" b="0" i="0" u="none" strike="noStrike" cap="none">
              <a:solidFill>
                <a:schemeClr val="lt1"/>
              </a:solidFill>
              <a:latin typeface="Questrial"/>
              <a:ea typeface="Questrial"/>
              <a:cs typeface="Questrial"/>
              <a:sym typeface="Questrial"/>
            </a:endParaRPr>
          </a:p>
          <a:p>
            <a:pPr marL="342900" marR="0" lvl="1" indent="0" algn="l" rtl="0">
              <a:lnSpc>
                <a:spcPct val="120000"/>
              </a:lnSpc>
              <a:spcBef>
                <a:spcPts val="400"/>
              </a:spcBef>
              <a:spcAft>
                <a:spcPts val="0"/>
              </a:spcAft>
              <a:buClr>
                <a:schemeClr val="lt1"/>
              </a:buClr>
              <a:buSzPts val="1900"/>
              <a:buFont typeface="Arial"/>
              <a:buNone/>
            </a:pPr>
            <a:endParaRPr sz="1500" b="0" i="0" u="none" strike="noStrike" cap="none">
              <a:solidFill>
                <a:schemeClr val="lt1"/>
              </a:solidFill>
              <a:latin typeface="Questrial"/>
              <a:ea typeface="Questrial"/>
              <a:cs typeface="Questrial"/>
              <a:sym typeface="Questrial"/>
            </a:endParaRPr>
          </a:p>
        </p:txBody>
      </p:sp>
      <p:pic>
        <p:nvPicPr>
          <p:cNvPr id="320" name="Shape 320"/>
          <p:cNvPicPr preferRelativeResize="0"/>
          <p:nvPr/>
        </p:nvPicPr>
        <p:blipFill>
          <a:blip r:embed="rId3">
            <a:alphaModFix/>
          </a:blip>
          <a:stretch>
            <a:fillRect/>
          </a:stretch>
        </p:blipFill>
        <p:spPr>
          <a:xfrm>
            <a:off x="6099368" y="3096626"/>
            <a:ext cx="2589525" cy="1721050"/>
          </a:xfrm>
          <a:prstGeom prst="rect">
            <a:avLst/>
          </a:prstGeom>
          <a:noFill/>
          <a:ln>
            <a:noFill/>
          </a:ln>
        </p:spPr>
      </p:pic>
      <p:pic>
        <p:nvPicPr>
          <p:cNvPr id="321" name="Shape 321"/>
          <p:cNvPicPr preferRelativeResize="0"/>
          <p:nvPr/>
        </p:nvPicPr>
        <p:blipFill>
          <a:blip r:embed="rId4">
            <a:alphaModFix/>
          </a:blip>
          <a:stretch>
            <a:fillRect/>
          </a:stretch>
        </p:blipFill>
        <p:spPr>
          <a:xfrm>
            <a:off x="6099368" y="982904"/>
            <a:ext cx="2589524" cy="194213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CAL STATE NURSING PROGRAMS</a:t>
            </a:r>
            <a:endParaRPr sz="1100" b="1"/>
          </a:p>
        </p:txBody>
      </p:sp>
      <p:sp>
        <p:nvSpPr>
          <p:cNvPr id="327" name="Shape 327"/>
          <p:cNvSpPr txBox="1">
            <a:spLocks noGrp="1"/>
          </p:cNvSpPr>
          <p:nvPr>
            <p:ph type="body" idx="1"/>
          </p:nvPr>
        </p:nvSpPr>
        <p:spPr>
          <a:xfrm>
            <a:off x="857259" y="1008415"/>
            <a:ext cx="7429500" cy="26562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110000"/>
              </a:lnSpc>
              <a:spcBef>
                <a:spcPts val="0"/>
              </a:spcBef>
              <a:spcAft>
                <a:spcPts val="0"/>
              </a:spcAft>
              <a:buClr>
                <a:schemeClr val="lt1"/>
              </a:buClr>
              <a:buSzPts val="2300"/>
              <a:buFont typeface="Arial"/>
              <a:buChar char="•"/>
            </a:pPr>
            <a:r>
              <a:rPr lang="en" sz="1800" b="1" i="0" u="none" strike="noStrike" cap="none">
                <a:solidFill>
                  <a:schemeClr val="lt1"/>
                </a:solidFill>
              </a:rPr>
              <a:t>Solely based on the grades and test scores	</a:t>
            </a:r>
            <a:endParaRPr sz="1100" b="1"/>
          </a:p>
          <a:p>
            <a:pPr marL="520700" marR="0" lvl="1" indent="-184150" algn="l" rtl="0">
              <a:lnSpc>
                <a:spcPct val="110000"/>
              </a:lnSpc>
              <a:spcBef>
                <a:spcPts val="400"/>
              </a:spcBef>
              <a:spcAft>
                <a:spcPts val="0"/>
              </a:spcAft>
              <a:buClr>
                <a:schemeClr val="lt1"/>
              </a:buClr>
              <a:buSzPts val="1900"/>
              <a:buFont typeface="Arial"/>
              <a:buChar char="•"/>
            </a:pPr>
            <a:r>
              <a:rPr lang="en" sz="1500" b="1" i="0" u="none" strike="noStrike" cap="none">
                <a:solidFill>
                  <a:schemeClr val="lt1"/>
                </a:solidFill>
              </a:rPr>
              <a:t>What is the </a:t>
            </a:r>
            <a:r>
              <a:rPr lang="en" b="1"/>
              <a:t>applicant’s</a:t>
            </a:r>
            <a:r>
              <a:rPr lang="en" sz="1500" b="1" i="0" u="none" strike="noStrike" cap="none">
                <a:solidFill>
                  <a:schemeClr val="lt1"/>
                </a:solidFill>
              </a:rPr>
              <a:t> Academic Index?	</a:t>
            </a:r>
            <a:endParaRPr sz="1500" b="1" i="0" u="none" strike="noStrike" cap="none">
              <a:solidFill>
                <a:schemeClr val="lt1"/>
              </a:solidFill>
            </a:endParaRPr>
          </a:p>
          <a:p>
            <a:pPr marL="520700" marR="0" lvl="1" indent="-184150" algn="l" rtl="0">
              <a:lnSpc>
                <a:spcPct val="110000"/>
              </a:lnSpc>
              <a:spcBef>
                <a:spcPts val="400"/>
              </a:spcBef>
              <a:spcAft>
                <a:spcPts val="0"/>
              </a:spcAft>
              <a:buClr>
                <a:schemeClr val="lt1"/>
              </a:buClr>
              <a:buSzPts val="1900"/>
              <a:buFont typeface="Arial"/>
              <a:buChar char="•"/>
            </a:pPr>
            <a:r>
              <a:rPr lang="en" b="1"/>
              <a:t>Focus is on test scores and academic record</a:t>
            </a:r>
            <a:endParaRPr b="1"/>
          </a:p>
          <a:p>
            <a:pPr marL="177800" marR="0" lvl="0" indent="-184150" algn="l" rtl="0">
              <a:lnSpc>
                <a:spcPct val="110000"/>
              </a:lnSpc>
              <a:spcBef>
                <a:spcPts val="800"/>
              </a:spcBef>
              <a:spcAft>
                <a:spcPts val="0"/>
              </a:spcAft>
              <a:buClr>
                <a:schemeClr val="lt1"/>
              </a:buClr>
              <a:buSzPts val="2300"/>
              <a:buFont typeface="Arial"/>
              <a:buChar char="•"/>
            </a:pPr>
            <a:r>
              <a:rPr lang="en" sz="1800" b="1" i="0" u="none" strike="noStrike" cap="none">
                <a:solidFill>
                  <a:schemeClr val="lt1"/>
                </a:solidFill>
              </a:rPr>
              <a:t>Blend of Direct Entry and Pre-Nursing programs</a:t>
            </a:r>
            <a:endParaRPr sz="1100" b="1"/>
          </a:p>
          <a:p>
            <a:pPr marL="520700" marR="0" lvl="1" indent="-184150" algn="l" rtl="0">
              <a:lnSpc>
                <a:spcPct val="110000"/>
              </a:lnSpc>
              <a:spcBef>
                <a:spcPts val="400"/>
              </a:spcBef>
              <a:spcAft>
                <a:spcPts val="0"/>
              </a:spcAft>
              <a:buClr>
                <a:schemeClr val="lt1"/>
              </a:buClr>
              <a:buSzPts val="1900"/>
              <a:buFont typeface="Arial"/>
              <a:buChar char="•"/>
            </a:pPr>
            <a:r>
              <a:rPr lang="en" sz="1500" b="1" i="0" u="none" strike="noStrike" cap="none">
                <a:solidFill>
                  <a:schemeClr val="lt1"/>
                </a:solidFill>
              </a:rPr>
              <a:t>Direct Entry Cal States: CS Fullerton, San Diego State </a:t>
            </a:r>
            <a:endParaRPr sz="1100" b="1"/>
          </a:p>
          <a:p>
            <a:pPr marL="520700" marR="0" lvl="1" indent="-184150" algn="l" rtl="0">
              <a:lnSpc>
                <a:spcPct val="110000"/>
              </a:lnSpc>
              <a:spcBef>
                <a:spcPts val="400"/>
              </a:spcBef>
              <a:spcAft>
                <a:spcPts val="0"/>
              </a:spcAft>
              <a:buClr>
                <a:schemeClr val="lt1"/>
              </a:buClr>
              <a:buSzPts val="1900"/>
              <a:buFont typeface="Arial"/>
              <a:buChar char="•"/>
            </a:pPr>
            <a:r>
              <a:rPr lang="en" sz="1500" b="1" i="0" u="none" strike="noStrike" cap="none">
                <a:solidFill>
                  <a:schemeClr val="lt1"/>
                </a:solidFill>
              </a:rPr>
              <a:t>Pre Nursing Cal States: CSU Chico, CSU Bakersfield, CSU Channel Islands, CSU East Bay, Fresno State, CSU Long Beach, Cal State LA, Sacramento State, CSU San Bernardino, SF State, San Jose State, CSU San Marcos, Sonoma State, CSU Stanislaus</a:t>
            </a:r>
            <a:endParaRPr sz="1100" b="1"/>
          </a:p>
          <a:p>
            <a:pPr marL="520700" marR="0" lvl="1" indent="-184150" algn="l" rtl="0">
              <a:lnSpc>
                <a:spcPct val="110000"/>
              </a:lnSpc>
              <a:spcBef>
                <a:spcPts val="400"/>
              </a:spcBef>
              <a:spcAft>
                <a:spcPts val="0"/>
              </a:spcAft>
              <a:buClr>
                <a:schemeClr val="lt1"/>
              </a:buClr>
              <a:buSzPts val="1900"/>
              <a:buFont typeface="Arial"/>
              <a:buChar char="•"/>
            </a:pPr>
            <a:r>
              <a:rPr lang="en" sz="1500" b="1" i="0" u="none" strike="noStrike" cap="none">
                <a:solidFill>
                  <a:schemeClr val="lt1"/>
                </a:solidFill>
              </a:rPr>
              <a:t>Northridge </a:t>
            </a:r>
            <a:r>
              <a:rPr lang="en" b="1"/>
              <a:t>does pre nursing at local CC then student transfers to CSUN for clinicals/upper division work</a:t>
            </a:r>
            <a:endParaRPr sz="1100" b="1"/>
          </a:p>
        </p:txBody>
      </p:sp>
      <p:pic>
        <p:nvPicPr>
          <p:cNvPr id="328" name="Shape 328"/>
          <p:cNvPicPr preferRelativeResize="0"/>
          <p:nvPr/>
        </p:nvPicPr>
        <p:blipFill>
          <a:blip r:embed="rId3">
            <a:alphaModFix/>
          </a:blip>
          <a:stretch>
            <a:fillRect/>
          </a:stretch>
        </p:blipFill>
        <p:spPr>
          <a:xfrm>
            <a:off x="6281876" y="1008415"/>
            <a:ext cx="2433503" cy="15757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1200"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PRIVATE CALIFORNIA NURSING PROGRAMS  </a:t>
            </a:r>
            <a:endParaRPr sz="2700" b="1" i="0" u="none" strike="noStrike" cap="none">
              <a:solidFill>
                <a:schemeClr val="lt1"/>
              </a:solidFill>
            </a:endParaRPr>
          </a:p>
        </p:txBody>
      </p:sp>
      <p:sp>
        <p:nvSpPr>
          <p:cNvPr id="335" name="Shape 335"/>
          <p:cNvSpPr txBox="1">
            <a:spLocks noGrp="1"/>
          </p:cNvSpPr>
          <p:nvPr>
            <p:ph type="body" idx="1"/>
          </p:nvPr>
        </p:nvSpPr>
        <p:spPr>
          <a:xfrm>
            <a:off x="4449150" y="1108800"/>
            <a:ext cx="4219800" cy="3610800"/>
          </a:xfrm>
          <a:prstGeom prst="rect">
            <a:avLst/>
          </a:prstGeom>
          <a:noFill/>
          <a:ln>
            <a:noFill/>
          </a:ln>
        </p:spPr>
        <p:txBody>
          <a:bodyPr spcFirstLastPara="1" wrap="square" lIns="68575" tIns="34275" rIns="68575" bIns="34275" anchor="t" anchorCtr="0">
            <a:noAutofit/>
          </a:bodyPr>
          <a:lstStyle/>
          <a:p>
            <a:pPr marL="177800" marR="0" lvl="0" indent="-133350" algn="l" rtl="0">
              <a:lnSpc>
                <a:spcPct val="100000"/>
              </a:lnSpc>
              <a:spcBef>
                <a:spcPts val="800"/>
              </a:spcBef>
              <a:spcAft>
                <a:spcPts val="0"/>
              </a:spcAft>
              <a:buClr>
                <a:schemeClr val="lt1"/>
              </a:buClr>
              <a:buSzPts val="1500"/>
              <a:buFont typeface="Arial"/>
              <a:buChar char="•"/>
            </a:pPr>
            <a:r>
              <a:rPr lang="en" sz="1500" b="1" i="0" u="none" strike="noStrike" cap="none" dirty="0"/>
              <a:t>Common Traits of Private Schools in CA</a:t>
            </a:r>
            <a:endParaRPr sz="1500" b="1" i="0" u="none" strike="noStrike" cap="none" dirty="0"/>
          </a:p>
          <a:p>
            <a:pPr marL="520700" marR="0" lvl="1" indent="-171450" algn="l" rtl="0">
              <a:lnSpc>
                <a:spcPct val="100000"/>
              </a:lnSpc>
              <a:spcBef>
                <a:spcPts val="400"/>
              </a:spcBef>
              <a:spcAft>
                <a:spcPts val="0"/>
              </a:spcAft>
              <a:buClr>
                <a:schemeClr val="lt1"/>
              </a:buClr>
              <a:buSzPts val="1500"/>
              <a:buFont typeface="Arial"/>
              <a:buChar char="•"/>
            </a:pPr>
            <a:r>
              <a:rPr lang="en" b="1" i="0" u="none" strike="noStrike" cap="none" dirty="0"/>
              <a:t>Smaller class sizes and environment</a:t>
            </a:r>
            <a:endParaRPr b="1" i="0" u="none" strike="noStrike" cap="none" dirty="0"/>
          </a:p>
          <a:p>
            <a:pPr marL="520700" marR="0" lvl="1" indent="-171450" algn="l" rtl="0">
              <a:lnSpc>
                <a:spcPct val="100000"/>
              </a:lnSpc>
              <a:spcBef>
                <a:spcPts val="400"/>
              </a:spcBef>
              <a:spcAft>
                <a:spcPts val="0"/>
              </a:spcAft>
              <a:buClr>
                <a:schemeClr val="lt1"/>
              </a:buClr>
              <a:buSzPts val="1500"/>
              <a:buFont typeface="Arial"/>
              <a:buChar char="•"/>
            </a:pPr>
            <a:r>
              <a:rPr lang="en" b="1" i="0" u="none" strike="noStrike" cap="none" dirty="0"/>
              <a:t>Highly interactive classes/personalized education</a:t>
            </a:r>
            <a:endParaRPr b="1" dirty="0"/>
          </a:p>
          <a:p>
            <a:pPr marL="520700" marR="0" lvl="1" indent="-171450" algn="l" rtl="0">
              <a:lnSpc>
                <a:spcPct val="100000"/>
              </a:lnSpc>
              <a:spcBef>
                <a:spcPts val="400"/>
              </a:spcBef>
              <a:spcAft>
                <a:spcPts val="0"/>
              </a:spcAft>
              <a:buClr>
                <a:schemeClr val="lt1"/>
              </a:buClr>
              <a:buSzPts val="1500"/>
              <a:buFont typeface="Arial"/>
              <a:buChar char="•"/>
            </a:pPr>
            <a:r>
              <a:rPr lang="en" b="1" i="0" u="none" strike="noStrike" cap="none" dirty="0"/>
              <a:t>Easier to attain 4 yr. graduation rate</a:t>
            </a:r>
            <a:endParaRPr b="1" dirty="0"/>
          </a:p>
          <a:p>
            <a:pPr marL="177800" marR="0" lvl="0" indent="-133350" algn="l" rtl="0">
              <a:lnSpc>
                <a:spcPct val="100000"/>
              </a:lnSpc>
              <a:spcBef>
                <a:spcPts val="400"/>
              </a:spcBef>
              <a:spcAft>
                <a:spcPts val="0"/>
              </a:spcAft>
              <a:buClr>
                <a:schemeClr val="lt1"/>
              </a:buClr>
              <a:buSzPts val="1500"/>
              <a:buFont typeface="Arial"/>
              <a:buChar char="•"/>
            </a:pPr>
            <a:r>
              <a:rPr lang="en" sz="1500" b="1" dirty="0"/>
              <a:t>Direct Entry: University of San Francisco, Dominican University, Point Loma Nazarene University, Azusa Pacific University</a:t>
            </a:r>
            <a:endParaRPr sz="1500" b="1" dirty="0"/>
          </a:p>
          <a:p>
            <a:pPr marL="177800" lvl="0" indent="-133350" rtl="0">
              <a:lnSpc>
                <a:spcPct val="100000"/>
              </a:lnSpc>
              <a:spcBef>
                <a:spcPts val="0"/>
              </a:spcBef>
              <a:spcAft>
                <a:spcPts val="0"/>
              </a:spcAft>
              <a:buClr>
                <a:schemeClr val="lt1"/>
              </a:buClr>
              <a:buSzPts val="1500"/>
              <a:buFont typeface="Arial"/>
              <a:buChar char="•"/>
            </a:pPr>
            <a:r>
              <a:rPr lang="en" sz="1500" b="1" dirty="0"/>
              <a:t>Pre-Nursing Programs: Mount Saint Mary’s University, Biola University, California Baptist University</a:t>
            </a:r>
            <a:endParaRPr sz="1500" b="1" dirty="0"/>
          </a:p>
          <a:p>
            <a:pPr marL="0" lvl="0" indent="0" rtl="0">
              <a:lnSpc>
                <a:spcPct val="100000"/>
              </a:lnSpc>
              <a:spcBef>
                <a:spcPts val="400"/>
              </a:spcBef>
              <a:spcAft>
                <a:spcPts val="0"/>
              </a:spcAft>
              <a:buNone/>
            </a:pPr>
            <a:endParaRPr sz="1500" b="1" dirty="0"/>
          </a:p>
          <a:p>
            <a:pPr marL="177800" lvl="0" indent="-133350" rtl="0">
              <a:lnSpc>
                <a:spcPct val="100000"/>
              </a:lnSpc>
              <a:spcBef>
                <a:spcPts val="400"/>
              </a:spcBef>
              <a:spcAft>
                <a:spcPts val="0"/>
              </a:spcAft>
              <a:buClr>
                <a:schemeClr val="lt1"/>
              </a:buClr>
              <a:buSzPts val="1500"/>
              <a:buFont typeface="Arial"/>
              <a:buChar char="•"/>
            </a:pPr>
            <a:r>
              <a:rPr lang="en" sz="1500" b="1" dirty="0"/>
              <a:t>Example: University of San Francisco</a:t>
            </a:r>
            <a:endParaRPr sz="1500" b="1" dirty="0"/>
          </a:p>
          <a:p>
            <a:pPr marL="0" marR="0" lvl="0" indent="0" algn="l" rtl="0">
              <a:lnSpc>
                <a:spcPct val="100000"/>
              </a:lnSpc>
              <a:spcBef>
                <a:spcPts val="400"/>
              </a:spcBef>
              <a:spcAft>
                <a:spcPts val="0"/>
              </a:spcAft>
              <a:buNone/>
            </a:pPr>
            <a:endParaRPr sz="1500" b="1" dirty="0"/>
          </a:p>
          <a:p>
            <a:pPr marL="177800" marR="0" lvl="0" indent="-50800" algn="l" rtl="0">
              <a:lnSpc>
                <a:spcPct val="100000"/>
              </a:lnSpc>
              <a:spcBef>
                <a:spcPts val="800"/>
              </a:spcBef>
              <a:spcAft>
                <a:spcPts val="0"/>
              </a:spcAft>
              <a:buClr>
                <a:schemeClr val="lt1"/>
              </a:buClr>
              <a:buSzPts val="1900"/>
              <a:buFont typeface="Arial"/>
              <a:buNone/>
            </a:pPr>
            <a:endParaRPr sz="1500" b="0" i="0" u="none" strike="noStrike" cap="none" dirty="0">
              <a:solidFill>
                <a:schemeClr val="lt1"/>
              </a:solidFill>
              <a:latin typeface="Questrial"/>
              <a:ea typeface="Questrial"/>
              <a:cs typeface="Questrial"/>
              <a:sym typeface="Questrial"/>
            </a:endParaRPr>
          </a:p>
          <a:p>
            <a:pPr marL="177800" marR="0" lvl="0" indent="-50800" algn="l" rtl="0">
              <a:lnSpc>
                <a:spcPct val="100000"/>
              </a:lnSpc>
              <a:spcBef>
                <a:spcPts val="800"/>
              </a:spcBef>
              <a:spcAft>
                <a:spcPts val="0"/>
              </a:spcAft>
              <a:buClr>
                <a:schemeClr val="lt1"/>
              </a:buClr>
              <a:buSzPts val="1900"/>
              <a:buFont typeface="Arial"/>
              <a:buNone/>
            </a:pPr>
            <a:endParaRPr sz="1500" b="0" i="0" u="none" strike="noStrike" cap="none" dirty="0">
              <a:solidFill>
                <a:schemeClr val="lt1"/>
              </a:solidFill>
              <a:latin typeface="Questrial"/>
              <a:ea typeface="Questrial"/>
              <a:cs typeface="Questrial"/>
              <a:sym typeface="Questrial"/>
            </a:endParaRPr>
          </a:p>
        </p:txBody>
      </p:sp>
      <p:pic>
        <p:nvPicPr>
          <p:cNvPr id="336" name="Shape 336"/>
          <p:cNvPicPr preferRelativeResize="0"/>
          <p:nvPr/>
        </p:nvPicPr>
        <p:blipFill>
          <a:blip r:embed="rId3">
            <a:alphaModFix/>
          </a:blip>
          <a:stretch>
            <a:fillRect/>
          </a:stretch>
        </p:blipFill>
        <p:spPr>
          <a:xfrm>
            <a:off x="721375" y="1403077"/>
            <a:ext cx="3501900" cy="2337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B5394"/>
        </a:solidFill>
        <a:effectLst/>
      </p:bgPr>
    </p:bg>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25" y="0"/>
            <a:ext cx="9144000" cy="11088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chemeClr val="lt1"/>
              </a:buClr>
              <a:buSzPts val="2700"/>
              <a:buFont typeface="Questrial"/>
              <a:buNone/>
            </a:pPr>
            <a:r>
              <a:rPr lang="en" sz="2700" b="1" i="0" u="none" strike="noStrike" cap="none">
                <a:solidFill>
                  <a:schemeClr val="lt1"/>
                </a:solidFill>
              </a:rPr>
              <a:t>TIPS FOR PREPARING TO APPLY</a:t>
            </a:r>
            <a:endParaRPr sz="1100" b="1"/>
          </a:p>
        </p:txBody>
      </p:sp>
      <p:sp>
        <p:nvSpPr>
          <p:cNvPr id="342" name="Shape 342"/>
          <p:cNvSpPr txBox="1">
            <a:spLocks noGrp="1"/>
          </p:cNvSpPr>
          <p:nvPr>
            <p:ph type="body" idx="1"/>
          </p:nvPr>
        </p:nvSpPr>
        <p:spPr>
          <a:xfrm>
            <a:off x="857125" y="1108800"/>
            <a:ext cx="4749900" cy="3396000"/>
          </a:xfrm>
          <a:prstGeom prst="rect">
            <a:avLst/>
          </a:prstGeom>
          <a:noFill/>
          <a:ln>
            <a:noFill/>
          </a:ln>
        </p:spPr>
        <p:txBody>
          <a:bodyPr spcFirstLastPara="1" wrap="square" lIns="68575" tIns="34275" rIns="68575" bIns="34275" anchor="t" anchorCtr="0">
            <a:noAutofit/>
          </a:bodyPr>
          <a:lstStyle/>
          <a:p>
            <a:pPr marL="177800" marR="0" lvl="0" indent="-184150" algn="l" rtl="0">
              <a:lnSpc>
                <a:spcPct val="120000"/>
              </a:lnSpc>
              <a:spcBef>
                <a:spcPts val="0"/>
              </a:spcBef>
              <a:spcAft>
                <a:spcPts val="0"/>
              </a:spcAft>
              <a:buClr>
                <a:schemeClr val="lt1"/>
              </a:buClr>
              <a:buSzPts val="2300"/>
              <a:buFont typeface="Arial"/>
              <a:buChar char="•"/>
            </a:pPr>
            <a:r>
              <a:rPr lang="en" sz="1800" b="1" i="0" u="none" strike="noStrike" cap="none">
                <a:solidFill>
                  <a:schemeClr val="lt1"/>
                </a:solidFill>
              </a:rPr>
              <a:t>Do your research</a:t>
            </a:r>
            <a:endParaRPr sz="1800" b="1" i="0" u="none" strike="noStrike" cap="none">
              <a:solidFill>
                <a:schemeClr val="lt1"/>
              </a:solidFill>
            </a:endParaRPr>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Classes to consider taking to stand out</a:t>
            </a:r>
            <a:endParaRPr sz="1100" b="1"/>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4 years science (Biology, Chemistry and Physics) </a:t>
            </a:r>
            <a:endParaRPr sz="1100" b="1"/>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4 years math </a:t>
            </a:r>
            <a:endParaRPr sz="1500" b="1" i="0" u="none" strike="noStrike" cap="none">
              <a:solidFill>
                <a:schemeClr val="lt1"/>
              </a:solidFill>
            </a:endParaRPr>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ROP or other medical exploration classes </a:t>
            </a:r>
            <a:endParaRPr sz="1100" b="1"/>
          </a:p>
          <a:p>
            <a:pPr marL="520700" marR="0" lvl="1" indent="-184150" algn="l" rtl="0">
              <a:lnSpc>
                <a:spcPct val="120000"/>
              </a:lnSpc>
              <a:spcBef>
                <a:spcPts val="400"/>
              </a:spcBef>
              <a:spcAft>
                <a:spcPts val="0"/>
              </a:spcAft>
              <a:buClr>
                <a:schemeClr val="lt1"/>
              </a:buClr>
              <a:buSzPts val="1900"/>
              <a:buFont typeface="Arial"/>
              <a:buChar char="•"/>
            </a:pPr>
            <a:r>
              <a:rPr lang="en" sz="1500" b="1" i="0" u="none" strike="noStrike" cap="none">
                <a:solidFill>
                  <a:schemeClr val="lt1"/>
                </a:solidFill>
              </a:rPr>
              <a:t>Challenging coursework (honors, AP or IB) </a:t>
            </a:r>
            <a:endParaRPr sz="1500" b="1" i="0" u="none" strike="noStrike" cap="none">
              <a:solidFill>
                <a:schemeClr val="lt1"/>
              </a:solidFill>
            </a:endParaRPr>
          </a:p>
          <a:p>
            <a:pPr marL="177800" marR="0" lvl="0" indent="-184150" algn="l" rtl="0">
              <a:lnSpc>
                <a:spcPct val="120000"/>
              </a:lnSpc>
              <a:spcBef>
                <a:spcPts val="800"/>
              </a:spcBef>
              <a:spcAft>
                <a:spcPts val="0"/>
              </a:spcAft>
              <a:buClr>
                <a:schemeClr val="lt1"/>
              </a:buClr>
              <a:buSzPts val="2300"/>
              <a:buFont typeface="Arial"/>
              <a:buChar char="•"/>
            </a:pPr>
            <a:r>
              <a:rPr lang="en" sz="1800" b="1" i="0" u="none" strike="noStrike" cap="none">
                <a:solidFill>
                  <a:schemeClr val="lt1"/>
                </a:solidFill>
              </a:rPr>
              <a:t>Experience in the medical field</a:t>
            </a:r>
            <a:endParaRPr sz="1100" b="1"/>
          </a:p>
        </p:txBody>
      </p:sp>
      <p:pic>
        <p:nvPicPr>
          <p:cNvPr id="343" name="Shape 343"/>
          <p:cNvPicPr preferRelativeResize="0"/>
          <p:nvPr/>
        </p:nvPicPr>
        <p:blipFill>
          <a:blip r:embed="rId3">
            <a:alphaModFix/>
          </a:blip>
          <a:stretch>
            <a:fillRect/>
          </a:stretch>
        </p:blipFill>
        <p:spPr>
          <a:xfrm>
            <a:off x="7484996" y="3192828"/>
            <a:ext cx="1305654" cy="1311975"/>
          </a:xfrm>
          <a:prstGeom prst="rect">
            <a:avLst/>
          </a:prstGeom>
          <a:noFill/>
          <a:ln>
            <a:noFill/>
          </a:ln>
        </p:spPr>
      </p:pic>
      <p:pic>
        <p:nvPicPr>
          <p:cNvPr id="344" name="Shape 344"/>
          <p:cNvPicPr preferRelativeResize="0"/>
          <p:nvPr/>
        </p:nvPicPr>
        <p:blipFill>
          <a:blip r:embed="rId4">
            <a:alphaModFix/>
          </a:blip>
          <a:stretch>
            <a:fillRect/>
          </a:stretch>
        </p:blipFill>
        <p:spPr>
          <a:xfrm>
            <a:off x="5951987" y="3185824"/>
            <a:ext cx="1305650" cy="1325980"/>
          </a:xfrm>
          <a:prstGeom prst="rect">
            <a:avLst/>
          </a:prstGeom>
          <a:noFill/>
          <a:ln>
            <a:noFill/>
          </a:ln>
        </p:spPr>
      </p:pic>
      <p:pic>
        <p:nvPicPr>
          <p:cNvPr id="345" name="Shape 345"/>
          <p:cNvPicPr preferRelativeResize="0"/>
          <p:nvPr/>
        </p:nvPicPr>
        <p:blipFill>
          <a:blip r:embed="rId5">
            <a:alphaModFix/>
          </a:blip>
          <a:stretch>
            <a:fillRect/>
          </a:stretch>
        </p:blipFill>
        <p:spPr>
          <a:xfrm>
            <a:off x="5951975" y="1108800"/>
            <a:ext cx="2838675" cy="189245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608</Words>
  <Application>Microsoft Office PowerPoint</Application>
  <PresentationFormat>On-screen Show (16:9)</PresentationFormat>
  <Paragraphs>115</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Questrial</vt:lpstr>
      <vt:lpstr>Arial</vt:lpstr>
      <vt:lpstr>Calibri</vt:lpstr>
      <vt:lpstr>Simple Light</vt:lpstr>
      <vt:lpstr>Circuit</vt:lpstr>
      <vt:lpstr>PATHWAYS TO NURSING: AN OVERVIEW FOR CA HIGH SCHOOL STUDENTS</vt:lpstr>
      <vt:lpstr>Goals and Outcomes </vt:lpstr>
      <vt:lpstr>PowerPoint Presentation</vt:lpstr>
      <vt:lpstr>PATHWAYS FOR INCOMING FRESHMAN</vt:lpstr>
      <vt:lpstr>PATHWAYS FOR INCOMING FRESHMAN</vt:lpstr>
      <vt:lpstr>UC NURSING PROGRAMS</vt:lpstr>
      <vt:lpstr>CAL STATE NURSING PROGRAMS</vt:lpstr>
      <vt:lpstr>PRIVATE CALIFORNIA NURSING PROGRAMS  </vt:lpstr>
      <vt:lpstr>TIPS FOR PREPARING TO APPLY</vt:lpstr>
      <vt:lpstr>HELPFUL QUESTIONS FOR STUDENTS TO ASK</vt:lpstr>
      <vt:lpstr>SO YOU’RE IN!  HERE’S WHAT YOU SIGNED UP FOR</vt:lpstr>
      <vt:lpstr>OTHER PATHWAYS TO CONSIDER</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NURSING: AN OVERVIEW FOR CA HIGH SCHOOL STUDENTS</dc:title>
  <dc:creator>Kaleena Chiddick</dc:creator>
  <cp:lastModifiedBy>Nicole Pilar</cp:lastModifiedBy>
  <cp:revision>7</cp:revision>
  <cp:lastPrinted>2018-03-20T23:40:50Z</cp:lastPrinted>
  <dcterms:modified xsi:type="dcterms:W3CDTF">2019-03-12T04:29:03Z</dcterms:modified>
</cp:coreProperties>
</file>