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55"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395" autoAdjust="0"/>
  </p:normalViewPr>
  <p:slideViewPr>
    <p:cSldViewPr snapToGrid="0">
      <p:cViewPr varScale="1">
        <p:scale>
          <a:sx n="116" d="100"/>
          <a:sy n="116" d="100"/>
        </p:scale>
        <p:origin x="1464"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5241967020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5241967020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5241967020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5241967020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5241967020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524196702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5241967020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5241967020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4d06382adc_2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4d06382adc_2_1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4d06382adc_2_2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4d06382adc_2_2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509edaec52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509edaec52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100" dirty="0" smtClean="0">
                <a:solidFill>
                  <a:srgbClr val="2C2C2C"/>
                </a:solidFill>
              </a:rPr>
              <a:t>Pratt said in a speech in 1892</a:t>
            </a: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509edaec52_0_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509edaec52_0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AIM - responsibility to act, in the 1970s AIM opened up survival schools to provide an alternative to federally run schools</a:t>
            </a:r>
            <a:endParaRPr/>
          </a:p>
          <a:p>
            <a:pPr marL="0" lvl="0" indent="0" algn="l" rtl="0">
              <a:spcBef>
                <a:spcPts val="0"/>
              </a:spcBef>
              <a:spcAft>
                <a:spcPts val="0"/>
              </a:spcAft>
              <a:buNone/>
            </a:pPr>
            <a:endParaRPr/>
          </a:p>
          <a:p>
            <a:pPr marL="0" lvl="0" indent="0" algn="l" rtl="0">
              <a:spcBef>
                <a:spcPts val="0"/>
              </a:spcBef>
              <a:spcAft>
                <a:spcPts val="0"/>
              </a:spcAft>
              <a:buNone/>
            </a:pPr>
            <a:r>
              <a:rPr lang="en"/>
              <a:t>Land grant- </a:t>
            </a:r>
            <a:r>
              <a:rPr lang="en" sz="1500">
                <a:solidFill>
                  <a:schemeClr val="dk1"/>
                </a:solidFill>
                <a:highlight>
                  <a:srgbClr val="FFFFFF"/>
                </a:highlight>
                <a:latin typeface="Times New Roman"/>
                <a:ea typeface="Times New Roman"/>
                <a:cs typeface="Times New Roman"/>
                <a:sym typeface="Times New Roman"/>
              </a:rPr>
              <a:t>In 1862, President Lincoln signed the Morrill Act into law, which provided every state and territory land, equal to 30,000 acres per member of Congress, to be used as a critical asset to start a “land grant” university. There are now 57 universities that were launched, or expanded, thanks to these land grants. They’re referred to as the “1862 land grant institutions.” In all, more than 17 million acres of land was granted under the Morrill Act. </a:t>
            </a:r>
            <a:endParaRPr sz="1500">
              <a:solidFill>
                <a:schemeClr val="dk1"/>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r>
              <a:rPr lang="en" sz="1500">
                <a:solidFill>
                  <a:schemeClr val="dk1"/>
                </a:solidFill>
                <a:highlight>
                  <a:srgbClr val="FFFFFF"/>
                </a:highlight>
                <a:latin typeface="Times New Roman"/>
                <a:ea typeface="Times New Roman"/>
                <a:cs typeface="Times New Roman"/>
                <a:sym typeface="Times New Roman"/>
              </a:rPr>
              <a:t>In 1890, the federal government conferred land grant status to 18 historically black colleges or universities, and in 1994 designated now 34 tribal colleges as land grants. But neither the 1890 nor the 1994 land grants received any land as permanent endowment.</a:t>
            </a:r>
            <a:endParaRPr sz="1500">
              <a:solidFill>
                <a:schemeClr val="dk1"/>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r>
              <a:rPr lang="en" sz="1500">
                <a:solidFill>
                  <a:schemeClr val="dk1"/>
                </a:solidFill>
                <a:highlight>
                  <a:srgbClr val="FFFFFF"/>
                </a:highlight>
                <a:latin typeface="Times New Roman"/>
                <a:ea typeface="Times New Roman"/>
                <a:cs typeface="Times New Roman"/>
                <a:sym typeface="Times New Roman"/>
              </a:rPr>
              <a:t>--- do you know if your institution or local institutions are land grant institutions?</a:t>
            </a:r>
            <a:endParaRPr/>
          </a:p>
          <a:p>
            <a:pPr marL="0" lvl="0" indent="0" algn="l" rtl="0">
              <a:spcBef>
                <a:spcPts val="0"/>
              </a:spcBef>
              <a:spcAft>
                <a:spcPts val="0"/>
              </a:spcAft>
              <a:buNone/>
            </a:pPr>
            <a:endParaRPr/>
          </a:p>
          <a:p>
            <a:pPr marL="0" lvl="0" indent="0" algn="l" rtl="0">
              <a:spcBef>
                <a:spcPts val="0"/>
              </a:spcBef>
              <a:spcAft>
                <a:spcPts val="0"/>
              </a:spcAft>
              <a:buNone/>
            </a:pPr>
            <a:r>
              <a:rPr lang="en"/>
              <a:t>Charters - ivy leagues</a:t>
            </a:r>
            <a:endParaRPr/>
          </a:p>
          <a:p>
            <a:pPr marL="0" lvl="0" indent="0" algn="l" rtl="0">
              <a:spcBef>
                <a:spcPts val="0"/>
              </a:spcBef>
              <a:spcAft>
                <a:spcPts val="0"/>
              </a:spcAft>
              <a:buNone/>
            </a:pPr>
            <a:endParaRPr/>
          </a:p>
          <a:p>
            <a:pPr marL="0" lvl="0" indent="0" algn="l" rtl="0">
              <a:spcBef>
                <a:spcPts val="0"/>
              </a:spcBef>
              <a:spcAft>
                <a:spcPts val="0"/>
              </a:spcAft>
              <a:buNone/>
            </a:pPr>
            <a:r>
              <a:rPr lang="en"/>
              <a:t>TCUs - 1968 </a:t>
            </a:r>
            <a:r>
              <a:rPr lang="en" sz="1150">
                <a:solidFill>
                  <a:srgbClr val="666666"/>
                </a:solidFill>
                <a:highlight>
                  <a:srgbClr val="FFFFFF"/>
                </a:highlight>
              </a:rPr>
              <a:t> the Navajo tribal council passes a resolution founding Navajo Community College (renamed Diné College in 1977), the first tribal college. In 1978, Congress passes the Tribally Controlled Community College Assistance Act.</a:t>
            </a:r>
            <a:endParaRPr/>
          </a:p>
          <a:p>
            <a:pPr marL="0" lvl="0" indent="0" algn="l" rtl="0">
              <a:spcBef>
                <a:spcPts val="0"/>
              </a:spcBef>
              <a:spcAft>
                <a:spcPts val="0"/>
              </a:spcAft>
              <a:buNone/>
            </a:pPr>
            <a:endParaRPr/>
          </a:p>
          <a:p>
            <a:pPr marL="0" lvl="0" indent="0" algn="l" rtl="0">
              <a:spcBef>
                <a:spcPts val="0"/>
              </a:spcBef>
              <a:spcAft>
                <a:spcPts val="0"/>
              </a:spcAft>
              <a:buNone/>
            </a:pPr>
            <a:r>
              <a:rPr lang="en"/>
              <a:t>Use a </a:t>
            </a:r>
            <a:r>
              <a:rPr lang="en" sz="1200"/>
              <a:t>Land-centered approach to work with Native Nations; Figure out whose land you are on. Research and understand about their history. Then look broadly about the history of your area and its relations to Native peoples - ex. Xanja on campus</a:t>
            </a:r>
            <a:endParaRP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509edaec52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509edaec52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4d06382adc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4d06382adc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4d06382adc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4d06382adc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524196702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524196702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http://pnpi.org/native-american-students/</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569214"/>
            <a:ext cx="7543800" cy="2674620"/>
          </a:xfrm>
        </p:spPr>
        <p:txBody>
          <a:bodyPr anchor="b">
            <a:normAutofit/>
          </a:bodyPr>
          <a:lstStyle>
            <a:lvl1pPr algn="l">
              <a:lnSpc>
                <a:spcPct val="85000"/>
              </a:lnSpc>
              <a:defRPr sz="6000" spc="-38"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3341716"/>
            <a:ext cx="7543800" cy="85725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310123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97001778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309226"/>
            <a:ext cx="1971675" cy="431992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09226"/>
            <a:ext cx="5800725" cy="4319924"/>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07388338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948457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1582554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311227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05396897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69214"/>
            <a:ext cx="7543800" cy="2674620"/>
          </a:xfrm>
        </p:spPr>
        <p:txBody>
          <a:bodyPr anchor="b" anchorCtr="0">
            <a:normAutofit/>
          </a:bodyPr>
          <a:lstStyle>
            <a:lvl1pPr>
              <a:lnSpc>
                <a:spcPct val="85000"/>
              </a:lnSpc>
              <a:defRPr sz="6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3339846"/>
            <a:ext cx="7543800" cy="85725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209914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14953"/>
            <a:ext cx="7543800" cy="108806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59" y="1384301"/>
            <a:ext cx="3703320" cy="3017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384301"/>
            <a:ext cx="3703320" cy="3017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3/6/2019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67674870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14953"/>
            <a:ext cx="7543800" cy="108806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822960" y="1936751"/>
            <a:ext cx="3703320" cy="25336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63440" y="1936751"/>
            <a:ext cx="3703320" cy="25336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58496411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60492340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3/6/2019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990597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45769"/>
            <a:ext cx="2400300" cy="1714500"/>
          </a:xfrm>
        </p:spPr>
        <p:txBody>
          <a:bodyPr anchor="b">
            <a:normAutofit/>
          </a:bodyPr>
          <a:lstStyle>
            <a:lvl1pPr>
              <a:defRPr sz="27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548640"/>
            <a:ext cx="4869180" cy="39433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194560"/>
            <a:ext cx="2400300" cy="2534343"/>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a:xfrm>
            <a:off x="349134" y="4844839"/>
            <a:ext cx="1963883" cy="273844"/>
          </a:xfrm>
        </p:spPr>
        <p:txBody>
          <a:bodyPr/>
          <a:lstStyle>
            <a:lvl1pPr algn="l">
              <a:defRPr/>
            </a:lvl1pPr>
          </a:lstStyle>
          <a:p>
            <a:fld id="{42A54C80-263E-416B-A8E0-580EDEADCBDC}" type="datetimeFigureOut">
              <a:rPr lang="en-US" smtClean="0"/>
              <a:t>3/6/2019</a:t>
            </a:fld>
            <a:endParaRPr lang="en-US" dirty="0"/>
          </a:p>
        </p:txBody>
      </p:sp>
      <p:sp>
        <p:nvSpPr>
          <p:cNvPr id="6" name="Footer Placeholder 5"/>
          <p:cNvSpPr>
            <a:spLocks noGrp="1"/>
          </p:cNvSpPr>
          <p:nvPr>
            <p:ph type="ftr" sz="quarter" idx="11"/>
          </p:nvPr>
        </p:nvSpPr>
        <p:spPr>
          <a:xfrm>
            <a:off x="3600450" y="4844839"/>
            <a:ext cx="3486150" cy="273844"/>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52266367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14750"/>
            <a:ext cx="9141619" cy="142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368630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3806190"/>
            <a:ext cx="7585234" cy="617220"/>
          </a:xfrm>
        </p:spPr>
        <p:txBody>
          <a:bodyPr lIns="91440" tIns="0" rIns="91440" bIns="0" anchor="b">
            <a:noAutofit/>
          </a:bodyPr>
          <a:lstStyle>
            <a:lvl1pPr>
              <a:defRPr sz="27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3686307"/>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822960" y="4430268"/>
            <a:ext cx="7584948" cy="44577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04842245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4800600"/>
            <a:ext cx="91440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750737"/>
            <a:ext cx="9143989" cy="49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14953"/>
            <a:ext cx="7543800" cy="1088068"/>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384301"/>
            <a:ext cx="7543800" cy="301752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4844839"/>
            <a:ext cx="1854203" cy="273844"/>
          </a:xfrm>
          <a:prstGeom prst="rect">
            <a:avLst/>
          </a:prstGeom>
        </p:spPr>
        <p:txBody>
          <a:bodyPr vert="horz" lIns="91440" tIns="45720" rIns="91440" bIns="45720" rtlCol="0" anchor="ctr"/>
          <a:lstStyle>
            <a:lvl1pPr algn="l">
              <a:defRPr sz="675">
                <a:solidFill>
                  <a:srgbClr val="FFFFFF"/>
                </a:solidFill>
              </a:defRPr>
            </a:lvl1pPr>
          </a:lstStyle>
          <a:p>
            <a:fld id="{B61BEF0D-F0BB-DE4B-95CE-6DB70DBA9567}" type="datetimeFigureOut">
              <a:rPr lang="en-US" smtClean="0"/>
              <a:pPr/>
              <a:t>3/6/2019</a:t>
            </a:fld>
            <a:endParaRPr lang="en-US" dirty="0"/>
          </a:p>
        </p:txBody>
      </p:sp>
      <p:sp>
        <p:nvSpPr>
          <p:cNvPr id="5" name="Footer Placeholder 4"/>
          <p:cNvSpPr>
            <a:spLocks noGrp="1"/>
          </p:cNvSpPr>
          <p:nvPr>
            <p:ph type="ftr" sz="quarter" idx="3"/>
          </p:nvPr>
        </p:nvSpPr>
        <p:spPr>
          <a:xfrm>
            <a:off x="2764639" y="4844839"/>
            <a:ext cx="3617103" cy="273844"/>
          </a:xfrm>
          <a:prstGeom prst="rect">
            <a:avLst/>
          </a:prstGeom>
        </p:spPr>
        <p:txBody>
          <a:bodyPr vert="horz" lIns="91440" tIns="45720" rIns="91440" bIns="45720" rtlCol="0" anchor="ctr"/>
          <a:lstStyle>
            <a:lvl1pPr algn="ctr">
              <a:defRPr sz="675"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4844839"/>
            <a:ext cx="984019" cy="273844"/>
          </a:xfrm>
          <a:prstGeom prst="rect">
            <a:avLst/>
          </a:prstGeom>
        </p:spPr>
        <p:txBody>
          <a:bodyPr vert="horz" lIns="91440" tIns="45720" rIns="91440" bIns="45720" rtlCol="0" anchor="ctr"/>
          <a:lstStyle>
            <a:lvl1pPr algn="r">
              <a:defRPr sz="788">
                <a:solidFill>
                  <a:srgbClr val="FFFFFF"/>
                </a:solidFill>
              </a:defRPr>
            </a:lvl1pPr>
          </a:lstStyle>
          <a:p>
            <a:pPr marL="0" lvl="0" indent="0" algn="r" rtl="0">
              <a:spcBef>
                <a:spcPts val="0"/>
              </a:spcBef>
              <a:spcAft>
                <a:spcPts val="0"/>
              </a:spcAft>
              <a:buNone/>
            </a:pPr>
            <a:fld id="{00000000-1234-1234-1234-123412341234}" type="slidenum">
              <a:rPr lang="en" smtClean="0"/>
              <a:t>‹#›</a:t>
            </a:fld>
            <a:endParaRPr lang="en"/>
          </a:p>
        </p:txBody>
      </p:sp>
      <p:cxnSp>
        <p:nvCxnSpPr>
          <p:cNvPr id="10" name="Straight Connector 9"/>
          <p:cNvCxnSpPr/>
          <p:nvPr/>
        </p:nvCxnSpPr>
        <p:spPr>
          <a:xfrm>
            <a:off x="895149" y="1303384"/>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5457713"/>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Lst>
  <p:hf sldNum="0" hdr="0" ftr="0" dt="0"/>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14.xml"/><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14.xml"/><Relationship Id="rId5" Type="http://schemas.openxmlformats.org/officeDocument/2006/relationships/image" Target="../media/image7.jpg"/><Relationship Id="rId4" Type="http://schemas.openxmlformats.org/officeDocument/2006/relationships/image" Target="../media/image6.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Native American Students &amp; Higher Education</a:t>
            </a:r>
            <a:endParaRPr/>
          </a:p>
        </p:txBody>
      </p:sp>
      <p:sp>
        <p:nvSpPr>
          <p:cNvPr id="55" name="Google Shape;55;p13"/>
          <p:cNvSpPr txBox="1">
            <a:spLocks noGrp="1"/>
          </p:cNvSpPr>
          <p:nvPr>
            <p:ph type="subTitle" idx="1"/>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Share Learn </a:t>
            </a:r>
            <a:r>
              <a:rPr lang="en" dirty="0" smtClean="0"/>
              <a:t>Connect 2019</a:t>
            </a:r>
          </a:p>
          <a:p>
            <a:pPr marL="0" lvl="0" indent="0" algn="ctr" rtl="0">
              <a:spcBef>
                <a:spcPts val="0"/>
              </a:spcBef>
              <a:spcAft>
                <a:spcPts val="0"/>
              </a:spcAft>
              <a:buNone/>
            </a:pPr>
            <a:endParaRPr lang="en" dirty="0" smtClean="0"/>
          </a:p>
          <a:p>
            <a:pPr marL="0" lvl="0" indent="0" algn="ctr" rtl="0">
              <a:spcBef>
                <a:spcPts val="0"/>
              </a:spcBef>
              <a:spcAft>
                <a:spcPts val="0"/>
              </a:spcAft>
              <a:buNone/>
            </a:pPr>
            <a:r>
              <a:rPr lang="en" sz="1100" dirty="0" smtClean="0"/>
              <a:t>Shawntelle Bivens, Multicultural recruiter</a:t>
            </a:r>
          </a:p>
          <a:p>
            <a:pPr marL="0" lvl="0" indent="0" algn="ctr" rtl="0">
              <a:spcBef>
                <a:spcPts val="0"/>
              </a:spcBef>
              <a:spcAft>
                <a:spcPts val="0"/>
              </a:spcAft>
              <a:buNone/>
            </a:pPr>
            <a:r>
              <a:rPr lang="en-US" sz="1100" dirty="0" smtClean="0"/>
              <a:t>H</a:t>
            </a:r>
            <a:r>
              <a:rPr lang="en" sz="1100" dirty="0" smtClean="0"/>
              <a:t>eather torres, Director of native stud</a:t>
            </a:r>
            <a:r>
              <a:rPr lang="en-US" sz="1100" dirty="0" err="1" smtClean="0"/>
              <a:t>en</a:t>
            </a:r>
            <a:r>
              <a:rPr lang="en" sz="1100" dirty="0" smtClean="0"/>
              <a:t>t programs</a:t>
            </a:r>
          </a:p>
          <a:p>
            <a:pPr marL="0" lvl="0" indent="0" algn="ctr" rtl="0">
              <a:spcBef>
                <a:spcPts val="0"/>
              </a:spcBef>
              <a:spcAft>
                <a:spcPts val="0"/>
              </a:spcAft>
              <a:buNone/>
            </a:pPr>
            <a:r>
              <a:rPr lang="en-US" sz="1100" dirty="0" smtClean="0"/>
              <a:t>E</a:t>
            </a:r>
            <a:r>
              <a:rPr lang="en" sz="1100" dirty="0" smtClean="0"/>
              <a:t>lizabeth shulterbrandt, assistant director of native programs</a:t>
            </a:r>
            <a:endParaRPr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2"/>
          <p:cNvSpPr txBox="1">
            <a:spLocks noGrp="1"/>
          </p:cNvSpPr>
          <p:nvPr>
            <p:ph type="body" idx="1"/>
          </p:nvPr>
        </p:nvSpPr>
        <p:spPr>
          <a:xfrm>
            <a:off x="336413" y="45993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dirty="0">
                <a:solidFill>
                  <a:schemeClr val="accent2"/>
                </a:solidFill>
                <a:latin typeface="Georgia"/>
                <a:ea typeface="Georgia"/>
                <a:cs typeface="Georgia"/>
                <a:sym typeface="Georgia"/>
              </a:rPr>
              <a:t>“New Mexico Teacher Accused of Calling a Native Student a "Bloody Indian" and Cutting Another's Hair on Halloween”</a:t>
            </a:r>
            <a:endParaRPr sz="2400" dirty="0">
              <a:solidFill>
                <a:schemeClr val="accent2"/>
              </a:solidFill>
              <a:latin typeface="Georgia"/>
              <a:ea typeface="Georgia"/>
              <a:cs typeface="Georgia"/>
              <a:sym typeface="Georgia"/>
            </a:endParaRPr>
          </a:p>
          <a:p>
            <a:pPr marL="0" lvl="0" indent="0" algn="l" rtl="0">
              <a:spcBef>
                <a:spcPts val="1600"/>
              </a:spcBef>
              <a:spcAft>
                <a:spcPts val="0"/>
              </a:spcAft>
              <a:buNone/>
            </a:pPr>
            <a:r>
              <a:rPr lang="en" sz="3000" dirty="0">
                <a:solidFill>
                  <a:schemeClr val="tx1"/>
                </a:solidFill>
                <a:latin typeface="Georgia"/>
                <a:ea typeface="Georgia"/>
                <a:cs typeface="Georgia"/>
                <a:sym typeface="Georgia"/>
              </a:rPr>
              <a:t>“</a:t>
            </a:r>
            <a:r>
              <a:rPr lang="en" sz="2400" b="1" dirty="0">
                <a:solidFill>
                  <a:schemeClr val="dk1"/>
                </a:solidFill>
              </a:rPr>
              <a:t>Native American 2nd grader kicked out of class for traditional Mohawk haircut”</a:t>
            </a:r>
            <a:endParaRPr sz="2400" b="1" dirty="0">
              <a:solidFill>
                <a:schemeClr val="dk1"/>
              </a:solidFill>
            </a:endParaRPr>
          </a:p>
          <a:p>
            <a:pPr marL="0" lvl="0" indent="0" algn="l" rtl="0">
              <a:spcBef>
                <a:spcPts val="1600"/>
              </a:spcBef>
              <a:spcAft>
                <a:spcPts val="0"/>
              </a:spcAft>
              <a:buNone/>
            </a:pPr>
            <a:r>
              <a:rPr lang="en" sz="2400" b="1" dirty="0">
                <a:solidFill>
                  <a:schemeClr val="dk1"/>
                </a:solidFill>
              </a:rPr>
              <a:t>“</a:t>
            </a:r>
            <a:r>
              <a:rPr lang="en" sz="2300" b="1" i="1" dirty="0">
                <a:solidFill>
                  <a:srgbClr val="121212"/>
                </a:solidFill>
                <a:latin typeface="Georgia"/>
                <a:ea typeface="Georgia"/>
                <a:cs typeface="Georgia"/>
                <a:sym typeface="Georgia"/>
              </a:rPr>
              <a:t>Native American Brothers Pulled From Campus Tour After Nervous [White] Parent Calls Police”</a:t>
            </a:r>
            <a:endParaRPr sz="2300" b="1" i="1" dirty="0">
              <a:solidFill>
                <a:srgbClr val="121212"/>
              </a:solidFill>
              <a:latin typeface="Georgia"/>
              <a:ea typeface="Georgia"/>
              <a:cs typeface="Georgia"/>
              <a:sym typeface="Georgia"/>
            </a:endParaRPr>
          </a:p>
          <a:p>
            <a:pPr marL="0" lvl="0" indent="0" algn="l" rtl="0">
              <a:spcBef>
                <a:spcPts val="1600"/>
              </a:spcBef>
              <a:spcAft>
                <a:spcPts val="0"/>
              </a:spcAft>
              <a:buNone/>
            </a:pPr>
            <a:r>
              <a:rPr lang="en" sz="2300" b="1" i="1" dirty="0">
                <a:solidFill>
                  <a:srgbClr val="121212"/>
                </a:solidFill>
                <a:latin typeface="Georgia"/>
                <a:ea typeface="Georgia"/>
                <a:cs typeface="Georgia"/>
                <a:sym typeface="Georgia"/>
              </a:rPr>
              <a:t>“</a:t>
            </a:r>
            <a:r>
              <a:rPr lang="en" sz="3000" b="1" dirty="0">
                <a:solidFill>
                  <a:srgbClr val="121212"/>
                </a:solidFill>
              </a:rPr>
              <a:t>Native American Student Wears Feather to Graduation, Is Denied Diploma”</a:t>
            </a:r>
            <a:endParaRPr sz="3000" b="1" dirty="0">
              <a:solidFill>
                <a:srgbClr val="121212"/>
              </a:solidFill>
            </a:endParaRPr>
          </a:p>
          <a:p>
            <a:pPr marL="0" lvl="0" indent="0" algn="l" rtl="0">
              <a:spcBef>
                <a:spcPts val="1600"/>
              </a:spcBef>
              <a:spcAft>
                <a:spcPts val="0"/>
              </a:spcAft>
              <a:buNone/>
            </a:pPr>
            <a:endParaRPr sz="2300" b="1" i="1" dirty="0">
              <a:solidFill>
                <a:srgbClr val="121212"/>
              </a:solidFill>
              <a:latin typeface="Georgia"/>
              <a:ea typeface="Georgia"/>
              <a:cs typeface="Georgia"/>
              <a:sym typeface="Georgia"/>
            </a:endParaRPr>
          </a:p>
          <a:p>
            <a:pPr marL="0" lvl="0" indent="0" algn="l" rtl="0">
              <a:spcBef>
                <a:spcPts val="1600"/>
              </a:spcBef>
              <a:spcAft>
                <a:spcPts val="0"/>
              </a:spcAft>
              <a:buNone/>
            </a:pPr>
            <a:endParaRPr sz="2400" b="1" dirty="0">
              <a:solidFill>
                <a:schemeClr val="dk1"/>
              </a:solidFill>
            </a:endParaRPr>
          </a:p>
          <a:p>
            <a:pPr marL="0" lvl="0" indent="0" algn="l" rtl="0">
              <a:spcBef>
                <a:spcPts val="1600"/>
              </a:spcBef>
              <a:spcAft>
                <a:spcPts val="0"/>
              </a:spcAft>
              <a:buNone/>
            </a:pPr>
            <a:endParaRPr sz="2400" b="1" dirty="0">
              <a:solidFill>
                <a:schemeClr val="dk1"/>
              </a:solidFill>
            </a:endParaRPr>
          </a:p>
          <a:p>
            <a:pPr marL="0" lvl="0" indent="0" algn="l" rtl="0">
              <a:spcBef>
                <a:spcPts val="1600"/>
              </a:spcBef>
              <a:spcAft>
                <a:spcPts val="0"/>
              </a:spcAft>
              <a:buNone/>
            </a:pPr>
            <a:endParaRPr sz="3000" dirty="0">
              <a:solidFill>
                <a:schemeClr val="accent2"/>
              </a:solidFill>
              <a:latin typeface="Georgia"/>
              <a:ea typeface="Georgia"/>
              <a:cs typeface="Georgia"/>
              <a:sym typeface="Georgia"/>
            </a:endParaRPr>
          </a:p>
          <a:p>
            <a:pPr marL="0" lvl="0" indent="0" algn="l" rtl="0">
              <a:spcBef>
                <a:spcPts val="1600"/>
              </a:spcBef>
              <a:spcAft>
                <a:spcPts val="0"/>
              </a:spcAft>
              <a:buNone/>
            </a:pPr>
            <a:endParaRPr sz="3000" dirty="0">
              <a:solidFill>
                <a:schemeClr val="accent2"/>
              </a:solidFill>
              <a:latin typeface="Georgia"/>
              <a:ea typeface="Georgia"/>
              <a:cs typeface="Georgia"/>
              <a:sym typeface="Georgia"/>
            </a:endParaRPr>
          </a:p>
          <a:p>
            <a:pPr marL="0" lvl="0" indent="0" algn="l" rtl="0">
              <a:spcBef>
                <a:spcPts val="1600"/>
              </a:spcBef>
              <a:spcAft>
                <a:spcPts val="0"/>
              </a:spcAft>
              <a:buNone/>
            </a:pPr>
            <a:endParaRPr sz="3000" dirty="0">
              <a:solidFill>
                <a:schemeClr val="accent2"/>
              </a:solidFill>
              <a:latin typeface="Georgia"/>
              <a:ea typeface="Georgia"/>
              <a:cs typeface="Georgia"/>
              <a:sym typeface="Georgia"/>
            </a:endParaRPr>
          </a:p>
          <a:p>
            <a:pPr marL="0" lvl="0" indent="0" algn="l" rtl="0">
              <a:spcBef>
                <a:spcPts val="1600"/>
              </a:spcBef>
              <a:spcAft>
                <a:spcPts val="1600"/>
              </a:spcAft>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118" name="Google Shape;118;p23"/>
          <p:cNvPicPr preferRelativeResize="0"/>
          <p:nvPr/>
        </p:nvPicPr>
        <p:blipFill>
          <a:blip r:embed="rId3">
            <a:alphaModFix/>
          </a:blip>
          <a:stretch>
            <a:fillRect/>
          </a:stretch>
        </p:blipFill>
        <p:spPr>
          <a:xfrm>
            <a:off x="4841650" y="2246800"/>
            <a:ext cx="3818775" cy="2780075"/>
          </a:xfrm>
          <a:prstGeom prst="rect">
            <a:avLst/>
          </a:prstGeom>
          <a:noFill/>
          <a:ln>
            <a:noFill/>
          </a:ln>
        </p:spPr>
      </p:pic>
      <p:pic>
        <p:nvPicPr>
          <p:cNvPr id="119" name="Google Shape;119;p23"/>
          <p:cNvPicPr preferRelativeResize="0"/>
          <p:nvPr/>
        </p:nvPicPr>
        <p:blipFill>
          <a:blip r:embed="rId4">
            <a:alphaModFix/>
          </a:blip>
          <a:stretch>
            <a:fillRect/>
          </a:stretch>
        </p:blipFill>
        <p:spPr>
          <a:xfrm>
            <a:off x="86025" y="185277"/>
            <a:ext cx="4485975" cy="4782374"/>
          </a:xfrm>
          <a:prstGeom prst="rect">
            <a:avLst/>
          </a:prstGeom>
          <a:noFill/>
          <a:ln>
            <a:noFill/>
          </a:ln>
        </p:spPr>
      </p:pic>
      <p:sp>
        <p:nvSpPr>
          <p:cNvPr id="120" name="Google Shape;120;p23"/>
          <p:cNvSpPr txBox="1"/>
          <p:nvPr/>
        </p:nvSpPr>
        <p:spPr>
          <a:xfrm>
            <a:off x="4802088" y="307725"/>
            <a:ext cx="3897900" cy="1817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4800" b="1"/>
              <a:t>Mascots </a:t>
            </a:r>
            <a:endParaRPr sz="4800" b="1"/>
          </a:p>
          <a:p>
            <a:pPr marL="0" lvl="0" indent="0" algn="l" rtl="0">
              <a:spcBef>
                <a:spcPts val="0"/>
              </a:spcBef>
              <a:spcAft>
                <a:spcPts val="0"/>
              </a:spcAft>
              <a:buNone/>
            </a:pPr>
            <a:endParaRPr/>
          </a:p>
          <a:p>
            <a:pPr marL="0" lvl="0" indent="0" algn="l" rtl="0">
              <a:spcBef>
                <a:spcPts val="0"/>
              </a:spcBef>
              <a:spcAft>
                <a:spcPts val="0"/>
              </a:spcAft>
              <a:buNone/>
            </a:pPr>
            <a:r>
              <a:rPr lang="en"/>
              <a:t>Why is one acceptable or the other not? </a:t>
            </a:r>
            <a:endParaRPr/>
          </a:p>
          <a:p>
            <a:pPr marL="0" lvl="0" indent="0" algn="l" rtl="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4"/>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Bill AB 738 - California </a:t>
            </a:r>
            <a:endParaRPr/>
          </a:p>
        </p:txBody>
      </p:sp>
      <p:sp>
        <p:nvSpPr>
          <p:cNvPr id="126" name="Google Shape;126;p24"/>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333333"/>
                </a:solidFill>
                <a:highlight>
                  <a:srgbClr val="FFFFFF"/>
                </a:highlight>
                <a:latin typeface="Verdana"/>
                <a:ea typeface="Verdana"/>
                <a:cs typeface="Verdana"/>
                <a:sym typeface="Verdana"/>
              </a:rPr>
              <a:t>This bill would require the commission </a:t>
            </a:r>
            <a:r>
              <a:rPr lang="en" b="1">
                <a:solidFill>
                  <a:srgbClr val="333333"/>
                </a:solidFill>
                <a:highlight>
                  <a:srgbClr val="FFFFFF"/>
                </a:highlight>
                <a:latin typeface="Verdana"/>
                <a:ea typeface="Verdana"/>
                <a:cs typeface="Verdana"/>
                <a:sym typeface="Verdana"/>
              </a:rPr>
              <a:t>to develop, and the state board to adopt, modify, or revise, a</a:t>
            </a:r>
            <a:r>
              <a:rPr lang="en">
                <a:solidFill>
                  <a:srgbClr val="333333"/>
                </a:solidFill>
                <a:highlight>
                  <a:srgbClr val="FFFFFF"/>
                </a:highlight>
                <a:latin typeface="Verdana"/>
                <a:ea typeface="Verdana"/>
                <a:cs typeface="Verdana"/>
                <a:sym typeface="Verdana"/>
              </a:rPr>
              <a:t> </a:t>
            </a:r>
            <a:r>
              <a:rPr lang="en" b="1">
                <a:solidFill>
                  <a:srgbClr val="333333"/>
                </a:solidFill>
                <a:highlight>
                  <a:srgbClr val="FFFFFF"/>
                </a:highlight>
                <a:latin typeface="Verdana"/>
                <a:ea typeface="Verdana"/>
                <a:cs typeface="Verdana"/>
                <a:sym typeface="Verdana"/>
              </a:rPr>
              <a:t>model curriculum in Native American studies</a:t>
            </a:r>
            <a:r>
              <a:rPr lang="en">
                <a:solidFill>
                  <a:srgbClr val="333333"/>
                </a:solidFill>
                <a:highlight>
                  <a:srgbClr val="FFFFFF"/>
                </a:highlight>
                <a:latin typeface="Verdana"/>
                <a:ea typeface="Verdana"/>
                <a:cs typeface="Verdana"/>
                <a:sym typeface="Verdana"/>
              </a:rPr>
              <a:t>, and would encourage each school district and charter school that maintains any of grades 9 to 12, inclusive, that does not otherwise offer a standards-based Native American studies curriculum to offer a course of study in Native American studies based on the model curriculum. The bill would require </a:t>
            </a:r>
            <a:r>
              <a:rPr lang="en" b="1">
                <a:solidFill>
                  <a:srgbClr val="333333"/>
                </a:solidFill>
                <a:highlight>
                  <a:srgbClr val="FFFFFF"/>
                </a:highlight>
                <a:latin typeface="Verdana"/>
                <a:ea typeface="Verdana"/>
                <a:cs typeface="Verdana"/>
                <a:sym typeface="Verdana"/>
              </a:rPr>
              <a:t>the model curriculum to be developed with participation from specified entities, including, among others, certain Native American tribes...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pic>
        <p:nvPicPr>
          <p:cNvPr id="131" name="Google Shape;131;p25"/>
          <p:cNvPicPr preferRelativeResize="0"/>
          <p:nvPr/>
        </p:nvPicPr>
        <p:blipFill>
          <a:blip r:embed="rId3">
            <a:alphaModFix/>
          </a:blip>
          <a:stretch>
            <a:fillRect/>
          </a:stretch>
        </p:blipFill>
        <p:spPr>
          <a:xfrm>
            <a:off x="3876900" y="2310500"/>
            <a:ext cx="4408425" cy="2624850"/>
          </a:xfrm>
          <a:prstGeom prst="rect">
            <a:avLst/>
          </a:prstGeom>
          <a:noFill/>
          <a:ln>
            <a:noFill/>
          </a:ln>
        </p:spPr>
      </p:pic>
      <p:pic>
        <p:nvPicPr>
          <p:cNvPr id="132" name="Google Shape;132;p25"/>
          <p:cNvPicPr preferRelativeResize="0"/>
          <p:nvPr/>
        </p:nvPicPr>
        <p:blipFill>
          <a:blip r:embed="rId4">
            <a:alphaModFix/>
          </a:blip>
          <a:stretch>
            <a:fillRect/>
          </a:stretch>
        </p:blipFill>
        <p:spPr>
          <a:xfrm>
            <a:off x="447400" y="132800"/>
            <a:ext cx="2323225" cy="3073800"/>
          </a:xfrm>
          <a:prstGeom prst="rect">
            <a:avLst/>
          </a:prstGeom>
          <a:noFill/>
          <a:ln>
            <a:noFill/>
          </a:ln>
        </p:spPr>
      </p:pic>
      <p:pic>
        <p:nvPicPr>
          <p:cNvPr id="133" name="Google Shape;133;p25"/>
          <p:cNvPicPr preferRelativeResize="0"/>
          <p:nvPr/>
        </p:nvPicPr>
        <p:blipFill>
          <a:blip r:embed="rId5">
            <a:alphaModFix/>
          </a:blip>
          <a:stretch>
            <a:fillRect/>
          </a:stretch>
        </p:blipFill>
        <p:spPr>
          <a:xfrm>
            <a:off x="3465700" y="279650"/>
            <a:ext cx="3322000" cy="18686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Pop Quiz Reflection/ Q&amp;A</a:t>
            </a:r>
            <a:endParaRPr lang="en-US" dirty="0"/>
          </a:p>
        </p:txBody>
      </p:sp>
      <p:sp>
        <p:nvSpPr>
          <p:cNvPr id="4" name="Subtitle 3"/>
          <p:cNvSpPr>
            <a:spLocks noGrp="1"/>
          </p:cNvSpPr>
          <p:nvPr>
            <p:ph type="subTitle" idx="1"/>
          </p:nvPr>
        </p:nvSpPr>
        <p:spPr/>
        <p:txBody>
          <a:bodyPr/>
          <a:lstStyle/>
          <a:p>
            <a:r>
              <a:rPr lang="en-US" dirty="0" smtClean="0"/>
              <a:t>Thank you!</a:t>
            </a:r>
            <a:endParaRPr lang="en-US" dirty="0"/>
          </a:p>
        </p:txBody>
      </p:sp>
    </p:spTree>
    <p:extLst>
      <p:ext uri="{BB962C8B-B14F-4D97-AF65-F5344CB8AC3E}">
        <p14:creationId xmlns:p14="http://schemas.microsoft.com/office/powerpoint/2010/main" val="2543545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9600" b="1" dirty="0"/>
              <a:t>POP QUIZ</a:t>
            </a:r>
            <a:endParaRPr sz="9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Serrano &amp; Cahuilla Territory</a:t>
            </a:r>
            <a:endParaRPr/>
          </a:p>
        </p:txBody>
      </p:sp>
      <p:sp>
        <p:nvSpPr>
          <p:cNvPr id="66" name="Google Shape;66;p15"/>
          <p:cNvSpPr txBox="1">
            <a:spLocks noGrp="1"/>
          </p:cNvSpPr>
          <p:nvPr>
            <p:ph type="body" idx="2"/>
          </p:nvPr>
        </p:nvSpPr>
        <p:spPr>
          <a:xfrm>
            <a:off x="4472609" y="1384851"/>
            <a:ext cx="3810000" cy="316752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700" dirty="0">
                <a:solidFill>
                  <a:srgbClr val="000000"/>
                </a:solidFill>
              </a:rPr>
              <a:t>The University occupies Serrano and Cahuilla territory. ​</a:t>
            </a:r>
            <a:endParaRPr sz="1700" dirty="0">
              <a:solidFill>
                <a:srgbClr val="000000"/>
              </a:solidFill>
            </a:endParaRPr>
          </a:p>
          <a:p>
            <a:pPr marL="0" lvl="0" indent="0" algn="l" rtl="0">
              <a:spcBef>
                <a:spcPts val="0"/>
              </a:spcBef>
              <a:spcAft>
                <a:spcPts val="0"/>
              </a:spcAft>
              <a:buClr>
                <a:schemeClr val="dk1"/>
              </a:buClr>
              <a:buSzPts val="1100"/>
              <a:buFont typeface="Arial"/>
              <a:buNone/>
            </a:pPr>
            <a:r>
              <a:rPr lang="en" sz="1700" dirty="0">
                <a:solidFill>
                  <a:srgbClr val="000000"/>
                </a:solidFill>
              </a:rPr>
              <a:t>(SEH RAH NO)​</a:t>
            </a:r>
            <a:endParaRPr sz="1700" dirty="0">
              <a:solidFill>
                <a:srgbClr val="000000"/>
              </a:solidFill>
            </a:endParaRPr>
          </a:p>
          <a:p>
            <a:pPr marL="0" lvl="0" indent="0" algn="l" rtl="0">
              <a:spcBef>
                <a:spcPts val="0"/>
              </a:spcBef>
              <a:spcAft>
                <a:spcPts val="0"/>
              </a:spcAft>
              <a:buClr>
                <a:schemeClr val="dk1"/>
              </a:buClr>
              <a:buSzPts val="1100"/>
              <a:buFont typeface="Arial"/>
              <a:buNone/>
            </a:pPr>
            <a:r>
              <a:rPr lang="en" sz="1700" dirty="0">
                <a:solidFill>
                  <a:srgbClr val="000000"/>
                </a:solidFill>
              </a:rPr>
              <a:t>(CAH WEE YA)​</a:t>
            </a:r>
            <a:endParaRPr sz="1700" dirty="0">
              <a:solidFill>
                <a:srgbClr val="000000"/>
              </a:solidFill>
            </a:endParaRPr>
          </a:p>
          <a:p>
            <a:pPr marL="0" lvl="0" indent="0" algn="l" rtl="0">
              <a:spcBef>
                <a:spcPts val="0"/>
              </a:spcBef>
              <a:spcAft>
                <a:spcPts val="0"/>
              </a:spcAft>
              <a:buClr>
                <a:schemeClr val="dk1"/>
              </a:buClr>
              <a:buSzPts val="1100"/>
              <a:buFont typeface="Arial"/>
              <a:buNone/>
            </a:pPr>
            <a:r>
              <a:rPr lang="en" sz="1700" dirty="0">
                <a:solidFill>
                  <a:srgbClr val="000000"/>
                </a:solidFill>
              </a:rPr>
              <a:t>​</a:t>
            </a:r>
            <a:endParaRPr sz="1700" dirty="0">
              <a:solidFill>
                <a:srgbClr val="000000"/>
              </a:solidFill>
            </a:endParaRPr>
          </a:p>
          <a:p>
            <a:pPr marL="0" lvl="0" indent="0" algn="l" rtl="0">
              <a:spcBef>
                <a:spcPts val="0"/>
              </a:spcBef>
              <a:spcAft>
                <a:spcPts val="0"/>
              </a:spcAft>
              <a:buClr>
                <a:schemeClr val="dk1"/>
              </a:buClr>
              <a:buSzPts val="1100"/>
              <a:buFont typeface="Arial"/>
              <a:buNone/>
            </a:pPr>
            <a:r>
              <a:rPr lang="en" sz="1700" dirty="0">
                <a:solidFill>
                  <a:srgbClr val="000000"/>
                </a:solidFill>
              </a:rPr>
              <a:t>Land acknowledgement is one way to recognize the history of colonialism and a need for change in settler colonial societies. It allows people to shift how they see the spaces and places they occupy.</a:t>
            </a:r>
            <a:endParaRPr sz="1700" dirty="0">
              <a:solidFill>
                <a:srgbClr val="000000"/>
              </a:solidFill>
            </a:endParaRPr>
          </a:p>
          <a:p>
            <a:pPr marL="0" lvl="0" indent="0" algn="l" rtl="0">
              <a:spcBef>
                <a:spcPts val="0"/>
              </a:spcBef>
              <a:spcAft>
                <a:spcPts val="1600"/>
              </a:spcAft>
              <a:buNone/>
            </a:pPr>
            <a:endParaRPr dirty="0"/>
          </a:p>
        </p:txBody>
      </p:sp>
      <p:pic>
        <p:nvPicPr>
          <p:cNvPr id="67" name="Google Shape;67;p15"/>
          <p:cNvPicPr preferRelativeResize="0"/>
          <p:nvPr/>
        </p:nvPicPr>
        <p:blipFill>
          <a:blip r:embed="rId3">
            <a:alphaModFix/>
          </a:blip>
          <a:stretch>
            <a:fillRect/>
          </a:stretch>
        </p:blipFill>
        <p:spPr>
          <a:xfrm>
            <a:off x="907774" y="1311965"/>
            <a:ext cx="2789583" cy="327340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Brief History of American Indian Education</a:t>
            </a:r>
            <a:endParaRPr/>
          </a:p>
        </p:txBody>
      </p:sp>
      <p:sp>
        <p:nvSpPr>
          <p:cNvPr id="73" name="Google Shape;73;p16"/>
          <p:cNvSpPr txBox="1">
            <a:spLocks noGrp="1"/>
          </p:cNvSpPr>
          <p:nvPr>
            <p:ph type="body" idx="1"/>
          </p:nvPr>
        </p:nvSpPr>
        <p:spPr>
          <a:xfrm>
            <a:off x="311700" y="1351257"/>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800" dirty="0"/>
              <a:t>Dealing with the “Indian Problem”</a:t>
            </a:r>
            <a:endParaRPr sz="1800" dirty="0"/>
          </a:p>
          <a:p>
            <a:pPr marL="914400" lvl="1" indent="-317500" algn="l" rtl="0">
              <a:spcBef>
                <a:spcPts val="0"/>
              </a:spcBef>
              <a:spcAft>
                <a:spcPts val="0"/>
              </a:spcAft>
              <a:buSzPts val="1400"/>
              <a:buChar char="○"/>
            </a:pPr>
            <a:r>
              <a:rPr lang="en" sz="1600" dirty="0"/>
              <a:t>Death: military acts and illness</a:t>
            </a:r>
            <a:endParaRPr sz="1600" dirty="0"/>
          </a:p>
          <a:p>
            <a:pPr marL="914400" lvl="1" indent="-317500" algn="l" rtl="0">
              <a:spcBef>
                <a:spcPts val="0"/>
              </a:spcBef>
              <a:spcAft>
                <a:spcPts val="0"/>
              </a:spcAft>
              <a:buSzPts val="1400"/>
              <a:buChar char="○"/>
            </a:pPr>
            <a:r>
              <a:rPr lang="en" sz="1600" dirty="0"/>
              <a:t>Missions</a:t>
            </a:r>
            <a:endParaRPr sz="1600" dirty="0"/>
          </a:p>
          <a:p>
            <a:pPr marL="914400" lvl="1" indent="-317500" algn="l" rtl="0">
              <a:spcBef>
                <a:spcPts val="0"/>
              </a:spcBef>
              <a:spcAft>
                <a:spcPts val="0"/>
              </a:spcAft>
              <a:buSzPts val="1400"/>
              <a:buChar char="○"/>
            </a:pPr>
            <a:r>
              <a:rPr lang="en" sz="1600" dirty="0"/>
              <a:t>Education - 1819: Indian Civilization Act, federal funding for mission schools</a:t>
            </a:r>
            <a:endParaRPr sz="1600" dirty="0"/>
          </a:p>
          <a:p>
            <a:pPr marL="457200" lvl="0" indent="-342900" algn="l" rtl="0">
              <a:spcBef>
                <a:spcPts val="0"/>
              </a:spcBef>
              <a:spcAft>
                <a:spcPts val="0"/>
              </a:spcAft>
              <a:buSzPts val="1800"/>
              <a:buChar char="●"/>
            </a:pPr>
            <a:r>
              <a:rPr lang="en" sz="1800" dirty="0"/>
              <a:t>Boarding School - “Kill the Indian  Save the Man”</a:t>
            </a:r>
            <a:endParaRPr sz="1800" dirty="0"/>
          </a:p>
          <a:p>
            <a:pPr marL="914400" lvl="1" indent="-317500" algn="l" rtl="0">
              <a:spcBef>
                <a:spcPts val="0"/>
              </a:spcBef>
              <a:spcAft>
                <a:spcPts val="0"/>
              </a:spcAft>
              <a:buSzPts val="1400"/>
              <a:buChar char="○"/>
            </a:pPr>
            <a:r>
              <a:rPr lang="en" sz="1600" dirty="0"/>
              <a:t>1870s-80s: creation of boarding schools away from reservations.</a:t>
            </a:r>
            <a:endParaRPr sz="1600" dirty="0"/>
          </a:p>
          <a:p>
            <a:pPr marL="914400" lvl="1" indent="-317500" algn="l" rtl="0">
              <a:lnSpc>
                <a:spcPct val="100000"/>
              </a:lnSpc>
              <a:spcBef>
                <a:spcPts val="0"/>
              </a:spcBef>
              <a:spcAft>
                <a:spcPts val="0"/>
              </a:spcAft>
              <a:buSzPts val="1400"/>
              <a:buChar char="○"/>
            </a:pPr>
            <a:r>
              <a:rPr lang="en" sz="1600" dirty="0">
                <a:solidFill>
                  <a:srgbClr val="2C2C2C"/>
                </a:solidFill>
              </a:rPr>
              <a:t>Carlisle Indian School founded in 1879 by US Army officer Richard Henry Pratt.​</a:t>
            </a:r>
            <a:endParaRPr sz="1600" dirty="0">
              <a:solidFill>
                <a:srgbClr val="2C2C2C"/>
              </a:solidFill>
            </a:endParaRPr>
          </a:p>
          <a:p>
            <a:pPr marL="914400" lvl="0" indent="0" algn="l" rtl="0">
              <a:lnSpc>
                <a:spcPct val="100000"/>
              </a:lnSpc>
              <a:spcBef>
                <a:spcPts val="0"/>
              </a:spcBef>
              <a:spcAft>
                <a:spcPts val="0"/>
              </a:spcAft>
              <a:buNone/>
            </a:pPr>
            <a:endParaRPr sz="1000" dirty="0">
              <a:solidFill>
                <a:srgbClr val="2C2C2C"/>
              </a:solidFill>
            </a:endParaRPr>
          </a:p>
          <a:p>
            <a:pPr marL="1371600" lvl="2" indent="-317500" algn="l" rtl="0">
              <a:lnSpc>
                <a:spcPct val="100000"/>
              </a:lnSpc>
              <a:spcBef>
                <a:spcPts val="0"/>
              </a:spcBef>
              <a:spcAft>
                <a:spcPts val="0"/>
              </a:spcAft>
              <a:buSzPts val="1400"/>
              <a:buChar char="■"/>
            </a:pPr>
            <a:r>
              <a:rPr lang="en" sz="1800" dirty="0" smtClean="0">
                <a:solidFill>
                  <a:srgbClr val="2C2C2C"/>
                </a:solidFill>
              </a:rPr>
              <a:t>"</a:t>
            </a:r>
            <a:r>
              <a:rPr lang="en" sz="1800" dirty="0">
                <a:solidFill>
                  <a:srgbClr val="2C2C2C"/>
                </a:solidFill>
              </a:rPr>
              <a:t>A great general has said that the only good Indian is a dead one. In a sense, I agree with the sentiment, but only in this: </a:t>
            </a:r>
            <a:r>
              <a:rPr lang="en" sz="1800" b="1" dirty="0">
                <a:solidFill>
                  <a:srgbClr val="2C2C2C"/>
                </a:solidFill>
              </a:rPr>
              <a:t>that all the Indian there is in the race should be dead. Kill the Indian in him and save the man.</a:t>
            </a:r>
            <a:r>
              <a:rPr lang="en" sz="1800" dirty="0">
                <a:solidFill>
                  <a:srgbClr val="2C2C2C"/>
                </a:solidFill>
              </a:rPr>
              <a:t>”</a:t>
            </a:r>
            <a:endParaRPr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Reciprocity &amp; Responsibility</a:t>
            </a:r>
            <a:endParaRPr/>
          </a:p>
        </p:txBody>
      </p:sp>
      <p:sp>
        <p:nvSpPr>
          <p:cNvPr id="79" name="Google Shape;79;p17"/>
          <p:cNvSpPr txBox="1">
            <a:spLocks noGrp="1"/>
          </p:cNvSpPr>
          <p:nvPr>
            <p:ph type="body" idx="1"/>
          </p:nvPr>
        </p:nvSpPr>
        <p:spPr>
          <a:xfrm>
            <a:off x="311700" y="1397640"/>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2000" dirty="0"/>
              <a:t>AIM Survival Schools</a:t>
            </a:r>
            <a:endParaRPr sz="2000" dirty="0"/>
          </a:p>
          <a:p>
            <a:pPr marL="457200" lvl="0" indent="-342900" algn="l" rtl="0">
              <a:spcBef>
                <a:spcPts val="0"/>
              </a:spcBef>
              <a:spcAft>
                <a:spcPts val="0"/>
              </a:spcAft>
              <a:buSzPts val="1800"/>
              <a:buChar char="●"/>
            </a:pPr>
            <a:r>
              <a:rPr lang="en" sz="2000" dirty="0"/>
              <a:t>Colleges &amp; Universities</a:t>
            </a:r>
            <a:endParaRPr sz="2000" dirty="0"/>
          </a:p>
          <a:p>
            <a:pPr marL="914400" lvl="1" indent="-317500" algn="l" rtl="0">
              <a:spcBef>
                <a:spcPts val="0"/>
              </a:spcBef>
              <a:spcAft>
                <a:spcPts val="0"/>
              </a:spcAft>
              <a:buSzPts val="1400"/>
              <a:buChar char="○"/>
            </a:pPr>
            <a:r>
              <a:rPr lang="en" sz="1800" dirty="0"/>
              <a:t>Land grant institutions</a:t>
            </a:r>
            <a:endParaRPr sz="1800" dirty="0"/>
          </a:p>
          <a:p>
            <a:pPr marL="914400" lvl="1" indent="-317500" algn="l" rtl="0">
              <a:spcBef>
                <a:spcPts val="0"/>
              </a:spcBef>
              <a:spcAft>
                <a:spcPts val="0"/>
              </a:spcAft>
              <a:buSzPts val="1400"/>
              <a:buChar char="○"/>
            </a:pPr>
            <a:r>
              <a:rPr lang="en" sz="1800" dirty="0"/>
              <a:t>Charters</a:t>
            </a:r>
            <a:endParaRPr sz="1800" dirty="0"/>
          </a:p>
          <a:p>
            <a:pPr marL="1371600" lvl="2" indent="-317500" algn="l" rtl="0">
              <a:spcBef>
                <a:spcPts val="0"/>
              </a:spcBef>
              <a:spcAft>
                <a:spcPts val="0"/>
              </a:spcAft>
              <a:buSzPts val="1400"/>
              <a:buChar char="■"/>
            </a:pPr>
            <a:r>
              <a:rPr lang="en" sz="1400" dirty="0">
                <a:solidFill>
                  <a:srgbClr val="1E1E1E"/>
                </a:solidFill>
                <a:highlight>
                  <a:srgbClr val="FFFFFF"/>
                </a:highlight>
              </a:rPr>
              <a:t>The Charter of 1650, by which Harvard University continues to be governed, pledges the University to “the education of English and Indian youth</a:t>
            </a:r>
            <a:r>
              <a:rPr lang="en" sz="1400" dirty="0">
                <a:solidFill>
                  <a:srgbClr val="333333"/>
                </a:solidFill>
                <a:highlight>
                  <a:srgbClr val="FFFFFF"/>
                </a:highlight>
              </a:rPr>
              <a:t> of this Country in knowledge: and godliness."</a:t>
            </a:r>
            <a:r>
              <a:rPr lang="en" sz="1400" dirty="0">
                <a:solidFill>
                  <a:srgbClr val="1E1E1E"/>
                </a:solidFill>
                <a:highlight>
                  <a:srgbClr val="FFFFFF"/>
                </a:highlight>
              </a:rPr>
              <a:t> </a:t>
            </a:r>
            <a:endParaRPr sz="1400" dirty="0"/>
          </a:p>
          <a:p>
            <a:pPr marL="914400" lvl="1" indent="-317500" algn="l" rtl="0">
              <a:spcBef>
                <a:spcPts val="0"/>
              </a:spcBef>
              <a:spcAft>
                <a:spcPts val="0"/>
              </a:spcAft>
              <a:buSzPts val="1400"/>
              <a:buChar char="○"/>
            </a:pPr>
            <a:r>
              <a:rPr lang="en" sz="1800" dirty="0"/>
              <a:t>Tribal Colleges &amp; Universities</a:t>
            </a:r>
            <a:endParaRPr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Effects</a:t>
            </a:r>
            <a:endParaRPr/>
          </a:p>
        </p:txBody>
      </p:sp>
      <p:sp>
        <p:nvSpPr>
          <p:cNvPr id="85" name="Google Shape;85;p18"/>
          <p:cNvSpPr txBox="1">
            <a:spLocks noGrp="1"/>
          </p:cNvSpPr>
          <p:nvPr>
            <p:ph type="body" idx="1"/>
          </p:nvPr>
        </p:nvSpPr>
        <p:spPr>
          <a:prstGeom prst="rect">
            <a:avLst/>
          </a:prstGeom>
        </p:spPr>
        <p:txBody>
          <a:bodyPr spcFirstLastPara="1" wrap="square" lIns="91425" tIns="91425" rIns="91425" bIns="91425" anchor="t" anchorCtr="0">
            <a:noAutofit/>
          </a:bodyPr>
          <a:lstStyle/>
          <a:p>
            <a:pPr marL="635000" lvl="0" indent="-339725" algn="l" rtl="0">
              <a:spcBef>
                <a:spcPts val="0"/>
              </a:spcBef>
              <a:spcAft>
                <a:spcPts val="0"/>
              </a:spcAft>
              <a:buClr>
                <a:srgbClr val="FFFFFF"/>
              </a:buClr>
              <a:buSzPts val="1750"/>
              <a:buFont typeface="Arial"/>
              <a:buChar char="●"/>
            </a:pPr>
            <a:endParaRPr sz="2200" b="1">
              <a:solidFill>
                <a:srgbClr val="2C2C2C"/>
              </a:solidFill>
            </a:endParaRPr>
          </a:p>
          <a:p>
            <a:pPr marL="0" lvl="0" indent="0" algn="l" rtl="0">
              <a:spcBef>
                <a:spcPts val="0"/>
              </a:spcBef>
              <a:spcAft>
                <a:spcPts val="1600"/>
              </a:spcAft>
              <a:buNone/>
            </a:pPr>
            <a:endParaRPr/>
          </a:p>
        </p:txBody>
      </p:sp>
      <p:sp>
        <p:nvSpPr>
          <p:cNvPr id="86" name="Google Shape;86;p18"/>
          <p:cNvSpPr txBox="1"/>
          <p:nvPr/>
        </p:nvSpPr>
        <p:spPr>
          <a:xfrm>
            <a:off x="522175" y="1360675"/>
            <a:ext cx="7885200" cy="3208200"/>
          </a:xfrm>
          <a:prstGeom prst="rect">
            <a:avLst/>
          </a:prstGeom>
          <a:noFill/>
          <a:ln>
            <a:noFill/>
          </a:ln>
        </p:spPr>
        <p:txBody>
          <a:bodyPr spcFirstLastPara="1" wrap="square" lIns="91425" tIns="91425" rIns="91425" bIns="91425" anchor="t" anchorCtr="0">
            <a:noAutofit/>
          </a:bodyPr>
          <a:lstStyle/>
          <a:p>
            <a:pPr marL="457200" lvl="0" indent="-342900" defTabSz="685800">
              <a:lnSpc>
                <a:spcPct val="90000"/>
              </a:lnSpc>
              <a:buClr>
                <a:srgbClr val="D34817"/>
              </a:buClr>
              <a:buSzPts val="1800"/>
              <a:buFont typeface="Calibri" panose="020F0502020204030204" pitchFamily="34" charset="0"/>
              <a:buChar char="●"/>
            </a:pPr>
            <a:r>
              <a:rPr lang="en-US" dirty="0"/>
              <a:t>Major distrust of the education system in the American Indian community​</a:t>
            </a:r>
          </a:p>
          <a:p>
            <a:pPr marL="457200" lvl="0" indent="-342900" defTabSz="685800">
              <a:lnSpc>
                <a:spcPct val="90000"/>
              </a:lnSpc>
              <a:buClr>
                <a:srgbClr val="D34817"/>
              </a:buClr>
              <a:buSzPts val="1800"/>
              <a:buFont typeface="Calibri" panose="020F0502020204030204" pitchFamily="34" charset="0"/>
              <a:buChar char="●"/>
            </a:pPr>
            <a:r>
              <a:rPr lang="en" dirty="0" smtClean="0"/>
              <a:t>Left </a:t>
            </a:r>
            <a:r>
              <a:rPr lang="en" dirty="0"/>
              <a:t>students disconnected from their families and communities in a society that was not ready or wanting to accept them</a:t>
            </a:r>
            <a:r>
              <a:rPr lang="en" dirty="0" smtClean="0"/>
              <a:t>​</a:t>
            </a:r>
            <a:endParaRPr lang="en" dirty="0"/>
          </a:p>
          <a:p>
            <a:pPr marL="457200" lvl="0" indent="-342900" defTabSz="685800">
              <a:lnSpc>
                <a:spcPct val="90000"/>
              </a:lnSpc>
              <a:buClr>
                <a:srgbClr val="D34817"/>
              </a:buClr>
              <a:buSzPts val="1800"/>
              <a:buFont typeface="Calibri" panose="020F0502020204030204" pitchFamily="34" charset="0"/>
              <a:buChar char="●"/>
            </a:pPr>
            <a:r>
              <a:rPr lang="en" dirty="0" smtClean="0"/>
              <a:t>Tore </a:t>
            </a:r>
            <a:r>
              <a:rPr lang="en" dirty="0"/>
              <a:t>apart the family structure of American Indians for several consecutive generations</a:t>
            </a:r>
            <a:r>
              <a:rPr lang="en" dirty="0" smtClean="0"/>
              <a:t>​</a:t>
            </a:r>
            <a:endParaRPr lang="en" dirty="0"/>
          </a:p>
          <a:p>
            <a:pPr marL="457200" lvl="0" indent="-342900" defTabSz="685800">
              <a:lnSpc>
                <a:spcPct val="90000"/>
              </a:lnSpc>
              <a:buClr>
                <a:srgbClr val="D34817"/>
              </a:buClr>
              <a:buSzPts val="1800"/>
              <a:buFont typeface="Calibri" panose="020F0502020204030204" pitchFamily="34" charset="0"/>
              <a:buChar char="●"/>
            </a:pPr>
            <a:r>
              <a:rPr lang="en" dirty="0" smtClean="0"/>
              <a:t>Although </a:t>
            </a:r>
            <a:r>
              <a:rPr lang="en" dirty="0"/>
              <a:t>tactics of boarding schools have changed, and many Native students don’t attend boarding schools, current students are still dealing with the historical trauma left in their families from past generations</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Challenges for Native Students</a:t>
            </a:r>
            <a:endParaRPr/>
          </a:p>
          <a:p>
            <a:pPr marL="0" lvl="0" indent="0" algn="l" rtl="0">
              <a:spcBef>
                <a:spcPts val="0"/>
              </a:spcBef>
              <a:spcAft>
                <a:spcPts val="0"/>
              </a:spcAft>
              <a:buNone/>
            </a:pPr>
            <a:endParaRPr/>
          </a:p>
        </p:txBody>
      </p:sp>
      <p:sp>
        <p:nvSpPr>
          <p:cNvPr id="92" name="Google Shape;92;p19"/>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a:p>
            <a:pPr marL="0" marR="0" lvl="0" indent="0" algn="l" rtl="0">
              <a:lnSpc>
                <a:spcPct val="115000"/>
              </a:lnSpc>
              <a:spcBef>
                <a:spcPts val="1600"/>
              </a:spcBef>
              <a:spcAft>
                <a:spcPts val="1600"/>
              </a:spcAft>
              <a:buNone/>
            </a:pPr>
            <a:endParaRPr dirty="0"/>
          </a:p>
        </p:txBody>
      </p:sp>
      <p:sp>
        <p:nvSpPr>
          <p:cNvPr id="93" name="Google Shape;93;p19"/>
          <p:cNvSpPr txBox="1"/>
          <p:nvPr/>
        </p:nvSpPr>
        <p:spPr>
          <a:xfrm>
            <a:off x="311700" y="1318041"/>
            <a:ext cx="3551846" cy="2257167"/>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chemeClr val="dk2"/>
              </a:buClr>
              <a:buSzPts val="1800"/>
              <a:buFont typeface="Arial" panose="020B0604020202020204" pitchFamily="34" charset="0"/>
              <a:buChar char="•"/>
            </a:pPr>
            <a:r>
              <a:rPr lang="en" dirty="0" smtClean="0">
                <a:solidFill>
                  <a:schemeClr val="dk2"/>
                </a:solidFill>
              </a:rPr>
              <a:t>Identity</a:t>
            </a:r>
            <a:endParaRPr dirty="0" smtClean="0">
              <a:solidFill>
                <a:schemeClr val="dk2"/>
              </a:solidFill>
            </a:endParaRPr>
          </a:p>
          <a:p>
            <a:pPr marL="914400" lvl="1" indent="-317500" algn="l" rtl="0">
              <a:lnSpc>
                <a:spcPct val="115000"/>
              </a:lnSpc>
              <a:spcBef>
                <a:spcPts val="0"/>
              </a:spcBef>
              <a:spcAft>
                <a:spcPts val="0"/>
              </a:spcAft>
              <a:buClr>
                <a:schemeClr val="dk2"/>
              </a:buClr>
              <a:buSzPts val="1400"/>
              <a:buFont typeface="Arial" panose="020B0604020202020204" pitchFamily="34" charset="0"/>
              <a:buChar char="•"/>
            </a:pPr>
            <a:r>
              <a:rPr lang="en" sz="1400" dirty="0" smtClean="0">
                <a:solidFill>
                  <a:schemeClr val="dk2"/>
                </a:solidFill>
              </a:rPr>
              <a:t>Representation</a:t>
            </a:r>
            <a:endParaRPr sz="1400" dirty="0" smtClean="0">
              <a:solidFill>
                <a:schemeClr val="dk2"/>
              </a:solidFill>
            </a:endParaRPr>
          </a:p>
          <a:p>
            <a:pPr marL="1371600" lvl="2" indent="-317500" algn="l" rtl="0">
              <a:lnSpc>
                <a:spcPct val="115000"/>
              </a:lnSpc>
              <a:spcBef>
                <a:spcPts val="0"/>
              </a:spcBef>
              <a:spcAft>
                <a:spcPts val="0"/>
              </a:spcAft>
              <a:buClr>
                <a:schemeClr val="dk2"/>
              </a:buClr>
              <a:buSzPts val="1400"/>
              <a:buFont typeface="Arial" panose="020B0604020202020204" pitchFamily="34" charset="0"/>
              <a:buChar char="•"/>
            </a:pPr>
            <a:r>
              <a:rPr lang="en" sz="1400" dirty="0" smtClean="0">
                <a:solidFill>
                  <a:schemeClr val="dk2"/>
                </a:solidFill>
              </a:rPr>
              <a:t>Textbooks</a:t>
            </a:r>
            <a:endParaRPr sz="1400" dirty="0" smtClean="0">
              <a:solidFill>
                <a:schemeClr val="dk2"/>
              </a:solidFill>
            </a:endParaRPr>
          </a:p>
          <a:p>
            <a:pPr marL="1371600" lvl="2" indent="-317500" algn="l" rtl="0">
              <a:lnSpc>
                <a:spcPct val="115000"/>
              </a:lnSpc>
              <a:spcBef>
                <a:spcPts val="0"/>
              </a:spcBef>
              <a:spcAft>
                <a:spcPts val="0"/>
              </a:spcAft>
              <a:buClr>
                <a:schemeClr val="dk2"/>
              </a:buClr>
              <a:buSzPts val="1400"/>
              <a:buFont typeface="Arial" panose="020B0604020202020204" pitchFamily="34" charset="0"/>
              <a:buChar char="•"/>
            </a:pPr>
            <a:r>
              <a:rPr lang="en" sz="1400" dirty="0" smtClean="0">
                <a:solidFill>
                  <a:schemeClr val="dk2"/>
                </a:solidFill>
              </a:rPr>
              <a:t>Media</a:t>
            </a:r>
            <a:endParaRPr sz="1400" dirty="0" smtClean="0">
              <a:solidFill>
                <a:schemeClr val="dk2"/>
              </a:solidFill>
            </a:endParaRPr>
          </a:p>
          <a:p>
            <a:pPr marL="1371600" lvl="2" indent="-317500" algn="l" rtl="0">
              <a:lnSpc>
                <a:spcPct val="115000"/>
              </a:lnSpc>
              <a:spcBef>
                <a:spcPts val="0"/>
              </a:spcBef>
              <a:spcAft>
                <a:spcPts val="0"/>
              </a:spcAft>
              <a:buClr>
                <a:schemeClr val="dk2"/>
              </a:buClr>
              <a:buSzPts val="1400"/>
              <a:buFont typeface="Arial" panose="020B0604020202020204" pitchFamily="34" charset="0"/>
              <a:buChar char="•"/>
            </a:pPr>
            <a:r>
              <a:rPr lang="en" sz="1400" dirty="0" smtClean="0">
                <a:solidFill>
                  <a:schemeClr val="dk2"/>
                </a:solidFill>
              </a:rPr>
              <a:t>Communities</a:t>
            </a:r>
            <a:endParaRPr sz="1400" dirty="0" smtClean="0">
              <a:solidFill>
                <a:schemeClr val="dk2"/>
              </a:solidFill>
            </a:endParaRPr>
          </a:p>
          <a:p>
            <a:pPr marL="914400" lvl="1" indent="-317500" algn="l" rtl="0">
              <a:lnSpc>
                <a:spcPct val="115000"/>
              </a:lnSpc>
              <a:spcBef>
                <a:spcPts val="0"/>
              </a:spcBef>
              <a:spcAft>
                <a:spcPts val="0"/>
              </a:spcAft>
              <a:buClr>
                <a:schemeClr val="dk2"/>
              </a:buClr>
              <a:buSzPts val="1400"/>
              <a:buFont typeface="Arial" panose="020B0604020202020204" pitchFamily="34" charset="0"/>
              <a:buChar char="•"/>
            </a:pPr>
            <a:r>
              <a:rPr lang="en" sz="1400" dirty="0" smtClean="0">
                <a:solidFill>
                  <a:schemeClr val="dk2"/>
                </a:solidFill>
              </a:rPr>
              <a:t>Family/Community </a:t>
            </a:r>
            <a:r>
              <a:rPr lang="en" sz="1400" dirty="0">
                <a:solidFill>
                  <a:schemeClr val="dk2"/>
                </a:solidFill>
              </a:rPr>
              <a:t>Obligations</a:t>
            </a:r>
            <a:endParaRPr sz="1400" dirty="0">
              <a:solidFill>
                <a:schemeClr val="dk2"/>
              </a:solidFill>
            </a:endParaRPr>
          </a:p>
          <a:p>
            <a:pPr marL="1371600" lvl="2" indent="-317500" algn="l" rtl="0">
              <a:lnSpc>
                <a:spcPct val="115000"/>
              </a:lnSpc>
              <a:spcBef>
                <a:spcPts val="0"/>
              </a:spcBef>
              <a:spcAft>
                <a:spcPts val="0"/>
              </a:spcAft>
              <a:buClr>
                <a:schemeClr val="dk2"/>
              </a:buClr>
              <a:buSzPts val="1400"/>
              <a:buFont typeface="Arial" panose="020B0604020202020204" pitchFamily="34" charset="0"/>
              <a:buChar char="•"/>
            </a:pPr>
            <a:r>
              <a:rPr lang="en" sz="1400" dirty="0">
                <a:solidFill>
                  <a:schemeClr val="dk2"/>
                </a:solidFill>
              </a:rPr>
              <a:t>Responsibilities</a:t>
            </a:r>
            <a:endParaRPr sz="1400" dirty="0">
              <a:solidFill>
                <a:schemeClr val="dk2"/>
              </a:solidFill>
            </a:endParaRPr>
          </a:p>
          <a:p>
            <a:pPr marL="1371600" lvl="2" indent="-317500" algn="l" rtl="0">
              <a:lnSpc>
                <a:spcPct val="115000"/>
              </a:lnSpc>
              <a:spcBef>
                <a:spcPts val="0"/>
              </a:spcBef>
              <a:spcAft>
                <a:spcPts val="0"/>
              </a:spcAft>
              <a:buClr>
                <a:schemeClr val="dk2"/>
              </a:buClr>
              <a:buSzPts val="1400"/>
              <a:buFont typeface="Arial" panose="020B0604020202020204" pitchFamily="34" charset="0"/>
              <a:buChar char="•"/>
            </a:pPr>
            <a:r>
              <a:rPr lang="en" sz="1400" dirty="0">
                <a:solidFill>
                  <a:schemeClr val="dk2"/>
                </a:solidFill>
              </a:rPr>
              <a:t>Who am I ?</a:t>
            </a:r>
            <a:endParaRPr sz="1400" dirty="0">
              <a:solidFill>
                <a:schemeClr val="dk2"/>
              </a:solidFill>
            </a:endParaRPr>
          </a:p>
          <a:p>
            <a:pPr marL="914400" lvl="1" indent="-317500" algn="l" rtl="0">
              <a:lnSpc>
                <a:spcPct val="115000"/>
              </a:lnSpc>
              <a:spcBef>
                <a:spcPts val="0"/>
              </a:spcBef>
              <a:spcAft>
                <a:spcPts val="0"/>
              </a:spcAft>
              <a:buClr>
                <a:schemeClr val="dk2"/>
              </a:buClr>
              <a:buSzPts val="1400"/>
              <a:buFont typeface="Arial" panose="020B0604020202020204" pitchFamily="34" charset="0"/>
              <a:buChar char="•"/>
            </a:pPr>
            <a:r>
              <a:rPr lang="en" sz="1400" dirty="0">
                <a:solidFill>
                  <a:schemeClr val="dk2"/>
                </a:solidFill>
              </a:rPr>
              <a:t>Assimilation</a:t>
            </a:r>
            <a:endParaRPr sz="1400" dirty="0">
              <a:solidFill>
                <a:schemeClr val="dk2"/>
              </a:solidFill>
            </a:endParaRPr>
          </a:p>
          <a:p>
            <a:pPr marL="1371600" lvl="2" indent="-317500" algn="l" rtl="0">
              <a:lnSpc>
                <a:spcPct val="115000"/>
              </a:lnSpc>
              <a:spcBef>
                <a:spcPts val="0"/>
              </a:spcBef>
              <a:spcAft>
                <a:spcPts val="0"/>
              </a:spcAft>
              <a:buClr>
                <a:schemeClr val="dk2"/>
              </a:buClr>
              <a:buSzPts val="1400"/>
              <a:buFont typeface="Arial" panose="020B0604020202020204" pitchFamily="34" charset="0"/>
              <a:buChar char="•"/>
            </a:pPr>
            <a:r>
              <a:rPr lang="en" sz="1400" dirty="0">
                <a:solidFill>
                  <a:schemeClr val="dk2"/>
                </a:solidFill>
              </a:rPr>
              <a:t>Dominant Culture</a:t>
            </a:r>
            <a:endParaRPr sz="1400" dirty="0">
              <a:solidFill>
                <a:schemeClr val="dk2"/>
              </a:solidFill>
            </a:endParaRPr>
          </a:p>
          <a:p>
            <a:pPr marL="1371600" lvl="2" indent="-317500" algn="l" rtl="0">
              <a:lnSpc>
                <a:spcPct val="115000"/>
              </a:lnSpc>
              <a:spcBef>
                <a:spcPts val="0"/>
              </a:spcBef>
              <a:spcAft>
                <a:spcPts val="0"/>
              </a:spcAft>
              <a:buClr>
                <a:schemeClr val="dk2"/>
              </a:buClr>
              <a:buSzPts val="1400"/>
              <a:buFont typeface="Arial" panose="020B0604020202020204" pitchFamily="34" charset="0"/>
              <a:buChar char="•"/>
            </a:pPr>
            <a:r>
              <a:rPr lang="en" sz="1400" dirty="0">
                <a:solidFill>
                  <a:schemeClr val="dk2"/>
                </a:solidFill>
              </a:rPr>
              <a:t>Traditional Culture</a:t>
            </a:r>
            <a:endParaRPr sz="1400" dirty="0">
              <a:solidFill>
                <a:schemeClr val="dk2"/>
              </a:solidFill>
            </a:endParaRPr>
          </a:p>
          <a:p>
            <a:pPr marL="1371600" lvl="2" indent="-317500" algn="l" rtl="0">
              <a:lnSpc>
                <a:spcPct val="115000"/>
              </a:lnSpc>
              <a:spcBef>
                <a:spcPts val="0"/>
              </a:spcBef>
              <a:spcAft>
                <a:spcPts val="0"/>
              </a:spcAft>
              <a:buClr>
                <a:schemeClr val="dk2"/>
              </a:buClr>
              <a:buSzPts val="1400"/>
              <a:buFont typeface="Arial" panose="020B0604020202020204" pitchFamily="34" charset="0"/>
              <a:buChar char="•"/>
            </a:pPr>
            <a:r>
              <a:rPr lang="en" sz="1400" dirty="0">
                <a:solidFill>
                  <a:schemeClr val="dk2"/>
                </a:solidFill>
              </a:rPr>
              <a:t>The Upside Down</a:t>
            </a:r>
            <a:endParaRPr sz="1400" dirty="0"/>
          </a:p>
        </p:txBody>
      </p:sp>
      <p:sp>
        <p:nvSpPr>
          <p:cNvPr id="94" name="Google Shape;94;p19"/>
          <p:cNvSpPr txBox="1"/>
          <p:nvPr/>
        </p:nvSpPr>
        <p:spPr>
          <a:xfrm>
            <a:off x="4803223" y="1318041"/>
            <a:ext cx="3089400" cy="31182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chemeClr val="dk2"/>
              </a:buClr>
              <a:buSzPts val="1800"/>
              <a:buFont typeface="Arial" panose="020B0604020202020204" pitchFamily="34" charset="0"/>
              <a:buChar char="•"/>
            </a:pPr>
            <a:r>
              <a:rPr lang="en" sz="1800" dirty="0">
                <a:solidFill>
                  <a:schemeClr val="dk2"/>
                </a:solidFill>
              </a:rPr>
              <a:t>First Generation</a:t>
            </a:r>
            <a:endParaRPr sz="1800" dirty="0">
              <a:solidFill>
                <a:schemeClr val="dk2"/>
              </a:solidFill>
            </a:endParaRPr>
          </a:p>
          <a:p>
            <a:pPr marL="914400" lvl="1" indent="-317500" algn="l" rtl="0">
              <a:lnSpc>
                <a:spcPct val="115000"/>
              </a:lnSpc>
              <a:spcBef>
                <a:spcPts val="0"/>
              </a:spcBef>
              <a:spcAft>
                <a:spcPts val="0"/>
              </a:spcAft>
              <a:buClr>
                <a:schemeClr val="dk2"/>
              </a:buClr>
              <a:buSzPts val="1400"/>
              <a:buFont typeface="Arial" panose="020B0604020202020204" pitchFamily="34" charset="0"/>
              <a:buChar char="•"/>
            </a:pPr>
            <a:r>
              <a:rPr lang="en" dirty="0">
                <a:solidFill>
                  <a:schemeClr val="dk2"/>
                </a:solidFill>
              </a:rPr>
              <a:t>College Prep/Search</a:t>
            </a:r>
            <a:endParaRPr dirty="0">
              <a:solidFill>
                <a:schemeClr val="dk2"/>
              </a:solidFill>
            </a:endParaRPr>
          </a:p>
          <a:p>
            <a:pPr marL="1371600" lvl="2" indent="-317500" algn="l" rtl="0">
              <a:lnSpc>
                <a:spcPct val="115000"/>
              </a:lnSpc>
              <a:spcBef>
                <a:spcPts val="0"/>
              </a:spcBef>
              <a:spcAft>
                <a:spcPts val="0"/>
              </a:spcAft>
              <a:buClr>
                <a:schemeClr val="dk2"/>
              </a:buClr>
              <a:buSzPts val="1400"/>
              <a:buFont typeface="Arial" panose="020B0604020202020204" pitchFamily="34" charset="0"/>
              <a:buChar char="•"/>
            </a:pPr>
            <a:r>
              <a:rPr lang="en" dirty="0">
                <a:solidFill>
                  <a:schemeClr val="dk2"/>
                </a:solidFill>
              </a:rPr>
              <a:t>K-12 curriculum</a:t>
            </a:r>
            <a:endParaRPr dirty="0">
              <a:solidFill>
                <a:schemeClr val="dk2"/>
              </a:solidFill>
            </a:endParaRPr>
          </a:p>
          <a:p>
            <a:pPr marL="1371600" lvl="2" indent="-317500" algn="l" rtl="0">
              <a:lnSpc>
                <a:spcPct val="115000"/>
              </a:lnSpc>
              <a:spcBef>
                <a:spcPts val="0"/>
              </a:spcBef>
              <a:spcAft>
                <a:spcPts val="0"/>
              </a:spcAft>
              <a:buClr>
                <a:schemeClr val="dk2"/>
              </a:buClr>
              <a:buSzPts val="1400"/>
              <a:buFont typeface="Arial" panose="020B0604020202020204" pitchFamily="34" charset="0"/>
              <a:buChar char="•"/>
            </a:pPr>
            <a:r>
              <a:rPr lang="en" dirty="0">
                <a:solidFill>
                  <a:schemeClr val="dk2"/>
                </a:solidFill>
              </a:rPr>
              <a:t>Finding a school that fits</a:t>
            </a:r>
            <a:endParaRPr dirty="0">
              <a:solidFill>
                <a:schemeClr val="dk2"/>
              </a:solidFill>
            </a:endParaRPr>
          </a:p>
          <a:p>
            <a:pPr marL="914400" lvl="1" indent="-317500" algn="l" rtl="0">
              <a:lnSpc>
                <a:spcPct val="115000"/>
              </a:lnSpc>
              <a:spcBef>
                <a:spcPts val="0"/>
              </a:spcBef>
              <a:spcAft>
                <a:spcPts val="0"/>
              </a:spcAft>
              <a:buClr>
                <a:schemeClr val="dk2"/>
              </a:buClr>
              <a:buSzPts val="1400"/>
              <a:buFont typeface="Arial" panose="020B0604020202020204" pitchFamily="34" charset="0"/>
              <a:buChar char="•"/>
            </a:pPr>
            <a:r>
              <a:rPr lang="en" dirty="0">
                <a:solidFill>
                  <a:schemeClr val="dk2"/>
                </a:solidFill>
              </a:rPr>
              <a:t>Financial Burden</a:t>
            </a:r>
            <a:endParaRPr dirty="0">
              <a:solidFill>
                <a:schemeClr val="dk2"/>
              </a:solidFill>
            </a:endParaRPr>
          </a:p>
          <a:p>
            <a:pPr marL="1371600" lvl="2" indent="-317500" algn="l" rtl="0">
              <a:lnSpc>
                <a:spcPct val="115000"/>
              </a:lnSpc>
              <a:spcBef>
                <a:spcPts val="0"/>
              </a:spcBef>
              <a:spcAft>
                <a:spcPts val="0"/>
              </a:spcAft>
              <a:buClr>
                <a:schemeClr val="dk2"/>
              </a:buClr>
              <a:buSzPts val="1400"/>
              <a:buFont typeface="Arial" panose="020B0604020202020204" pitchFamily="34" charset="0"/>
              <a:buChar char="•"/>
            </a:pPr>
            <a:r>
              <a:rPr lang="en" dirty="0">
                <a:solidFill>
                  <a:schemeClr val="dk2"/>
                </a:solidFill>
              </a:rPr>
              <a:t>Financial Aid </a:t>
            </a:r>
            <a:endParaRPr dirty="0">
              <a:solidFill>
                <a:schemeClr val="dk2"/>
              </a:solidFill>
            </a:endParaRPr>
          </a:p>
          <a:p>
            <a:pPr marL="914400" lvl="1" indent="-317500" algn="l" rtl="0">
              <a:lnSpc>
                <a:spcPct val="115000"/>
              </a:lnSpc>
              <a:spcBef>
                <a:spcPts val="0"/>
              </a:spcBef>
              <a:spcAft>
                <a:spcPts val="0"/>
              </a:spcAft>
              <a:buClr>
                <a:schemeClr val="dk2"/>
              </a:buClr>
              <a:buSzPts val="1400"/>
              <a:buFont typeface="Arial" panose="020B0604020202020204" pitchFamily="34" charset="0"/>
              <a:buChar char="•"/>
            </a:pPr>
            <a:r>
              <a:rPr lang="en" dirty="0">
                <a:solidFill>
                  <a:schemeClr val="dk2"/>
                </a:solidFill>
              </a:rPr>
              <a:t>Family Support</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0"/>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Supporting Native Students			</a:t>
            </a:r>
            <a:endParaRPr dirty="0"/>
          </a:p>
        </p:txBody>
      </p:sp>
      <p:sp>
        <p:nvSpPr>
          <p:cNvPr id="100" name="Google Shape;100;p20"/>
          <p:cNvSpPr txBox="1">
            <a:spLocks noGrp="1"/>
          </p:cNvSpPr>
          <p:nvPr>
            <p:ph type="body" idx="1"/>
          </p:nvPr>
        </p:nvSpPr>
        <p:spPr>
          <a:prstGeom prst="rect">
            <a:avLst/>
          </a:prstGeom>
        </p:spPr>
        <p:txBody>
          <a:bodyPr spcFirstLastPara="1" wrap="square" lIns="91425" tIns="91425" rIns="91425" bIns="91425" anchor="t" anchorCtr="0">
            <a:noAutofit/>
          </a:bodyPr>
          <a:lstStyle/>
          <a:p>
            <a:pPr marL="457200" lvl="0" indent="0" algn="l" rtl="0">
              <a:spcBef>
                <a:spcPts val="0"/>
              </a:spcBef>
              <a:spcAft>
                <a:spcPts val="0"/>
              </a:spcAft>
              <a:buNone/>
            </a:pPr>
            <a:endParaRPr sz="1400"/>
          </a:p>
          <a:p>
            <a:pPr marL="0" lvl="0" indent="0" algn="l" rtl="0">
              <a:spcBef>
                <a:spcPts val="1600"/>
              </a:spcBef>
              <a:spcAft>
                <a:spcPts val="1600"/>
              </a:spcAft>
              <a:buNone/>
            </a:pPr>
            <a:endParaRPr/>
          </a:p>
        </p:txBody>
      </p:sp>
      <p:sp>
        <p:nvSpPr>
          <p:cNvPr id="101" name="Google Shape;101;p20"/>
          <p:cNvSpPr txBox="1"/>
          <p:nvPr/>
        </p:nvSpPr>
        <p:spPr>
          <a:xfrm>
            <a:off x="4688700" y="1312340"/>
            <a:ext cx="4026900" cy="324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i="1" u="sng" dirty="0"/>
              <a:t>College</a:t>
            </a:r>
            <a:endParaRPr sz="1800" b="1" i="1" u="sng" dirty="0"/>
          </a:p>
          <a:p>
            <a:pPr marL="457200" lvl="0" indent="-317500" algn="l" rtl="0">
              <a:spcBef>
                <a:spcPts val="0"/>
              </a:spcBef>
              <a:spcAft>
                <a:spcPts val="0"/>
              </a:spcAft>
              <a:buSzPts val="1400"/>
              <a:buAutoNum type="arabicPeriod"/>
            </a:pPr>
            <a:r>
              <a:rPr lang="en" sz="1400" dirty="0"/>
              <a:t>Connecting students to their surrounding communities both on and off campus</a:t>
            </a:r>
            <a:endParaRPr sz="1400" dirty="0"/>
          </a:p>
          <a:p>
            <a:pPr marL="914400" lvl="1" indent="-317500" algn="l" rtl="0">
              <a:spcBef>
                <a:spcPts val="0"/>
              </a:spcBef>
              <a:spcAft>
                <a:spcPts val="0"/>
              </a:spcAft>
              <a:buSzPts val="1400"/>
              <a:buAutoNum type="alphaLcPeriod"/>
            </a:pPr>
            <a:r>
              <a:rPr lang="en" sz="1400" dirty="0"/>
              <a:t>Student clubs/orgs?</a:t>
            </a:r>
            <a:endParaRPr sz="1400" dirty="0"/>
          </a:p>
          <a:p>
            <a:pPr marL="914400" lvl="1" indent="-317500" algn="l" rtl="0">
              <a:spcBef>
                <a:spcPts val="0"/>
              </a:spcBef>
              <a:spcAft>
                <a:spcPts val="0"/>
              </a:spcAft>
              <a:buSzPts val="1400"/>
              <a:buAutoNum type="alphaLcPeriod"/>
            </a:pPr>
            <a:r>
              <a:rPr lang="en" sz="1400" dirty="0"/>
              <a:t>Any local tribes or local events?</a:t>
            </a:r>
            <a:endParaRPr sz="1400" dirty="0"/>
          </a:p>
          <a:p>
            <a:pPr marL="457200" lvl="0" indent="-317500" algn="l" rtl="0">
              <a:spcBef>
                <a:spcPts val="0"/>
              </a:spcBef>
              <a:spcAft>
                <a:spcPts val="0"/>
              </a:spcAft>
              <a:buSzPts val="1400"/>
              <a:buAutoNum type="arabicPeriod"/>
            </a:pPr>
            <a:r>
              <a:rPr lang="en" sz="1400" dirty="0"/>
              <a:t>Emergency Funding</a:t>
            </a:r>
            <a:endParaRPr sz="1400" dirty="0"/>
          </a:p>
          <a:p>
            <a:pPr marL="914400" lvl="1" indent="-317500" algn="l" rtl="0">
              <a:spcBef>
                <a:spcPts val="0"/>
              </a:spcBef>
              <a:spcAft>
                <a:spcPts val="0"/>
              </a:spcAft>
              <a:buSzPts val="1400"/>
              <a:buAutoNum type="alphaLcPeriod"/>
            </a:pPr>
            <a:r>
              <a:rPr lang="en" sz="1400" dirty="0"/>
              <a:t>Health issues, food, textbooks, etc.</a:t>
            </a:r>
            <a:endParaRPr sz="1400" dirty="0"/>
          </a:p>
          <a:p>
            <a:pPr marL="457200" lvl="0" indent="-317500" algn="l" rtl="0">
              <a:spcBef>
                <a:spcPts val="0"/>
              </a:spcBef>
              <a:spcAft>
                <a:spcPts val="0"/>
              </a:spcAft>
              <a:buSzPts val="1400"/>
              <a:buAutoNum type="arabicPeriod"/>
            </a:pPr>
            <a:r>
              <a:rPr lang="en" sz="1400" dirty="0"/>
              <a:t>Be a mentor</a:t>
            </a:r>
            <a:endParaRPr sz="1400" dirty="0"/>
          </a:p>
          <a:p>
            <a:pPr marL="914400" lvl="1" indent="-317500" algn="l" rtl="0">
              <a:spcBef>
                <a:spcPts val="0"/>
              </a:spcBef>
              <a:spcAft>
                <a:spcPts val="0"/>
              </a:spcAft>
              <a:buSzPts val="1400"/>
              <a:buAutoNum type="alphaLcPeriod"/>
            </a:pPr>
            <a:r>
              <a:rPr lang="en" sz="1400" dirty="0"/>
              <a:t>Provide guidance</a:t>
            </a:r>
            <a:endParaRPr sz="1400" dirty="0"/>
          </a:p>
          <a:p>
            <a:pPr marL="914400" lvl="1" indent="-317500" algn="l" rtl="0">
              <a:spcBef>
                <a:spcPts val="0"/>
              </a:spcBef>
              <a:spcAft>
                <a:spcPts val="0"/>
              </a:spcAft>
              <a:buSzPts val="1400"/>
              <a:buAutoNum type="alphaLcPeriod"/>
            </a:pPr>
            <a:r>
              <a:rPr lang="en" sz="1400" dirty="0"/>
              <a:t>Check on your students</a:t>
            </a:r>
            <a:endParaRPr sz="1400" dirty="0"/>
          </a:p>
          <a:p>
            <a:pPr marL="457200" lvl="0" indent="-317500" algn="l" rtl="0">
              <a:spcBef>
                <a:spcPts val="0"/>
              </a:spcBef>
              <a:spcAft>
                <a:spcPts val="0"/>
              </a:spcAft>
              <a:buSzPts val="1400"/>
              <a:buAutoNum type="arabicPeriod"/>
            </a:pPr>
            <a:r>
              <a:rPr lang="en" sz="1400" dirty="0"/>
              <a:t>Historical Context</a:t>
            </a:r>
            <a:endParaRPr sz="1400" dirty="0"/>
          </a:p>
          <a:p>
            <a:pPr marL="914400" lvl="1" indent="-317500" algn="l" rtl="0">
              <a:spcBef>
                <a:spcPts val="0"/>
              </a:spcBef>
              <a:spcAft>
                <a:spcPts val="0"/>
              </a:spcAft>
              <a:buSzPts val="1400"/>
              <a:buAutoNum type="alphaLcPeriod"/>
            </a:pPr>
            <a:r>
              <a:rPr lang="en" sz="1400" dirty="0"/>
              <a:t>A reminder that you must understand them to help them</a:t>
            </a:r>
            <a:endParaRPr sz="1400" dirty="0"/>
          </a:p>
        </p:txBody>
      </p:sp>
      <p:sp>
        <p:nvSpPr>
          <p:cNvPr id="102" name="Google Shape;102;p20"/>
          <p:cNvSpPr txBox="1"/>
          <p:nvPr/>
        </p:nvSpPr>
        <p:spPr>
          <a:xfrm>
            <a:off x="509144" y="1312340"/>
            <a:ext cx="4062856" cy="327037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i="1" u="sng" dirty="0">
                <a:solidFill>
                  <a:schemeClr val="dk1"/>
                </a:solidFill>
              </a:rPr>
              <a:t>High School</a:t>
            </a:r>
            <a:endParaRPr sz="1800" b="1" i="1" u="sng" dirty="0">
              <a:solidFill>
                <a:schemeClr val="dk1"/>
              </a:solidFill>
            </a:endParaRPr>
          </a:p>
          <a:p>
            <a:pPr marL="457200" lvl="0" indent="-317500" algn="l" rtl="0">
              <a:lnSpc>
                <a:spcPct val="115000"/>
              </a:lnSpc>
              <a:spcBef>
                <a:spcPts val="0"/>
              </a:spcBef>
              <a:spcAft>
                <a:spcPts val="0"/>
              </a:spcAft>
              <a:buClr>
                <a:schemeClr val="dk1"/>
              </a:buClr>
              <a:buSzPts val="1400"/>
              <a:buAutoNum type="arabicPeriod"/>
            </a:pPr>
            <a:r>
              <a:rPr lang="en" sz="1400" dirty="0">
                <a:solidFill>
                  <a:schemeClr val="dk1"/>
                </a:solidFill>
              </a:rPr>
              <a:t>Transitional Programs</a:t>
            </a:r>
            <a:endParaRPr sz="1400" dirty="0">
              <a:solidFill>
                <a:schemeClr val="dk1"/>
              </a:solidFill>
            </a:endParaRPr>
          </a:p>
          <a:p>
            <a:pPr marL="914400" lvl="1" indent="-317500" algn="l" rtl="0">
              <a:lnSpc>
                <a:spcPct val="115000"/>
              </a:lnSpc>
              <a:spcBef>
                <a:spcPts val="0"/>
              </a:spcBef>
              <a:spcAft>
                <a:spcPts val="0"/>
              </a:spcAft>
              <a:buClr>
                <a:schemeClr val="dk1"/>
              </a:buClr>
              <a:buSzPts val="1400"/>
              <a:buAutoNum type="alphaLcPeriod"/>
            </a:pPr>
            <a:r>
              <a:rPr lang="en" sz="1400" dirty="0">
                <a:solidFill>
                  <a:schemeClr val="dk1"/>
                </a:solidFill>
              </a:rPr>
              <a:t>College Horizons</a:t>
            </a:r>
            <a:endParaRPr sz="1400" dirty="0">
              <a:solidFill>
                <a:schemeClr val="dk1"/>
              </a:solidFill>
            </a:endParaRPr>
          </a:p>
          <a:p>
            <a:pPr marL="914400" lvl="1" indent="-317500" algn="l" rtl="0">
              <a:lnSpc>
                <a:spcPct val="115000"/>
              </a:lnSpc>
              <a:spcBef>
                <a:spcPts val="0"/>
              </a:spcBef>
              <a:spcAft>
                <a:spcPts val="0"/>
              </a:spcAft>
              <a:buClr>
                <a:schemeClr val="dk1"/>
              </a:buClr>
              <a:buSzPts val="1400"/>
              <a:buAutoNum type="alphaLcPeriod"/>
            </a:pPr>
            <a:r>
              <a:rPr lang="en" sz="1400" dirty="0">
                <a:solidFill>
                  <a:schemeClr val="dk1"/>
                </a:solidFill>
              </a:rPr>
              <a:t>Summer Bridge</a:t>
            </a:r>
            <a:endParaRPr sz="1400" dirty="0">
              <a:solidFill>
                <a:schemeClr val="dk1"/>
              </a:solidFill>
            </a:endParaRPr>
          </a:p>
          <a:p>
            <a:pPr marL="914400" lvl="1" indent="-317500" algn="l" rtl="0">
              <a:lnSpc>
                <a:spcPct val="115000"/>
              </a:lnSpc>
              <a:spcBef>
                <a:spcPts val="0"/>
              </a:spcBef>
              <a:spcAft>
                <a:spcPts val="0"/>
              </a:spcAft>
              <a:buClr>
                <a:schemeClr val="dk1"/>
              </a:buClr>
              <a:buSzPts val="1400"/>
              <a:buAutoNum type="alphaLcPeriod"/>
            </a:pPr>
            <a:r>
              <a:rPr lang="en" sz="1400" dirty="0">
                <a:solidFill>
                  <a:schemeClr val="dk1"/>
                </a:solidFill>
              </a:rPr>
              <a:t>Overnight visits</a:t>
            </a:r>
            <a:endParaRPr sz="1400" dirty="0">
              <a:solidFill>
                <a:schemeClr val="dk1"/>
              </a:solidFill>
            </a:endParaRPr>
          </a:p>
          <a:p>
            <a:pPr marL="457200" lvl="0" indent="-317500" algn="l" rtl="0">
              <a:lnSpc>
                <a:spcPct val="115000"/>
              </a:lnSpc>
              <a:spcBef>
                <a:spcPts val="0"/>
              </a:spcBef>
              <a:spcAft>
                <a:spcPts val="0"/>
              </a:spcAft>
              <a:buClr>
                <a:schemeClr val="dk1"/>
              </a:buClr>
              <a:buSzPts val="1400"/>
              <a:buAutoNum type="arabicPeriod"/>
            </a:pPr>
            <a:r>
              <a:rPr lang="en" sz="1400" dirty="0">
                <a:solidFill>
                  <a:schemeClr val="dk1"/>
                </a:solidFill>
              </a:rPr>
              <a:t>Teaching Growth Mindset</a:t>
            </a:r>
            <a:endParaRPr sz="1400" dirty="0">
              <a:solidFill>
                <a:schemeClr val="dk1"/>
              </a:solidFill>
            </a:endParaRPr>
          </a:p>
          <a:p>
            <a:pPr marL="914400" lvl="1" indent="-317500" algn="l" rtl="0">
              <a:lnSpc>
                <a:spcPct val="115000"/>
              </a:lnSpc>
              <a:spcBef>
                <a:spcPts val="0"/>
              </a:spcBef>
              <a:spcAft>
                <a:spcPts val="0"/>
              </a:spcAft>
              <a:buClr>
                <a:schemeClr val="dk1"/>
              </a:buClr>
              <a:buSzPts val="1400"/>
              <a:buAutoNum type="alphaLcPeriod"/>
            </a:pPr>
            <a:r>
              <a:rPr lang="en" sz="1400" dirty="0">
                <a:solidFill>
                  <a:schemeClr val="dk1"/>
                </a:solidFill>
              </a:rPr>
              <a:t>Supporting Autonomy </a:t>
            </a:r>
            <a:endParaRPr sz="1400" dirty="0">
              <a:solidFill>
                <a:schemeClr val="dk1"/>
              </a:solidFill>
            </a:endParaRPr>
          </a:p>
          <a:p>
            <a:pPr marL="457200" lvl="0" indent="-317500" algn="l" rtl="0">
              <a:lnSpc>
                <a:spcPct val="115000"/>
              </a:lnSpc>
              <a:spcBef>
                <a:spcPts val="0"/>
              </a:spcBef>
              <a:spcAft>
                <a:spcPts val="0"/>
              </a:spcAft>
              <a:buClr>
                <a:schemeClr val="dk1"/>
              </a:buClr>
              <a:buSzPts val="1400"/>
              <a:buAutoNum type="arabicPeriod"/>
            </a:pPr>
            <a:r>
              <a:rPr lang="en" sz="1400" dirty="0">
                <a:solidFill>
                  <a:schemeClr val="dk1"/>
                </a:solidFill>
              </a:rPr>
              <a:t>Adequate Advising</a:t>
            </a:r>
            <a:endParaRPr sz="1400" dirty="0">
              <a:solidFill>
                <a:schemeClr val="dk1"/>
              </a:solidFill>
            </a:endParaRPr>
          </a:p>
          <a:p>
            <a:pPr marL="914400" lvl="1" indent="-317500" algn="l" rtl="0">
              <a:lnSpc>
                <a:spcPct val="115000"/>
              </a:lnSpc>
              <a:spcBef>
                <a:spcPts val="0"/>
              </a:spcBef>
              <a:spcAft>
                <a:spcPts val="0"/>
              </a:spcAft>
              <a:buClr>
                <a:schemeClr val="dk1"/>
              </a:buClr>
              <a:buSzPts val="1400"/>
              <a:buAutoNum type="alphaLcPeriod"/>
            </a:pPr>
            <a:r>
              <a:rPr lang="en" sz="1400" dirty="0">
                <a:solidFill>
                  <a:schemeClr val="dk1"/>
                </a:solidFill>
              </a:rPr>
              <a:t>Attention to advising will contribute to academic success</a:t>
            </a:r>
            <a:endParaRPr sz="1400" dirty="0">
              <a:solidFill>
                <a:schemeClr val="dk1"/>
              </a:solidFill>
            </a:endParaRPr>
          </a:p>
          <a:p>
            <a:pPr marL="457200" lvl="0" indent="-317500" algn="l" rtl="0">
              <a:lnSpc>
                <a:spcPct val="115000"/>
              </a:lnSpc>
              <a:spcBef>
                <a:spcPts val="0"/>
              </a:spcBef>
              <a:spcAft>
                <a:spcPts val="0"/>
              </a:spcAft>
              <a:buClr>
                <a:schemeClr val="dk1"/>
              </a:buClr>
              <a:buSzPts val="1400"/>
              <a:buAutoNum type="arabicPeriod"/>
            </a:pPr>
            <a:r>
              <a:rPr lang="en" sz="1400" dirty="0">
                <a:solidFill>
                  <a:schemeClr val="dk1"/>
                </a:solidFill>
              </a:rPr>
              <a:t>Historical Context</a:t>
            </a:r>
            <a:endParaRPr sz="1400" dirty="0">
              <a:solidFill>
                <a:schemeClr val="dk1"/>
              </a:solidFill>
            </a:endParaRPr>
          </a:p>
          <a:p>
            <a:pPr marL="914400" lvl="1" indent="-317500" algn="l" rtl="0">
              <a:lnSpc>
                <a:spcPct val="115000"/>
              </a:lnSpc>
              <a:spcBef>
                <a:spcPts val="0"/>
              </a:spcBef>
              <a:spcAft>
                <a:spcPts val="0"/>
              </a:spcAft>
              <a:buClr>
                <a:schemeClr val="dk1"/>
              </a:buClr>
              <a:buSzPts val="1400"/>
              <a:buAutoNum type="alphaLcPeriod"/>
            </a:pPr>
            <a:r>
              <a:rPr lang="en" sz="1400" dirty="0">
                <a:solidFill>
                  <a:schemeClr val="dk1"/>
                </a:solidFill>
              </a:rPr>
              <a:t>A reminder that you must understand them to help them</a:t>
            </a:r>
            <a:r>
              <a:rPr lang="en" dirty="0">
                <a:solidFill>
                  <a:schemeClr val="dk1"/>
                </a:solidFill>
              </a:rPr>
              <a:t>	</a:t>
            </a:r>
            <a:endParaRPr dirty="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1"/>
          <p:cNvSpPr txBox="1">
            <a:spLocks noGrp="1"/>
          </p:cNvSpPr>
          <p:nvPr>
            <p:ph type="title"/>
          </p:nvPr>
        </p:nvSpPr>
        <p:spPr>
          <a:xfrm>
            <a:off x="184424" y="210075"/>
            <a:ext cx="2970668" cy="1317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Contemporary Issues </a:t>
            </a:r>
            <a:endParaRPr dirty="0"/>
          </a:p>
        </p:txBody>
      </p:sp>
      <p:pic>
        <p:nvPicPr>
          <p:cNvPr id="108" name="Google Shape;108;p21"/>
          <p:cNvPicPr preferRelativeResize="0"/>
          <p:nvPr/>
        </p:nvPicPr>
        <p:blipFill>
          <a:blip r:embed="rId3">
            <a:alphaModFix/>
          </a:blip>
          <a:stretch>
            <a:fillRect/>
          </a:stretch>
        </p:blipFill>
        <p:spPr>
          <a:xfrm>
            <a:off x="3410466" y="354901"/>
            <a:ext cx="5445038" cy="4159434"/>
          </a:xfrm>
          <a:prstGeom prst="rect">
            <a:avLst/>
          </a:prstGeom>
          <a:noFill/>
          <a:ln>
            <a:noFill/>
          </a:ln>
        </p:spPr>
      </p:pic>
      <p:sp>
        <p:nvSpPr>
          <p:cNvPr id="2" name="TextBox 1"/>
          <p:cNvSpPr txBox="1"/>
          <p:nvPr/>
        </p:nvSpPr>
        <p:spPr>
          <a:xfrm>
            <a:off x="288324" y="1359243"/>
            <a:ext cx="3031525" cy="3262432"/>
          </a:xfrm>
          <a:prstGeom prst="rect">
            <a:avLst/>
          </a:prstGeom>
          <a:noFill/>
        </p:spPr>
        <p:txBody>
          <a:bodyPr wrap="square" rtlCol="0">
            <a:spAutoFit/>
          </a:bodyPr>
          <a:lstStyle/>
          <a:p>
            <a:pPr marL="285750" indent="-285750">
              <a:buFont typeface="Arial" panose="020B0604020202020204" pitchFamily="34" charset="0"/>
              <a:buChar char="•"/>
            </a:pPr>
            <a:r>
              <a:rPr lang="en-US" sz="1400" dirty="0"/>
              <a:t>Native Americans (both American Indians and Alaska Natives) comprise </a:t>
            </a:r>
            <a:r>
              <a:rPr lang="en-US" sz="1400" b="1" dirty="0"/>
              <a:t>only 1% of the U.S. undergraduate population </a:t>
            </a:r>
            <a:r>
              <a:rPr lang="en-US" sz="1400" dirty="0"/>
              <a:t>and less than 1% of the graduate population, these students are often left out of postsecondary research and data reporting due to small sample size</a:t>
            </a:r>
            <a:r>
              <a:rPr lang="en-US" sz="1400" dirty="0" smtClean="0"/>
              <a:t>.</a:t>
            </a:r>
          </a:p>
          <a:p>
            <a:pPr marL="285750" indent="-285750">
              <a:buFont typeface="Arial" panose="020B0604020202020204" pitchFamily="34" charset="0"/>
              <a:buChar char="•"/>
            </a:pPr>
            <a:r>
              <a:rPr lang="en-US" sz="1400" b="1" dirty="0" smtClean="0"/>
              <a:t>16% of Native Americans had attained at least a bachelor’s degree in 2017</a:t>
            </a:r>
            <a:r>
              <a:rPr lang="en-US" sz="1400" dirty="0" smtClean="0"/>
              <a:t>, </a:t>
            </a:r>
            <a:r>
              <a:rPr lang="en-US" sz="1400" dirty="0"/>
              <a:t>compared to 42% of White </a:t>
            </a:r>
            <a:r>
              <a:rPr lang="en-US" sz="1400" dirty="0" smtClean="0"/>
              <a:t>students.</a:t>
            </a:r>
          </a:p>
          <a:p>
            <a:pPr marL="285750" indent="-285750">
              <a:buFont typeface="Arial" panose="020B0604020202020204" pitchFamily="34" charset="0"/>
              <a:buChar char="•"/>
            </a:pPr>
            <a:endParaRPr lang="en-US" sz="1200" dirty="0"/>
          </a:p>
          <a:p>
            <a:pPr marL="285750" indent="-285750">
              <a:buFont typeface="Arial" panose="020B0604020202020204" pitchFamily="34" charset="0"/>
              <a:buChar char="•"/>
            </a:pPr>
            <a:endParaRPr lang="en-US" sz="1200" dirty="0"/>
          </a:p>
        </p:txBody>
      </p:sp>
    </p:spTree>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19</TotalTime>
  <Words>1030</Words>
  <Application>Microsoft Office PowerPoint</Application>
  <PresentationFormat>On-screen Show (16:9)</PresentationFormat>
  <Paragraphs>110</Paragraphs>
  <Slides>14</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Georgia</vt:lpstr>
      <vt:lpstr>Times New Roman</vt:lpstr>
      <vt:lpstr>Verdana</vt:lpstr>
      <vt:lpstr>Retrospect</vt:lpstr>
      <vt:lpstr>Native American Students &amp; Higher Education</vt:lpstr>
      <vt:lpstr>POP QUIZ</vt:lpstr>
      <vt:lpstr>Serrano &amp; Cahuilla Territory</vt:lpstr>
      <vt:lpstr>Brief History of American Indian Education</vt:lpstr>
      <vt:lpstr>Reciprocity &amp; Responsibility</vt:lpstr>
      <vt:lpstr>The Effects</vt:lpstr>
      <vt:lpstr>Challenges for Native Students </vt:lpstr>
      <vt:lpstr>Supporting Native Students   </vt:lpstr>
      <vt:lpstr>Contemporary Issues </vt:lpstr>
      <vt:lpstr>PowerPoint Presentation</vt:lpstr>
      <vt:lpstr>PowerPoint Presentation</vt:lpstr>
      <vt:lpstr>Bill AB 738 - California </vt:lpstr>
      <vt:lpstr>PowerPoint Presentation</vt:lpstr>
      <vt:lpstr>Pop Quiz Reflection/ 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Native American Students &amp; Higher Education</dc:title>
  <dc:creator>Torres, Heather</dc:creator>
  <cp:lastModifiedBy>Torres, Heather</cp:lastModifiedBy>
  <cp:revision>3</cp:revision>
  <dcterms:modified xsi:type="dcterms:W3CDTF">2019-03-06T18:11:14Z</dcterms:modified>
</cp:coreProperties>
</file>