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0" r:id="rId5"/>
    <p:sldId id="261" r:id="rId6"/>
    <p:sldId id="262" r:id="rId7"/>
    <p:sldId id="263" r:id="rId8"/>
    <p:sldId id="275" r:id="rId9"/>
    <p:sldId id="276" r:id="rId10"/>
    <p:sldId id="264" r:id="rId11"/>
    <p:sldId id="265" r:id="rId12"/>
    <p:sldId id="266" r:id="rId13"/>
    <p:sldId id="258" r:id="rId14"/>
    <p:sldId id="267" r:id="rId15"/>
    <p:sldId id="277" r:id="rId16"/>
    <p:sldId id="270" r:id="rId17"/>
    <p:sldId id="271" r:id="rId18"/>
    <p:sldId id="269" r:id="rId19"/>
    <p:sldId id="272" r:id="rId20"/>
    <p:sldId id="268"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F8334-5F3F-3B46-B19B-1E201C667709}" type="datetimeFigureOut">
              <a:rPr lang="en-US" smtClean="0"/>
              <a:t>3/15/2019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93AD0-BC7F-4749-A74C-7EE17DF0EE9D}" type="slidenum">
              <a:rPr lang="en-US" smtClean="0"/>
              <a:t>‹#›</a:t>
            </a:fld>
            <a:endParaRPr lang="en-US"/>
          </a:p>
        </p:txBody>
      </p:sp>
    </p:spTree>
    <p:extLst>
      <p:ext uri="{BB962C8B-B14F-4D97-AF65-F5344CB8AC3E}">
        <p14:creationId xmlns:p14="http://schemas.microsoft.com/office/powerpoint/2010/main" val="2599022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a:t>
            </a:fld>
            <a:endParaRPr lang="en-US"/>
          </a:p>
        </p:txBody>
      </p:sp>
    </p:spTree>
    <p:extLst>
      <p:ext uri="{BB962C8B-B14F-4D97-AF65-F5344CB8AC3E}">
        <p14:creationId xmlns:p14="http://schemas.microsoft.com/office/powerpoint/2010/main" val="375079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-In-state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Out-of-State </a:t>
            </a:r>
            <a:r>
              <a:rPr lang="en-US" sz="1200" kern="1200" dirty="0" err="1" smtClean="0">
                <a:solidFill>
                  <a:schemeClr val="tx1"/>
                </a:solidFill>
                <a:effectLst/>
                <a:latin typeface="+mn-lt"/>
                <a:ea typeface="+mn-ea"/>
                <a:cs typeface="+mn-cs"/>
              </a:rPr>
              <a:t>tution</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-Scholarships: WUE</a:t>
            </a:r>
          </a:p>
          <a:p>
            <a:pPr lvl="3"/>
            <a:r>
              <a:rPr lang="en-US" sz="1200" kern="1200" dirty="0" smtClean="0">
                <a:solidFill>
                  <a:schemeClr val="tx1"/>
                </a:solidFill>
                <a:effectLst/>
                <a:latin typeface="+mn-lt"/>
                <a:ea typeface="+mn-ea"/>
                <a:cs typeface="+mn-cs"/>
              </a:rPr>
              <a:t>-UNM = 3.0 gives in state tuition to CA students</a:t>
            </a:r>
          </a:p>
          <a:p>
            <a:pPr lvl="1"/>
            <a:r>
              <a:rPr lang="en-US" sz="1200" kern="1200" dirty="0" smtClean="0">
                <a:solidFill>
                  <a:schemeClr val="tx1"/>
                </a:solidFill>
                <a:effectLst/>
                <a:latin typeface="+mn-lt"/>
                <a:ea typeface="+mn-ea"/>
                <a:cs typeface="+mn-cs"/>
              </a:rPr>
              <a:t>-Private is more expensive than public schools</a:t>
            </a:r>
          </a:p>
          <a:p>
            <a:pPr lvl="2"/>
            <a:r>
              <a:rPr lang="en-US" sz="1200" kern="1200" dirty="0" smtClean="0">
                <a:solidFill>
                  <a:schemeClr val="tx1"/>
                </a:solidFill>
                <a:effectLst/>
                <a:latin typeface="+mn-lt"/>
                <a:ea typeface="+mn-ea"/>
                <a:cs typeface="+mn-cs"/>
              </a:rPr>
              <a:t>-Often have hefty endowments to pull from</a:t>
            </a:r>
          </a:p>
          <a:p>
            <a:pPr lvl="1"/>
            <a:r>
              <a:rPr lang="en-US" sz="1200" kern="1200" dirty="0" smtClean="0">
                <a:solidFill>
                  <a:schemeClr val="tx1"/>
                </a:solidFill>
                <a:effectLst/>
                <a:latin typeface="+mn-lt"/>
                <a:ea typeface="+mn-ea"/>
                <a:cs typeface="+mn-cs"/>
              </a:rPr>
              <a:t>-Impaction is a CA phenomenon and can relate both of the above concepts</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10</a:t>
            </a:fld>
            <a:endParaRPr lang="en-US"/>
          </a:p>
        </p:txBody>
      </p:sp>
    </p:spTree>
    <p:extLst>
      <p:ext uri="{BB962C8B-B14F-4D97-AF65-F5344CB8AC3E}">
        <p14:creationId xmlns:p14="http://schemas.microsoft.com/office/powerpoint/2010/main" val="310762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often have very strong regional (if not national networks) so you don’t have to stay in “college town” forever</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This is real life; I worked at Evergreen for 2 years before leveraging a job back home in CA</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11</a:t>
            </a:fld>
            <a:endParaRPr lang="en-US"/>
          </a:p>
        </p:txBody>
      </p:sp>
    </p:spTree>
    <p:extLst>
      <p:ext uri="{BB962C8B-B14F-4D97-AF65-F5344CB8AC3E}">
        <p14:creationId xmlns:p14="http://schemas.microsoft.com/office/powerpoint/2010/main" val="212876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-Students with graduate school aspirations MUST go to a school strong in that graduate program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Graduate school is competitive no matter what (</a:t>
            </a:r>
            <a:r>
              <a:rPr lang="en-US" sz="1200" kern="1200" dirty="0" err="1" smtClean="0">
                <a:solidFill>
                  <a:schemeClr val="tx1"/>
                </a:solidFill>
                <a:effectLst/>
                <a:latin typeface="+mn-lt"/>
                <a:ea typeface="+mn-ea"/>
                <a:cs typeface="+mn-cs"/>
              </a:rPr>
              <a:t>blair</a:t>
            </a:r>
            <a:r>
              <a:rPr lang="en-US" sz="1200" kern="1200" dirty="0" smtClean="0">
                <a:solidFill>
                  <a:schemeClr val="tx1"/>
                </a:solidFill>
                <a:effectLst/>
                <a:latin typeface="+mn-lt"/>
                <a:ea typeface="+mn-ea"/>
                <a:cs typeface="+mn-cs"/>
              </a:rPr>
              <a:t> vale/</a:t>
            </a:r>
            <a:r>
              <a:rPr lang="en-US" sz="1200" kern="1200" dirty="0" err="1" smtClean="0">
                <a:solidFill>
                  <a:schemeClr val="tx1"/>
                </a:solidFill>
                <a:effectLst/>
                <a:latin typeface="+mn-lt"/>
                <a:ea typeface="+mn-ea"/>
                <a:cs typeface="+mn-cs"/>
              </a:rPr>
              <a:t>suma</a:t>
            </a:r>
            <a:r>
              <a:rPr lang="en-US" sz="1200" kern="1200" dirty="0" smtClean="0">
                <a:solidFill>
                  <a:schemeClr val="tx1"/>
                </a:solidFill>
                <a:effectLst/>
                <a:latin typeface="+mn-lt"/>
                <a:ea typeface="+mn-ea"/>
                <a:cs typeface="+mn-cs"/>
              </a:rPr>
              <a:t>/26 med apps) </a:t>
            </a:r>
          </a:p>
          <a:p>
            <a:pPr lvl="1"/>
            <a:r>
              <a:rPr lang="en-US" sz="1200" kern="1200" dirty="0" smtClean="0">
                <a:solidFill>
                  <a:schemeClr val="tx1"/>
                </a:solidFill>
                <a:effectLst/>
                <a:latin typeface="+mn-lt"/>
                <a:ea typeface="+mn-ea"/>
                <a:cs typeface="+mn-cs"/>
              </a:rPr>
              <a:t>-Yes, it can help to go to a school with accelerated tracks and programs into a graduate school (WSU Veterinary track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but there is still no guarantee that you’ll get into that track</a:t>
            </a:r>
          </a:p>
          <a:p>
            <a:pPr lvl="1"/>
            <a:r>
              <a:rPr lang="en-US" sz="1200" kern="1200" dirty="0" smtClean="0">
                <a:solidFill>
                  <a:schemeClr val="tx1"/>
                </a:solidFill>
                <a:effectLst/>
                <a:latin typeface="+mn-lt"/>
                <a:ea typeface="+mn-ea"/>
                <a:cs typeface="+mn-cs"/>
              </a:rPr>
              <a:t>-Many “pre” programs are very qualified to prepare you for graduate school. </a:t>
            </a:r>
          </a:p>
          <a:p>
            <a:pPr lvl="2"/>
            <a:r>
              <a:rPr lang="en-US" sz="1200" kern="1200" dirty="0" smtClean="0">
                <a:solidFill>
                  <a:schemeClr val="tx1"/>
                </a:solidFill>
                <a:effectLst/>
                <a:latin typeface="+mn-lt"/>
                <a:ea typeface="+mn-ea"/>
                <a:cs typeface="+mn-cs"/>
              </a:rPr>
              <a:t>-What is equally important is cultivating working relationships with faculty references during undergrad (</a:t>
            </a:r>
            <a:r>
              <a:rPr lang="en-US" sz="1200" kern="1200" dirty="0" err="1" smtClean="0">
                <a:solidFill>
                  <a:schemeClr val="tx1"/>
                </a:solidFill>
                <a:effectLst/>
                <a:latin typeface="+mn-lt"/>
                <a:ea typeface="+mn-ea"/>
                <a:cs typeface="+mn-cs"/>
              </a:rPr>
              <a:t>blair</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-AND there are often reciprocity programs within regions that will help students from one school get into graduate school at another university</a:t>
            </a:r>
          </a:p>
          <a:p>
            <a:pPr lvl="2"/>
            <a:r>
              <a:rPr lang="en-US" sz="1200" kern="1200" dirty="0" smtClean="0">
                <a:solidFill>
                  <a:schemeClr val="tx1"/>
                </a:solidFill>
                <a:effectLst/>
                <a:latin typeface="+mn-lt"/>
                <a:ea typeface="+mn-ea"/>
                <a:cs typeface="+mn-cs"/>
              </a:rPr>
              <a:t>WAAMI (WSU to Alaska medical school)</a:t>
            </a:r>
          </a:p>
          <a:p>
            <a:pPr lvl="2"/>
            <a:r>
              <a:rPr lang="en-US" sz="1200" kern="1200" dirty="0" smtClean="0">
                <a:solidFill>
                  <a:schemeClr val="tx1"/>
                </a:solidFill>
                <a:effectLst/>
                <a:latin typeface="+mn-lt"/>
                <a:ea typeface="+mn-ea"/>
                <a:cs typeface="+mn-cs"/>
              </a:rPr>
              <a:t>Idaho students to WSU Veterinary school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12</a:t>
            </a:fld>
            <a:endParaRPr lang="en-US"/>
          </a:p>
        </p:txBody>
      </p:sp>
    </p:spTree>
    <p:extLst>
      <p:ext uri="{BB962C8B-B14F-4D97-AF65-F5344CB8AC3E}">
        <p14:creationId xmlns:p14="http://schemas.microsoft.com/office/powerpoint/2010/main" val="40723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a:buChar char="•"/>
            </a:pPr>
            <a:r>
              <a:rPr lang="en-US" dirty="0" smtClean="0"/>
              <a:t>Yes some institutions are going to have a few more school-specific programs but in general almost any decent sized college or university will have:</a:t>
            </a:r>
          </a:p>
          <a:p>
            <a:pPr marL="1200150" lvl="2" indent="-285750">
              <a:buFont typeface="Arial"/>
              <a:buChar char="•"/>
            </a:pPr>
            <a:r>
              <a:rPr lang="en-US" dirty="0" smtClean="0"/>
              <a:t>Exchange programs</a:t>
            </a:r>
          </a:p>
          <a:p>
            <a:pPr marL="1200150" lvl="2" indent="-285750">
              <a:buFont typeface="Arial"/>
              <a:buChar char="•"/>
            </a:pPr>
            <a:r>
              <a:rPr lang="en-US" dirty="0" smtClean="0"/>
              <a:t>Individualized study abroad programs</a:t>
            </a:r>
          </a:p>
          <a:p>
            <a:pPr marL="1200150" lvl="2" indent="-285750">
              <a:buFont typeface="Arial"/>
              <a:buChar char="•"/>
            </a:pPr>
            <a:r>
              <a:rPr lang="en-US" dirty="0" smtClean="0"/>
              <a:t>Statewide study abroad programs</a:t>
            </a:r>
          </a:p>
          <a:p>
            <a:pPr marL="1200150" lvl="2" indent="-285750">
              <a:buFont typeface="Arial"/>
              <a:buChar char="•"/>
            </a:pPr>
            <a:r>
              <a:rPr lang="en-US" dirty="0" smtClean="0"/>
              <a:t>Consortium Organizations***</a:t>
            </a:r>
          </a:p>
          <a:p>
            <a:pPr marL="742950" lvl="1" indent="-285750">
              <a:buFont typeface="Arial"/>
              <a:buChar char="•"/>
            </a:pPr>
            <a:r>
              <a:rPr lang="en-US" dirty="0" smtClean="0"/>
              <a:t>Now it IS true that some MAJORS are more compatible with study abroad and not losing time to graduation: </a:t>
            </a:r>
          </a:p>
          <a:p>
            <a:pPr marL="1200150" lvl="2" indent="-285750">
              <a:buFont typeface="Arial"/>
              <a:buChar char="•"/>
            </a:pPr>
            <a:r>
              <a:rPr lang="en-US" dirty="0" smtClean="0"/>
              <a:t>Language</a:t>
            </a:r>
          </a:p>
          <a:p>
            <a:pPr marL="1200150" lvl="2" indent="-285750">
              <a:buFont typeface="Arial"/>
              <a:buChar char="•"/>
            </a:pPr>
            <a:r>
              <a:rPr lang="en-US" dirty="0" smtClean="0"/>
              <a:t>Cultural studies </a:t>
            </a:r>
          </a:p>
          <a:p>
            <a:pPr marL="1200150" lvl="2" indent="-285750">
              <a:buFont typeface="Arial"/>
              <a:buChar char="•"/>
            </a:pPr>
            <a:r>
              <a:rPr lang="en-US" dirty="0" smtClean="0"/>
              <a:t>Intl Business </a:t>
            </a:r>
            <a:r>
              <a:rPr lang="en-US" dirty="0" err="1" smtClean="0"/>
              <a:t>etc</a:t>
            </a:r>
            <a:endParaRPr lang="en-US" dirty="0" smtClean="0"/>
          </a:p>
          <a:p>
            <a:pPr marL="742950" lvl="1" indent="-285750">
              <a:buFont typeface="Arial"/>
              <a:buChar char="•"/>
            </a:pPr>
            <a:r>
              <a:rPr lang="en-US" dirty="0" smtClean="0"/>
              <a:t>However, that is a major issue, not a university issue</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13</a:t>
            </a:fld>
            <a:endParaRPr lang="en-US"/>
          </a:p>
        </p:txBody>
      </p:sp>
    </p:spTree>
    <p:extLst>
      <p:ext uri="{BB962C8B-B14F-4D97-AF65-F5344CB8AC3E}">
        <p14:creationId xmlns:p14="http://schemas.microsoft.com/office/powerpoint/2010/main" val="376557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Important to make sure you only do this is the cost/benefit makes sense</a:t>
            </a:r>
          </a:p>
          <a:p>
            <a:pPr lvl="4"/>
            <a:r>
              <a:rPr lang="en-US" sz="1200" kern="1200" dirty="0" smtClean="0">
                <a:solidFill>
                  <a:schemeClr val="tx1"/>
                </a:solidFill>
                <a:effectLst/>
                <a:latin typeface="+mn-lt"/>
                <a:ea typeface="+mn-ea"/>
                <a:cs typeface="+mn-cs"/>
              </a:rPr>
              <a:t>Graduate school is expensive as well. Don’t go 100k in debt just to go another 300k in debt for medical school when a more cost effective school could do the same</a:t>
            </a:r>
          </a:p>
          <a:p>
            <a:pPr lvl="5"/>
            <a:r>
              <a:rPr lang="en-US" sz="1200" kern="1200" smtClean="0">
                <a:solidFill>
                  <a:schemeClr val="tx1"/>
                </a:solidFill>
                <a:effectLst/>
                <a:latin typeface="+mn-lt"/>
                <a:ea typeface="+mn-ea"/>
                <a:cs typeface="+mn-cs"/>
              </a:rPr>
              <a:t>Performance/grades in college = just as important for grad apps</a:t>
            </a:r>
          </a:p>
          <a:p>
            <a:endParaRPr lang="en-US"/>
          </a:p>
        </p:txBody>
      </p:sp>
      <p:sp>
        <p:nvSpPr>
          <p:cNvPr id="4" name="Slide Number Placeholder 3"/>
          <p:cNvSpPr>
            <a:spLocks noGrp="1"/>
          </p:cNvSpPr>
          <p:nvPr>
            <p:ph type="sldNum" sz="quarter" idx="10"/>
          </p:nvPr>
        </p:nvSpPr>
        <p:spPr/>
        <p:txBody>
          <a:bodyPr/>
          <a:lstStyle/>
          <a:p>
            <a:fld id="{43093AD0-BC7F-4749-A74C-7EE17DF0EE9D}" type="slidenum">
              <a:rPr lang="en-US" smtClean="0"/>
              <a:t>14</a:t>
            </a:fld>
            <a:endParaRPr lang="en-US"/>
          </a:p>
        </p:txBody>
      </p:sp>
    </p:spTree>
    <p:extLst>
      <p:ext uri="{BB962C8B-B14F-4D97-AF65-F5344CB8AC3E}">
        <p14:creationId xmlns:p14="http://schemas.microsoft.com/office/powerpoint/2010/main" val="175215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r>
              <a:rPr lang="en-US" baseline="0" dirty="0" smtClean="0"/>
              <a:t> Lindsay = of those who went to grad school 2/3 went to “Top 10” graduate schools</a:t>
            </a:r>
          </a:p>
          <a:p>
            <a:r>
              <a:rPr lang="en-US" baseline="0" dirty="0" smtClean="0"/>
              <a:t>---Grad school more important</a:t>
            </a:r>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15</a:t>
            </a:fld>
            <a:endParaRPr lang="en-US"/>
          </a:p>
        </p:txBody>
      </p:sp>
    </p:spTree>
    <p:extLst>
      <p:ext uri="{BB962C8B-B14F-4D97-AF65-F5344CB8AC3E}">
        <p14:creationId xmlns:p14="http://schemas.microsoft.com/office/powerpoint/2010/main" val="241342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misleading to think that Fit means only 1 school for you</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16</a:t>
            </a:fld>
            <a:endParaRPr lang="en-US"/>
          </a:p>
        </p:txBody>
      </p:sp>
    </p:spTree>
    <p:extLst>
      <p:ext uri="{BB962C8B-B14F-4D97-AF65-F5344CB8AC3E}">
        <p14:creationId xmlns:p14="http://schemas.microsoft.com/office/powerpoint/2010/main" val="405513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17</a:t>
            </a:fld>
            <a:endParaRPr lang="en-US"/>
          </a:p>
        </p:txBody>
      </p:sp>
    </p:spTree>
    <p:extLst>
      <p:ext uri="{BB962C8B-B14F-4D97-AF65-F5344CB8AC3E}">
        <p14:creationId xmlns:p14="http://schemas.microsoft.com/office/powerpoint/2010/main" val="354765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-This might be true, many people have significant financial difficulties with this</a:t>
            </a:r>
          </a:p>
          <a:p>
            <a:pPr lvl="2"/>
            <a:r>
              <a:rPr lang="en-US" sz="1200" kern="1200" dirty="0" smtClean="0">
                <a:solidFill>
                  <a:schemeClr val="tx1"/>
                </a:solidFill>
                <a:effectLst/>
                <a:latin typeface="+mn-lt"/>
                <a:ea typeface="+mn-ea"/>
                <a:cs typeface="+mn-cs"/>
              </a:rPr>
              <a:t>However there are ways around this</a:t>
            </a:r>
          </a:p>
          <a:p>
            <a:pPr lvl="1"/>
            <a:r>
              <a:rPr lang="en-US" sz="1200" kern="1200" dirty="0" smtClean="0">
                <a:solidFill>
                  <a:schemeClr val="tx1"/>
                </a:solidFill>
                <a:effectLst/>
                <a:latin typeface="+mn-lt"/>
                <a:ea typeface="+mn-ea"/>
                <a:cs typeface="+mn-cs"/>
              </a:rPr>
              <a:t>-Virtual tours are more and more popular on university websites</a:t>
            </a:r>
          </a:p>
          <a:p>
            <a:pPr lvl="1"/>
            <a:r>
              <a:rPr lang="en-US" sz="1200" kern="1200" dirty="0" smtClean="0">
                <a:solidFill>
                  <a:schemeClr val="tx1"/>
                </a:solidFill>
                <a:effectLst/>
                <a:latin typeface="+mn-lt"/>
                <a:ea typeface="+mn-ea"/>
                <a:cs typeface="+mn-cs"/>
              </a:rPr>
              <a:t>-Online </a:t>
            </a:r>
            <a:r>
              <a:rPr lang="en-US" sz="1200" kern="1200" dirty="0" err="1" smtClean="0">
                <a:solidFill>
                  <a:schemeClr val="tx1"/>
                </a:solidFill>
                <a:effectLst/>
                <a:latin typeface="+mn-lt"/>
                <a:ea typeface="+mn-ea"/>
                <a:cs typeface="+mn-cs"/>
              </a:rPr>
              <a:t>chatrooms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schoolsapp</a:t>
            </a:r>
            <a:r>
              <a:rPr lang="en-US" sz="1200" kern="1200" dirty="0" smtClean="0">
                <a:solidFill>
                  <a:schemeClr val="tx1"/>
                </a:solidFill>
                <a:effectLst/>
                <a:latin typeface="+mn-lt"/>
                <a:ea typeface="+mn-ea"/>
                <a:cs typeface="+mn-cs"/>
              </a:rPr>
              <a:t>) allow people to interact with prospective and current students to get a feel for campus/people</a:t>
            </a:r>
          </a:p>
          <a:p>
            <a:pPr lvl="1"/>
            <a:r>
              <a:rPr lang="en-US" sz="1200" kern="1200" dirty="0" smtClean="0">
                <a:solidFill>
                  <a:schemeClr val="tx1"/>
                </a:solidFill>
                <a:effectLst/>
                <a:latin typeface="+mn-lt"/>
                <a:ea typeface="+mn-ea"/>
                <a:cs typeface="+mn-cs"/>
              </a:rPr>
              <a:t>-Last but not least you can always visit local universities that are very similar to the school you cant visits and get an idea of what its like</a:t>
            </a:r>
          </a:p>
          <a:p>
            <a:pPr lvl="2"/>
            <a:r>
              <a:rPr lang="en-US" sz="1200" kern="1200" dirty="0" smtClean="0">
                <a:solidFill>
                  <a:schemeClr val="tx1"/>
                </a:solidFill>
                <a:effectLst/>
                <a:latin typeface="+mn-lt"/>
                <a:ea typeface="+mn-ea"/>
                <a:cs typeface="+mn-cs"/>
              </a:rPr>
              <a:t>UC Davis and Chico (together) are a decent reflection of what WSU Pullman is like. </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18</a:t>
            </a:fld>
            <a:endParaRPr lang="en-US"/>
          </a:p>
        </p:txBody>
      </p:sp>
    </p:spTree>
    <p:extLst>
      <p:ext uri="{BB962C8B-B14F-4D97-AF65-F5344CB8AC3E}">
        <p14:creationId xmlns:p14="http://schemas.microsoft.com/office/powerpoint/2010/main" val="30369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-Just because something is farther away doesn’t mean it’s a bad option.</a:t>
            </a:r>
          </a:p>
          <a:p>
            <a:pPr lvl="1"/>
            <a:r>
              <a:rPr lang="en-US" sz="1200" kern="1200" dirty="0" smtClean="0">
                <a:solidFill>
                  <a:schemeClr val="tx1"/>
                </a:solidFill>
                <a:effectLst/>
                <a:latin typeface="+mn-lt"/>
                <a:ea typeface="+mn-ea"/>
                <a:cs typeface="+mn-cs"/>
              </a:rPr>
              <a:t>-Often hear students/parents worried about cost of travel.</a:t>
            </a:r>
          </a:p>
          <a:p>
            <a:pPr lvl="2"/>
            <a:r>
              <a:rPr lang="en-US" sz="1200" kern="1200" dirty="0" smtClean="0">
                <a:solidFill>
                  <a:schemeClr val="tx1"/>
                </a:solidFill>
                <a:effectLst/>
                <a:latin typeface="+mn-lt"/>
                <a:ea typeface="+mn-ea"/>
                <a:cs typeface="+mn-cs"/>
              </a:rPr>
              <a:t>-Realistically students shouldn’t be coming home more than a couple times a year (otherwise just stay at home for school)</a:t>
            </a:r>
          </a:p>
          <a:p>
            <a:pPr lvl="1"/>
            <a:r>
              <a:rPr lang="en-US" sz="1200" kern="1200" dirty="0" smtClean="0">
                <a:solidFill>
                  <a:schemeClr val="tx1"/>
                </a:solidFill>
                <a:effectLst/>
                <a:latin typeface="+mn-lt"/>
                <a:ea typeface="+mn-ea"/>
                <a:cs typeface="+mn-cs"/>
              </a:rPr>
              <a:t>-College is a significant investment, both in terms of time and money</a:t>
            </a:r>
          </a:p>
          <a:p>
            <a:pPr lvl="2"/>
            <a:r>
              <a:rPr lang="en-US" sz="1200" kern="1200" dirty="0" smtClean="0">
                <a:solidFill>
                  <a:schemeClr val="tx1"/>
                </a:solidFill>
                <a:effectLst/>
                <a:latin typeface="+mn-lt"/>
                <a:ea typeface="+mn-ea"/>
                <a:cs typeface="+mn-cs"/>
              </a:rPr>
              <a:t>-The grand cost of a few longer trips back and forth might end up being only a couple thousand dollars which in the grand scheme of things should not be a deterrent if everything else fits</a:t>
            </a:r>
          </a:p>
          <a:p>
            <a:pPr lvl="1"/>
            <a:r>
              <a:rPr lang="en-US" sz="1200" kern="1200" dirty="0" smtClean="0">
                <a:solidFill>
                  <a:schemeClr val="tx1"/>
                </a:solidFill>
                <a:effectLst/>
                <a:latin typeface="+mn-lt"/>
                <a:ea typeface="+mn-ea"/>
                <a:cs typeface="+mn-cs"/>
              </a:rPr>
              <a:t>Yes, people should factor this in, but it should be far down the list of deciding factors</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20</a:t>
            </a:fld>
            <a:endParaRPr lang="en-US"/>
          </a:p>
        </p:txBody>
      </p:sp>
    </p:spTree>
    <p:extLst>
      <p:ext uri="{BB962C8B-B14F-4D97-AF65-F5344CB8AC3E}">
        <p14:creationId xmlns:p14="http://schemas.microsoft.com/office/powerpoint/2010/main" val="132895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(3/6/19 15:38) -----</a:t>
            </a:r>
          </a:p>
          <a:p>
            <a:r>
              <a:rPr lang="en-US" dirty="0"/>
              <a:t>-All public universities: The Evergreen State College, University of Idaho, WSU</a:t>
            </a:r>
          </a:p>
        </p:txBody>
      </p:sp>
      <p:sp>
        <p:nvSpPr>
          <p:cNvPr id="4" name="Slide Number Placeholder 3"/>
          <p:cNvSpPr>
            <a:spLocks noGrp="1"/>
          </p:cNvSpPr>
          <p:nvPr>
            <p:ph type="sldNum" sz="quarter" idx="10"/>
          </p:nvPr>
        </p:nvSpPr>
        <p:spPr/>
        <p:txBody>
          <a:bodyPr/>
          <a:lstStyle/>
          <a:p>
            <a:fld id="{43093AD0-BC7F-4749-A74C-7EE17DF0EE9D}" type="slidenum">
              <a:rPr lang="en-US" smtClean="0"/>
              <a:t>2</a:t>
            </a:fld>
            <a:endParaRPr lang="en-US"/>
          </a:p>
        </p:txBody>
      </p:sp>
    </p:spTree>
    <p:extLst>
      <p:ext uri="{BB962C8B-B14F-4D97-AF65-F5344CB8AC3E}">
        <p14:creationId xmlns:p14="http://schemas.microsoft.com/office/powerpoint/2010/main" val="152849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Curve in all jobs, this is to be expected BUT</a:t>
            </a:r>
            <a:r>
              <a:rPr lang="mr-IN" dirty="0" smtClean="0"/>
              <a:t>…</a:t>
            </a:r>
            <a:endParaRPr lang="en-US" dirty="0" smtClean="0"/>
          </a:p>
          <a:p>
            <a:r>
              <a:rPr lang="en-US" sz="1200" kern="1200" dirty="0" smtClean="0">
                <a:solidFill>
                  <a:schemeClr val="tx1"/>
                </a:solidFill>
                <a:effectLst/>
                <a:latin typeface="+mn-lt"/>
                <a:ea typeface="+mn-ea"/>
                <a:cs typeface="+mn-cs"/>
              </a:rPr>
              <a:t>-A year or two in to admissions I began to notice there were some glaring “holes” in new high school counselors’ knowledge base</a:t>
            </a:r>
          </a:p>
          <a:p>
            <a:pPr lvl="2"/>
            <a:r>
              <a:rPr lang="en-US" sz="1200" kern="1200" dirty="0" smtClean="0">
                <a:solidFill>
                  <a:schemeClr val="tx1"/>
                </a:solidFill>
                <a:effectLst/>
                <a:latin typeface="+mn-lt"/>
                <a:ea typeface="+mn-ea"/>
                <a:cs typeface="+mn-cs"/>
              </a:rPr>
              <a:t>-Some common threads across locations and schools: hence the title of this presentation (“Common…”)</a:t>
            </a:r>
          </a:p>
          <a:p>
            <a:pPr lvl="3"/>
            <a:r>
              <a:rPr lang="en-US" sz="1200" kern="1200" dirty="0" smtClean="0">
                <a:solidFill>
                  <a:schemeClr val="tx1"/>
                </a:solidFill>
                <a:effectLst/>
                <a:latin typeface="+mn-lt"/>
                <a:ea typeface="+mn-ea"/>
                <a:cs typeface="+mn-cs"/>
              </a:rPr>
              <a:t>-But also some of them are random</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3</a:t>
            </a:fld>
            <a:endParaRPr lang="en-US"/>
          </a:p>
        </p:txBody>
      </p:sp>
    </p:spTree>
    <p:extLst>
      <p:ext uri="{BB962C8B-B14F-4D97-AF65-F5344CB8AC3E}">
        <p14:creationId xmlns:p14="http://schemas.microsoft.com/office/powerpoint/2010/main" val="383673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1 = grand</a:t>
            </a:r>
            <a:r>
              <a:rPr lang="en-US" baseline="0" dirty="0" smtClean="0"/>
              <a:t>, “overarching” linked myth/misconception</a:t>
            </a:r>
          </a:p>
          <a:p>
            <a:r>
              <a:rPr lang="en-US" baseline="0" dirty="0" smtClean="0"/>
              <a:t>Part 2 = Random “popcorn from one topic to another”</a:t>
            </a:r>
          </a:p>
          <a:p>
            <a:pPr marL="0" marR="0" lvl="3"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effectLst/>
                <a:latin typeface="+mn-lt"/>
                <a:ea typeface="+mn-ea"/>
                <a:cs typeface="+mn-cs"/>
              </a:rPr>
              <a:t>This is not accidental or poor planning, it is by design because I want to “brain dump” as much random misconceptions on you so that I can hopefully prevent them from continuing</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4</a:t>
            </a:fld>
            <a:endParaRPr lang="en-US"/>
          </a:p>
        </p:txBody>
      </p:sp>
    </p:spTree>
    <p:extLst>
      <p:ext uri="{BB962C8B-B14F-4D97-AF65-F5344CB8AC3E}">
        <p14:creationId xmlns:p14="http://schemas.microsoft.com/office/powerpoint/2010/main" val="40263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doozy of a misconception and you’d be surprised</a:t>
            </a:r>
            <a:r>
              <a:rPr lang="en-US" baseline="0" dirty="0" smtClean="0"/>
              <a:t> just how many people believe this</a:t>
            </a:r>
          </a:p>
          <a:p>
            <a:r>
              <a:rPr lang="en-US" baseline="0" dirty="0" smtClean="0"/>
              <a:t>-</a:t>
            </a:r>
            <a:r>
              <a:rPr lang="en-US" sz="1200" kern="1200" dirty="0" smtClean="0">
                <a:solidFill>
                  <a:schemeClr val="tx1"/>
                </a:solidFill>
                <a:effectLst/>
                <a:latin typeface="+mn-lt"/>
                <a:ea typeface="+mn-ea"/>
                <a:cs typeface="+mn-cs"/>
              </a:rPr>
              <a:t>I’m going to only address a few, with a few examples, but understand that these issues can be far reaching</a:t>
            </a:r>
          </a:p>
          <a:p>
            <a:pPr lvl="2"/>
            <a:r>
              <a:rPr lang="en-US" sz="1200" kern="1200" dirty="0" smtClean="0">
                <a:solidFill>
                  <a:schemeClr val="tx1"/>
                </a:solidFill>
                <a:effectLst/>
                <a:latin typeface="+mn-lt"/>
                <a:ea typeface="+mn-ea"/>
                <a:cs typeface="+mn-cs"/>
              </a:rPr>
              <a:t>-Several misconceptions I’ll talk about are attached to this</a:t>
            </a:r>
          </a:p>
          <a:p>
            <a:r>
              <a:rPr lang="en-US" sz="1200" kern="1200" dirty="0" smtClean="0">
                <a:solidFill>
                  <a:schemeClr val="tx1"/>
                </a:solidFill>
                <a:effectLst/>
                <a:latin typeface="+mn-lt"/>
                <a:ea typeface="+mn-ea"/>
                <a:cs typeface="+mn-cs"/>
              </a:rPr>
              <a:t>FOR ME: OOS = more expensive, “State” schools = same nationwide, All college processes are the same</a:t>
            </a:r>
            <a:r>
              <a:rPr lang="en-US" dirty="0" smtClean="0">
                <a:effectLst/>
              </a:rPr>
              <a:t> </a:t>
            </a:r>
          </a:p>
          <a:p>
            <a:r>
              <a:rPr lang="en-US" dirty="0" smtClean="0">
                <a:effectLst/>
              </a:rPr>
              <a:t>-</a:t>
            </a:r>
            <a:r>
              <a:rPr lang="en-US" dirty="0" err="1" smtClean="0">
                <a:effectLst/>
              </a:rPr>
              <a:t>Reqs</a:t>
            </a:r>
            <a:r>
              <a:rPr lang="en-US" dirty="0" smtClean="0">
                <a:effectLst/>
              </a:rPr>
              <a:t> = </a:t>
            </a:r>
            <a:r>
              <a:rPr lang="en-US" sz="1200" kern="1200" dirty="0" smtClean="0">
                <a:solidFill>
                  <a:schemeClr val="tx1"/>
                </a:solidFill>
                <a:effectLst/>
                <a:latin typeface="+mn-lt"/>
                <a:ea typeface="+mn-ea"/>
                <a:cs typeface="+mn-cs"/>
              </a:rPr>
              <a:t>What we need/ask for</a:t>
            </a:r>
          </a:p>
          <a:p>
            <a:r>
              <a:rPr lang="en-US" sz="1200" kern="1200" dirty="0" smtClean="0">
                <a:solidFill>
                  <a:schemeClr val="tx1"/>
                </a:solidFill>
                <a:effectLst/>
                <a:latin typeface="+mn-lt"/>
                <a:ea typeface="+mn-ea"/>
                <a:cs typeface="+mn-cs"/>
              </a:rPr>
              <a:t>-Also what we expect from a specific item/document even if we both ask for it (essays: public = linked to academic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private = wants a “snapshot of you outside academics”)</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5</a:t>
            </a:fld>
            <a:endParaRPr lang="en-US"/>
          </a:p>
        </p:txBody>
      </p:sp>
    </p:spTree>
    <p:extLst>
      <p:ext uri="{BB962C8B-B14F-4D97-AF65-F5344CB8AC3E}">
        <p14:creationId xmlns:p14="http://schemas.microsoft.com/office/powerpoint/2010/main" val="404119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-CA is a bubble</a:t>
            </a:r>
          </a:p>
          <a:p>
            <a:pPr lvl="1"/>
            <a:r>
              <a:rPr lang="en-US" sz="1200" kern="1200" dirty="0" smtClean="0">
                <a:solidFill>
                  <a:schemeClr val="tx1"/>
                </a:solidFill>
                <a:effectLst/>
                <a:latin typeface="+mn-lt"/>
                <a:ea typeface="+mn-ea"/>
                <a:cs typeface="+mn-cs"/>
              </a:rPr>
              <a:t>-Sometimes we operate in CA without considering what things are like outside of this bubble</a:t>
            </a:r>
          </a:p>
          <a:p>
            <a:pPr lvl="2"/>
            <a:r>
              <a:rPr lang="en-US" sz="1200" kern="1200" dirty="0" smtClean="0">
                <a:solidFill>
                  <a:schemeClr val="tx1"/>
                </a:solidFill>
                <a:effectLst/>
                <a:latin typeface="+mn-lt"/>
                <a:ea typeface="+mn-ea"/>
                <a:cs typeface="+mn-cs"/>
              </a:rPr>
              <a:t>-CA paradigm =  CA State Universities (CSUs)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University of CA (UCs)</a:t>
            </a:r>
          </a:p>
          <a:p>
            <a:pPr lvl="3"/>
            <a:r>
              <a:rPr lang="en-US" sz="1200" kern="1200" dirty="0" smtClean="0">
                <a:solidFill>
                  <a:schemeClr val="tx1"/>
                </a:solidFill>
                <a:effectLst/>
                <a:latin typeface="+mn-lt"/>
                <a:ea typeface="+mn-ea"/>
                <a:cs typeface="+mn-cs"/>
              </a:rPr>
              <a:t>-This is a very big distinction here in CA with UC’s having a much higher prestige factor (touch upon this later), lower acceptance rate, and most importantly research capabilities and resources. </a:t>
            </a:r>
          </a:p>
          <a:p>
            <a:pPr lvl="2"/>
            <a:r>
              <a:rPr lang="en-US" sz="1200" kern="1200" dirty="0" smtClean="0">
                <a:solidFill>
                  <a:schemeClr val="tx1"/>
                </a:solidFill>
                <a:effectLst/>
                <a:latin typeface="+mn-lt"/>
                <a:ea typeface="+mn-ea"/>
                <a:cs typeface="+mn-cs"/>
              </a:rPr>
              <a:t>-However, in other parts of the country this distinction of terminology doesn’t exist</a:t>
            </a:r>
          </a:p>
          <a:p>
            <a:pPr lvl="3"/>
            <a:r>
              <a:rPr lang="en-US" sz="1200" kern="1200" dirty="0" smtClean="0">
                <a:solidFill>
                  <a:schemeClr val="tx1"/>
                </a:solidFill>
                <a:effectLst/>
                <a:latin typeface="+mn-lt"/>
                <a:ea typeface="+mn-ea"/>
                <a:cs typeface="+mn-cs"/>
              </a:rPr>
              <a:t>UW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WSU/ASU</a:t>
            </a:r>
          </a:p>
          <a:p>
            <a:pPr lvl="4"/>
            <a:r>
              <a:rPr lang="en-US" sz="1200" kern="1200" dirty="0" smtClean="0">
                <a:solidFill>
                  <a:schemeClr val="tx1"/>
                </a:solidFill>
                <a:effectLst/>
                <a:latin typeface="+mn-lt"/>
                <a:ea typeface="+mn-ea"/>
                <a:cs typeface="+mn-cs"/>
              </a:rPr>
              <a:t>All have same capabilities research capacity and resources</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6</a:t>
            </a:fld>
            <a:endParaRPr lang="en-US"/>
          </a:p>
        </p:txBody>
      </p:sp>
    </p:spTree>
    <p:extLst>
      <p:ext uri="{BB962C8B-B14F-4D97-AF65-F5344CB8AC3E}">
        <p14:creationId xmlns:p14="http://schemas.microsoft.com/office/powerpoint/2010/main" val="116896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Processes will vary a lot between the different types of institution and it is always ALWAYS best to reach out and ask questions directly of that institution without making any assumptions. Assumptions can get you into trouble</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7</a:t>
            </a:fld>
            <a:endParaRPr lang="en-US"/>
          </a:p>
        </p:txBody>
      </p:sp>
    </p:spTree>
    <p:extLst>
      <p:ext uri="{BB962C8B-B14F-4D97-AF65-F5344CB8AC3E}">
        <p14:creationId xmlns:p14="http://schemas.microsoft.com/office/powerpoint/2010/main" val="267866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-This is a really big distinction and what we are looking for can and often will be very distinct</a:t>
            </a:r>
          </a:p>
          <a:p>
            <a:pPr lvl="3"/>
            <a:r>
              <a:rPr lang="en-US" sz="1200" kern="1200" dirty="0" err="1" smtClean="0">
                <a:solidFill>
                  <a:schemeClr val="tx1"/>
                </a:solidFill>
                <a:effectLst/>
                <a:latin typeface="+mn-lt"/>
                <a:ea typeface="+mn-ea"/>
                <a:cs typeface="+mn-cs"/>
              </a:rPr>
              <a:t>Extracurriculars</a:t>
            </a:r>
            <a:endParaRPr lang="en-US" sz="12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-Many students have been told these will make or break them</a:t>
            </a:r>
          </a:p>
          <a:p>
            <a:pPr lvl="4"/>
            <a:r>
              <a:rPr lang="en-US" sz="1200" kern="1200" dirty="0" smtClean="0">
                <a:solidFill>
                  <a:schemeClr val="tx1"/>
                </a:solidFill>
                <a:effectLst/>
                <a:latin typeface="+mn-lt"/>
                <a:ea typeface="+mn-ea"/>
                <a:cs typeface="+mn-cs"/>
              </a:rPr>
              <a:t>-Many public schools do not even consider them (WSU)</a:t>
            </a:r>
          </a:p>
          <a:p>
            <a:pPr lvl="4"/>
            <a:r>
              <a:rPr lang="en-US" sz="1200" kern="1200" dirty="0" smtClean="0">
                <a:solidFill>
                  <a:schemeClr val="tx1"/>
                </a:solidFill>
                <a:effectLst/>
                <a:latin typeface="+mn-lt"/>
                <a:ea typeface="+mn-ea"/>
                <a:cs typeface="+mn-cs"/>
              </a:rPr>
              <a:t>-Many Private schools will indeed need a lot of </a:t>
            </a:r>
            <a:r>
              <a:rPr lang="en-US" sz="1200" kern="1200" dirty="0" err="1" smtClean="0">
                <a:solidFill>
                  <a:schemeClr val="tx1"/>
                </a:solidFill>
                <a:effectLst/>
                <a:latin typeface="+mn-lt"/>
                <a:ea typeface="+mn-ea"/>
                <a:cs typeface="+mn-cs"/>
              </a:rPr>
              <a:t>extracurriculars</a:t>
            </a:r>
            <a:endParaRPr lang="en-US"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-Essays</a:t>
            </a:r>
          </a:p>
          <a:p>
            <a:pPr lvl="4"/>
            <a:r>
              <a:rPr lang="en-US" sz="1200" kern="1200" dirty="0" smtClean="0">
                <a:solidFill>
                  <a:schemeClr val="tx1"/>
                </a:solidFill>
                <a:effectLst/>
                <a:latin typeface="+mn-lt"/>
                <a:ea typeface="+mn-ea"/>
                <a:cs typeface="+mn-cs"/>
              </a:rPr>
              <a:t>-Many public and private schools will ask for these, but what they want can be very different</a:t>
            </a:r>
          </a:p>
          <a:p>
            <a:pPr lvl="5"/>
            <a:r>
              <a:rPr lang="en-US" sz="1200" kern="1200" dirty="0" smtClean="0">
                <a:solidFill>
                  <a:schemeClr val="tx1"/>
                </a:solidFill>
                <a:effectLst/>
                <a:latin typeface="+mn-lt"/>
                <a:ea typeface="+mn-ea"/>
                <a:cs typeface="+mn-cs"/>
              </a:rPr>
              <a:t>-Private = snapshot of who you are outside of school</a:t>
            </a:r>
          </a:p>
          <a:p>
            <a:pPr lvl="5"/>
            <a:r>
              <a:rPr lang="en-US" sz="1200" kern="1200" dirty="0" smtClean="0">
                <a:solidFill>
                  <a:schemeClr val="tx1"/>
                </a:solidFill>
                <a:effectLst/>
                <a:latin typeface="+mn-lt"/>
                <a:ea typeface="+mn-ea"/>
                <a:cs typeface="+mn-cs"/>
              </a:rPr>
              <a:t>-Public = everything linked back to your academic success</a:t>
            </a:r>
          </a:p>
          <a:p>
            <a:pPr lvl="5"/>
            <a:r>
              <a:rPr lang="en-US" sz="1200" kern="1200" dirty="0" smtClean="0">
                <a:solidFill>
                  <a:schemeClr val="tx1"/>
                </a:solidFill>
                <a:effectLst/>
                <a:latin typeface="+mn-lt"/>
                <a:ea typeface="+mn-ea"/>
                <a:cs typeface="+mn-cs"/>
              </a:rPr>
              <a:t>-Many wont have essays but paragraph writing prompts</a:t>
            </a:r>
          </a:p>
          <a:p>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8</a:t>
            </a:fld>
            <a:endParaRPr lang="en-US"/>
          </a:p>
        </p:txBody>
      </p:sp>
    </p:spTree>
    <p:extLst>
      <p:ext uri="{BB962C8B-B14F-4D97-AF65-F5344CB8AC3E}">
        <p14:creationId xmlns:p14="http://schemas.microsoft.com/office/powerpoint/2010/main" val="116558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-Application evaluations</a:t>
            </a:r>
          </a:p>
          <a:p>
            <a:pPr lvl="4"/>
            <a:r>
              <a:rPr lang="en-US" sz="1200" kern="1200" dirty="0" smtClean="0">
                <a:solidFill>
                  <a:schemeClr val="tx1"/>
                </a:solidFill>
                <a:effectLst/>
                <a:latin typeface="+mn-lt"/>
                <a:ea typeface="+mn-ea"/>
                <a:cs typeface="+mn-cs"/>
              </a:rPr>
              <a:t>-Private and Public school admissions counselors read but it can vary</a:t>
            </a:r>
          </a:p>
          <a:p>
            <a:pPr lvl="5"/>
            <a:r>
              <a:rPr lang="en-US" sz="1200" kern="1200" dirty="0" smtClean="0">
                <a:solidFill>
                  <a:schemeClr val="tx1"/>
                </a:solidFill>
                <a:effectLst/>
                <a:latin typeface="+mn-lt"/>
                <a:ea typeface="+mn-ea"/>
                <a:cs typeface="+mn-cs"/>
              </a:rPr>
              <a:t>-Some read individually</a:t>
            </a:r>
          </a:p>
          <a:p>
            <a:pPr lvl="5"/>
            <a:r>
              <a:rPr lang="en-US" sz="1200" kern="1200" dirty="0" smtClean="0">
                <a:solidFill>
                  <a:schemeClr val="tx1"/>
                </a:solidFill>
                <a:effectLst/>
                <a:latin typeface="+mn-lt"/>
                <a:ea typeface="+mn-ea"/>
                <a:cs typeface="+mn-cs"/>
              </a:rPr>
              <a:t>-Some by committee</a:t>
            </a:r>
          </a:p>
          <a:p>
            <a:pPr lvl="4"/>
            <a:r>
              <a:rPr lang="en-US" sz="1200" kern="1200" dirty="0" smtClean="0">
                <a:solidFill>
                  <a:schemeClr val="tx1"/>
                </a:solidFill>
                <a:effectLst/>
                <a:latin typeface="+mn-lt"/>
                <a:ea typeface="+mn-ea"/>
                <a:cs typeface="+mn-cs"/>
              </a:rPr>
              <a:t>-Some public AC’s don’t read and it goes to a processing team instead</a:t>
            </a:r>
          </a:p>
          <a:p>
            <a:pPr lvl="5"/>
            <a:r>
              <a:rPr lang="en-US" sz="1200" kern="1200" dirty="0" smtClean="0">
                <a:solidFill>
                  <a:schemeClr val="tx1"/>
                </a:solidFill>
                <a:effectLst/>
                <a:latin typeface="+mn-lt"/>
                <a:ea typeface="+mn-ea"/>
                <a:cs typeface="+mn-cs"/>
              </a:rPr>
              <a:t>-More of a matrix/index that the students app gets run through</a:t>
            </a:r>
          </a:p>
          <a:p>
            <a:pPr lvl="3"/>
            <a:r>
              <a:rPr lang="en-US" sz="1200" kern="1200" dirty="0" smtClean="0">
                <a:solidFill>
                  <a:schemeClr val="tx1"/>
                </a:solidFill>
                <a:effectLst/>
                <a:latin typeface="+mn-lt"/>
                <a:ea typeface="+mn-ea"/>
                <a:cs typeface="+mn-cs"/>
              </a:rPr>
              <a:t>-Admissions counselor roles</a:t>
            </a:r>
          </a:p>
          <a:p>
            <a:pPr lvl="4"/>
            <a:r>
              <a:rPr lang="en-US" sz="1200" kern="1200" dirty="0" smtClean="0">
                <a:solidFill>
                  <a:schemeClr val="tx1"/>
                </a:solidFill>
                <a:effectLst/>
                <a:latin typeface="+mn-lt"/>
                <a:ea typeface="+mn-ea"/>
                <a:cs typeface="+mn-cs"/>
              </a:rPr>
              <a:t>-Some AC’s are “one stop shop” of info at smaller schools</a:t>
            </a:r>
          </a:p>
          <a:p>
            <a:pPr lvl="4"/>
            <a:r>
              <a:rPr lang="en-US" sz="1200" kern="1200" dirty="0" smtClean="0">
                <a:solidFill>
                  <a:schemeClr val="tx1"/>
                </a:solidFill>
                <a:effectLst/>
                <a:latin typeface="+mn-lt"/>
                <a:ea typeface="+mn-ea"/>
                <a:cs typeface="+mn-cs"/>
              </a:rPr>
              <a:t>-Some are more generalists who point you on to experts in specific departments</a:t>
            </a:r>
          </a:p>
          <a:p>
            <a:pPr lvl="3"/>
            <a:r>
              <a:rPr lang="en-US" sz="1200" kern="1200" dirty="0" smtClean="0">
                <a:solidFill>
                  <a:schemeClr val="tx1"/>
                </a:solidFill>
                <a:effectLst/>
                <a:latin typeface="+mn-lt"/>
                <a:ea typeface="+mn-ea"/>
                <a:cs typeface="+mn-cs"/>
              </a:rPr>
              <a:t>-Direct entry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General admission</a:t>
            </a:r>
          </a:p>
          <a:p>
            <a:pPr lvl="4"/>
            <a:r>
              <a:rPr lang="en-US" sz="1200" kern="1200" dirty="0" err="1" smtClean="0">
                <a:solidFill>
                  <a:schemeClr val="tx1"/>
                </a:solidFill>
                <a:effectLst/>
                <a:latin typeface="+mn-lt"/>
                <a:ea typeface="+mn-ea"/>
                <a:cs typeface="+mn-cs"/>
              </a:rPr>
              <a:t>Somes</a:t>
            </a:r>
            <a:r>
              <a:rPr lang="en-US" sz="1200" kern="1200" dirty="0" smtClean="0">
                <a:solidFill>
                  <a:schemeClr val="tx1"/>
                </a:solidFill>
                <a:effectLst/>
                <a:latin typeface="+mn-lt"/>
                <a:ea typeface="+mn-ea"/>
                <a:cs typeface="+mn-cs"/>
              </a:rPr>
              <a:t> schools =apply into a major</a:t>
            </a:r>
          </a:p>
          <a:p>
            <a:r>
              <a:rPr lang="en-US" sz="1200" kern="1200" dirty="0" smtClean="0">
                <a:solidFill>
                  <a:schemeClr val="tx1"/>
                </a:solidFill>
                <a:effectLst/>
                <a:latin typeface="+mn-lt"/>
                <a:ea typeface="+mn-ea"/>
                <a:cs typeface="+mn-cs"/>
              </a:rPr>
              <a:t>Other schools = flexibility and time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3093AD0-BC7F-4749-A74C-7EE17DF0EE9D}" type="slidenum">
              <a:rPr lang="en-US" smtClean="0"/>
              <a:t>9</a:t>
            </a:fld>
            <a:endParaRPr lang="en-US"/>
          </a:p>
        </p:txBody>
      </p:sp>
    </p:spTree>
    <p:extLst>
      <p:ext uri="{BB962C8B-B14F-4D97-AF65-F5344CB8AC3E}">
        <p14:creationId xmlns:p14="http://schemas.microsoft.com/office/powerpoint/2010/main" val="252931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dirty="0"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3/15/2019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Myths &amp; Misconceptions</a:t>
            </a:r>
            <a:r>
              <a:rPr lang="en-US" dirty="0" smtClean="0"/>
              <a:t>		</a:t>
            </a:r>
            <a:endParaRPr lang="en-US" dirty="0"/>
          </a:p>
        </p:txBody>
      </p:sp>
      <p:sp>
        <p:nvSpPr>
          <p:cNvPr id="3" name="Subtitle 2"/>
          <p:cNvSpPr>
            <a:spLocks noGrp="1"/>
          </p:cNvSpPr>
          <p:nvPr>
            <p:ph type="subTitle" idx="1"/>
          </p:nvPr>
        </p:nvSpPr>
        <p:spPr/>
        <p:txBody>
          <a:bodyPr/>
          <a:lstStyle/>
          <a:p>
            <a:r>
              <a:rPr lang="en-US" dirty="0" smtClean="0"/>
              <a:t>Common Myths &amp; Misconceptions in the College Search and Admissions Process</a:t>
            </a:r>
            <a:endParaRPr lang="en-US" dirty="0"/>
          </a:p>
        </p:txBody>
      </p:sp>
    </p:spTree>
    <p:extLst>
      <p:ext uri="{BB962C8B-B14F-4D97-AF65-F5344CB8AC3E}">
        <p14:creationId xmlns:p14="http://schemas.microsoft.com/office/powerpoint/2010/main" val="4209115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Concepts</a:t>
            </a:r>
            <a:endParaRPr lang="en-US" b="1" dirty="0"/>
          </a:p>
        </p:txBody>
      </p:sp>
      <p:sp>
        <p:nvSpPr>
          <p:cNvPr id="3" name="Content Placeholder 2"/>
          <p:cNvSpPr>
            <a:spLocks noGrp="1"/>
          </p:cNvSpPr>
          <p:nvPr>
            <p:ph idx="1"/>
          </p:nvPr>
        </p:nvSpPr>
        <p:spPr/>
        <p:txBody>
          <a:bodyPr/>
          <a:lstStyle/>
          <a:p>
            <a:r>
              <a:rPr lang="en-US" b="1" dirty="0" smtClean="0"/>
              <a:t>In-State </a:t>
            </a:r>
            <a:r>
              <a:rPr lang="en-US" b="1" dirty="0" err="1" smtClean="0"/>
              <a:t>vs</a:t>
            </a:r>
            <a:r>
              <a:rPr lang="en-US" b="1" dirty="0" smtClean="0"/>
              <a:t> Out-of-State tuition</a:t>
            </a:r>
            <a:endParaRPr lang="en-US" b="1" dirty="0"/>
          </a:p>
          <a:p>
            <a:pPr lvl="1"/>
            <a:r>
              <a:rPr lang="en-US" dirty="0" smtClean="0"/>
              <a:t>Scholarships</a:t>
            </a:r>
          </a:p>
          <a:p>
            <a:pPr lvl="2"/>
            <a:r>
              <a:rPr lang="en-US" dirty="0" smtClean="0"/>
              <a:t>Western Undergraduate Exchange (WUE)</a:t>
            </a:r>
          </a:p>
          <a:p>
            <a:r>
              <a:rPr lang="en-US" b="1" dirty="0" smtClean="0"/>
              <a:t>Private is “more expensive”</a:t>
            </a:r>
          </a:p>
          <a:p>
            <a:pPr lvl="1"/>
            <a:r>
              <a:rPr lang="en-US" dirty="0" smtClean="0"/>
              <a:t>Hefty endowments for scholarships</a:t>
            </a:r>
          </a:p>
          <a:p>
            <a:r>
              <a:rPr lang="en-US" b="1" dirty="0" smtClean="0"/>
              <a:t>Impaction</a:t>
            </a:r>
          </a:p>
        </p:txBody>
      </p:sp>
    </p:spTree>
    <p:extLst>
      <p:ext uri="{BB962C8B-B14F-4D97-AF65-F5344CB8AC3E}">
        <p14:creationId xmlns:p14="http://schemas.microsoft.com/office/powerpoint/2010/main" val="164193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 2 “Popcorn” </a:t>
            </a:r>
            <a:endParaRPr lang="en-US" b="1" dirty="0"/>
          </a:p>
        </p:txBody>
      </p:sp>
      <p:sp>
        <p:nvSpPr>
          <p:cNvPr id="3" name="Content Placeholder 2"/>
          <p:cNvSpPr>
            <a:spLocks noGrp="1"/>
          </p:cNvSpPr>
          <p:nvPr>
            <p:ph idx="1"/>
          </p:nvPr>
        </p:nvSpPr>
        <p:spPr/>
        <p:txBody>
          <a:bodyPr/>
          <a:lstStyle/>
          <a:p>
            <a:r>
              <a:rPr lang="en-US" b="1" dirty="0" smtClean="0"/>
              <a:t>Myth: </a:t>
            </a:r>
            <a:r>
              <a:rPr lang="en-US" b="1" i="1" dirty="0" smtClean="0"/>
              <a:t>“Go somewhere you could see yourself living for the next 20 years” </a:t>
            </a:r>
          </a:p>
          <a:p>
            <a:r>
              <a:rPr lang="en-US" dirty="0" smtClean="0"/>
              <a:t>Regional/National networks</a:t>
            </a:r>
          </a:p>
          <a:p>
            <a:pPr lvl="1"/>
            <a:r>
              <a:rPr lang="en-US" dirty="0" smtClean="0"/>
              <a:t>WSU Education/Teaching credentials</a:t>
            </a:r>
          </a:p>
          <a:p>
            <a:pPr lvl="1"/>
            <a:r>
              <a:rPr lang="en-US" dirty="0" smtClean="0"/>
              <a:t>WSU Criminology</a:t>
            </a:r>
          </a:p>
          <a:p>
            <a:pPr lvl="1"/>
            <a:r>
              <a:rPr lang="en-US" dirty="0" smtClean="0"/>
              <a:t>Alumni networks</a:t>
            </a:r>
          </a:p>
          <a:p>
            <a:pPr lvl="1"/>
            <a:r>
              <a:rPr lang="en-US" dirty="0" smtClean="0"/>
              <a:t>Transfer jobs after a couple years</a:t>
            </a:r>
            <a:endParaRPr lang="en-US" dirty="0"/>
          </a:p>
        </p:txBody>
      </p:sp>
      <p:pic>
        <p:nvPicPr>
          <p:cNvPr id="4" name="Picture 3" descr="PopcornPic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56898" y="244158"/>
            <a:ext cx="1227065" cy="1317217"/>
          </a:xfrm>
          <a:prstGeom prst="rect">
            <a:avLst/>
          </a:prstGeom>
        </p:spPr>
      </p:pic>
    </p:spTree>
    <p:extLst>
      <p:ext uri="{BB962C8B-B14F-4D97-AF65-F5344CB8AC3E}">
        <p14:creationId xmlns:p14="http://schemas.microsoft.com/office/powerpoint/2010/main" val="217319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 </a:t>
            </a:r>
            <a:r>
              <a:rPr lang="en-US" b="1" i="1" dirty="0" smtClean="0"/>
              <a:t>“Conflation”</a:t>
            </a:r>
            <a:endParaRPr lang="en-US" b="1" i="1" dirty="0"/>
          </a:p>
        </p:txBody>
      </p:sp>
      <p:sp>
        <p:nvSpPr>
          <p:cNvPr id="3" name="Content Placeholder 2"/>
          <p:cNvSpPr>
            <a:spLocks noGrp="1"/>
          </p:cNvSpPr>
          <p:nvPr>
            <p:ph idx="1"/>
          </p:nvPr>
        </p:nvSpPr>
        <p:spPr/>
        <p:txBody>
          <a:bodyPr>
            <a:normAutofit fontScale="85000" lnSpcReduction="20000"/>
          </a:bodyPr>
          <a:lstStyle/>
          <a:p>
            <a:r>
              <a:rPr lang="en-US" b="1" dirty="0" smtClean="0"/>
              <a:t>Conflation of undergraduate and graduate experiences</a:t>
            </a:r>
          </a:p>
          <a:p>
            <a:pPr lvl="1"/>
            <a:r>
              <a:rPr lang="en-US" dirty="0" smtClean="0"/>
              <a:t>Students forgo undergraduate “fit” on behalf of graduate school</a:t>
            </a:r>
          </a:p>
          <a:p>
            <a:r>
              <a:rPr lang="en-US" b="1" dirty="0" smtClean="0"/>
              <a:t>Graduate school is competitive</a:t>
            </a:r>
          </a:p>
          <a:p>
            <a:r>
              <a:rPr lang="en-US" b="1" dirty="0" smtClean="0"/>
              <a:t>Accelerated programs </a:t>
            </a:r>
            <a:endParaRPr lang="en-US" dirty="0"/>
          </a:p>
          <a:p>
            <a:pPr lvl="1"/>
            <a:r>
              <a:rPr lang="en-US" dirty="0" smtClean="0"/>
              <a:t>WSU Vet Track</a:t>
            </a:r>
          </a:p>
          <a:p>
            <a:pPr lvl="1"/>
            <a:r>
              <a:rPr lang="en-US" dirty="0" smtClean="0"/>
              <a:t>No guarantees</a:t>
            </a:r>
          </a:p>
          <a:p>
            <a:r>
              <a:rPr lang="en-US" b="1" dirty="0" smtClean="0"/>
              <a:t>Pre-programs</a:t>
            </a:r>
          </a:p>
          <a:p>
            <a:pPr lvl="1"/>
            <a:r>
              <a:rPr lang="en-US" dirty="0" smtClean="0"/>
              <a:t>Faculty references</a:t>
            </a:r>
          </a:p>
          <a:p>
            <a:r>
              <a:rPr lang="en-US" b="1" dirty="0" smtClean="0"/>
              <a:t>Regional reciprocity </a:t>
            </a:r>
          </a:p>
          <a:p>
            <a:pPr lvl="1"/>
            <a:r>
              <a:rPr lang="en-US" dirty="0" smtClean="0"/>
              <a:t>WWAMI</a:t>
            </a:r>
          </a:p>
          <a:p>
            <a:endParaRPr lang="en-US" dirty="0" smtClean="0"/>
          </a:p>
          <a:p>
            <a:endParaRPr lang="en-US" dirty="0"/>
          </a:p>
        </p:txBody>
      </p:sp>
    </p:spTree>
    <p:extLst>
      <p:ext uri="{BB962C8B-B14F-4D97-AF65-F5344CB8AC3E}">
        <p14:creationId xmlns:p14="http://schemas.microsoft.com/office/powerpoint/2010/main" val="255766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alphaModFix amt="49000"/>
          </a:blip>
          <a:srcRect t="1875" b="1875"/>
          <a:stretch>
            <a:fillRect/>
          </a:stretch>
        </p:blipFill>
        <p:spPr>
          <a:xfrm>
            <a:off x="229328" y="1617660"/>
            <a:ext cx="8692839" cy="4653214"/>
          </a:xfrm>
        </p:spPr>
      </p:pic>
      <p:sp>
        <p:nvSpPr>
          <p:cNvPr id="2" name="Title 1"/>
          <p:cNvSpPr>
            <a:spLocks noGrp="1"/>
          </p:cNvSpPr>
          <p:nvPr>
            <p:ph type="title"/>
          </p:nvPr>
        </p:nvSpPr>
        <p:spPr/>
        <p:txBody>
          <a:bodyPr>
            <a:normAutofit fontScale="90000"/>
          </a:bodyPr>
          <a:lstStyle/>
          <a:p>
            <a:r>
              <a:rPr lang="en-US" b="1" dirty="0" smtClean="0"/>
              <a:t>Myth: “</a:t>
            </a:r>
            <a:r>
              <a:rPr lang="en-US" b="1" i="1" dirty="0"/>
              <a:t>Some schools are better at study abroad</a:t>
            </a:r>
            <a:r>
              <a:rPr lang="en-US" b="1" dirty="0"/>
              <a:t>” </a:t>
            </a:r>
          </a:p>
        </p:txBody>
      </p:sp>
      <p:sp>
        <p:nvSpPr>
          <p:cNvPr id="7" name="Rectangle 6"/>
          <p:cNvSpPr/>
          <p:nvPr/>
        </p:nvSpPr>
        <p:spPr>
          <a:xfrm>
            <a:off x="504721" y="1774535"/>
            <a:ext cx="8124382" cy="3939539"/>
          </a:xfrm>
          <a:prstGeom prst="rect">
            <a:avLst/>
          </a:prstGeom>
        </p:spPr>
        <p:txBody>
          <a:bodyPr wrap="square">
            <a:spAutoFit/>
          </a:bodyPr>
          <a:lstStyle/>
          <a:p>
            <a:pPr marL="742950" lvl="1" indent="-285750">
              <a:buFont typeface="Arial"/>
              <a:buChar char="•"/>
            </a:pPr>
            <a:r>
              <a:rPr lang="en-US" sz="2400" dirty="0" smtClean="0">
                <a:solidFill>
                  <a:schemeClr val="tx1">
                    <a:lumMod val="75000"/>
                    <a:lumOff val="25000"/>
                  </a:schemeClr>
                </a:solidFill>
              </a:rPr>
              <a:t>Majority of schools</a:t>
            </a:r>
            <a:endParaRPr lang="en-US" sz="2400" dirty="0">
              <a:solidFill>
                <a:schemeClr val="tx1">
                  <a:lumMod val="75000"/>
                  <a:lumOff val="25000"/>
                </a:schemeClr>
              </a:solidFill>
            </a:endParaRP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Exchange programs</a:t>
            </a: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Individualized study abroad programs</a:t>
            </a: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Statewide study abroad programs</a:t>
            </a: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Consortium </a:t>
            </a:r>
            <a:r>
              <a:rPr lang="en-US" sz="2200" dirty="0" smtClean="0">
                <a:solidFill>
                  <a:schemeClr val="tx1">
                    <a:lumMod val="75000"/>
                    <a:lumOff val="25000"/>
                  </a:schemeClr>
                </a:solidFill>
              </a:rPr>
              <a:t>Organizations</a:t>
            </a:r>
            <a:endParaRPr lang="en-US" sz="2200" dirty="0">
              <a:solidFill>
                <a:schemeClr val="tx1">
                  <a:lumMod val="75000"/>
                  <a:lumOff val="25000"/>
                </a:schemeClr>
              </a:solidFill>
            </a:endParaRPr>
          </a:p>
          <a:p>
            <a:pPr marL="742950" lvl="1" indent="-285750">
              <a:buFont typeface="Arial"/>
              <a:buChar char="•"/>
            </a:pPr>
            <a:r>
              <a:rPr lang="en-US" sz="2400" dirty="0" smtClean="0">
                <a:solidFill>
                  <a:schemeClr val="tx1">
                    <a:lumMod val="75000"/>
                    <a:lumOff val="25000"/>
                  </a:schemeClr>
                </a:solidFill>
              </a:rPr>
              <a:t>Some fields of study </a:t>
            </a:r>
            <a:r>
              <a:rPr lang="en-US" sz="2400" dirty="0">
                <a:solidFill>
                  <a:schemeClr val="tx1">
                    <a:lumMod val="75000"/>
                    <a:lumOff val="25000"/>
                  </a:schemeClr>
                </a:solidFill>
              </a:rPr>
              <a:t>are more compatible with study </a:t>
            </a:r>
            <a:r>
              <a:rPr lang="en-US" sz="2400" dirty="0" smtClean="0">
                <a:solidFill>
                  <a:schemeClr val="tx1">
                    <a:lumMod val="75000"/>
                    <a:lumOff val="25000"/>
                  </a:schemeClr>
                </a:solidFill>
              </a:rPr>
              <a:t>abroad</a:t>
            </a:r>
          </a:p>
          <a:p>
            <a:pPr marL="1200150" lvl="2" indent="-285750">
              <a:buClr>
                <a:schemeClr val="bg2">
                  <a:lumMod val="60000"/>
                  <a:lumOff val="40000"/>
                </a:schemeClr>
              </a:buClr>
              <a:buFont typeface="Arial"/>
              <a:buChar char="•"/>
            </a:pPr>
            <a:r>
              <a:rPr lang="en-US" sz="2200" dirty="0" smtClean="0">
                <a:solidFill>
                  <a:schemeClr val="tx1">
                    <a:lumMod val="75000"/>
                    <a:lumOff val="25000"/>
                  </a:schemeClr>
                </a:solidFill>
              </a:rPr>
              <a:t>Language/Linguistics</a:t>
            </a:r>
            <a:endParaRPr lang="en-US" sz="2200" dirty="0">
              <a:solidFill>
                <a:schemeClr val="tx1">
                  <a:lumMod val="75000"/>
                  <a:lumOff val="25000"/>
                </a:schemeClr>
              </a:solidFill>
            </a:endParaRP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Cultural studies </a:t>
            </a:r>
          </a:p>
          <a:p>
            <a:pPr marL="1200150" lvl="2" indent="-285750">
              <a:buClr>
                <a:schemeClr val="bg2">
                  <a:lumMod val="60000"/>
                  <a:lumOff val="40000"/>
                </a:schemeClr>
              </a:buClr>
              <a:buFont typeface="Arial"/>
              <a:buChar char="•"/>
            </a:pPr>
            <a:r>
              <a:rPr lang="en-US" sz="2200" dirty="0">
                <a:solidFill>
                  <a:schemeClr val="tx1">
                    <a:lumMod val="75000"/>
                    <a:lumOff val="25000"/>
                  </a:schemeClr>
                </a:solidFill>
              </a:rPr>
              <a:t>Intl Business </a:t>
            </a:r>
            <a:r>
              <a:rPr lang="en-US" sz="2200" dirty="0" smtClean="0">
                <a:solidFill>
                  <a:schemeClr val="tx1">
                    <a:lumMod val="75000"/>
                    <a:lumOff val="25000"/>
                  </a:schemeClr>
                </a:solidFill>
              </a:rPr>
              <a:t>etc.</a:t>
            </a:r>
            <a:endParaRPr lang="en-US" sz="2200" dirty="0">
              <a:solidFill>
                <a:schemeClr val="tx1">
                  <a:lumMod val="75000"/>
                  <a:lumOff val="25000"/>
                </a:schemeClr>
              </a:solidFill>
            </a:endParaRPr>
          </a:p>
          <a:p>
            <a:pPr marL="742950" lvl="1" indent="-285750">
              <a:buFont typeface="Arial"/>
              <a:buChar char="•"/>
            </a:pPr>
            <a:r>
              <a:rPr lang="en-US" sz="2400" dirty="0">
                <a:solidFill>
                  <a:schemeClr val="tx1">
                    <a:lumMod val="75000"/>
                    <a:lumOff val="25000"/>
                  </a:schemeClr>
                </a:solidFill>
              </a:rPr>
              <a:t>However, that is a major issue, not a university issue</a:t>
            </a:r>
          </a:p>
        </p:txBody>
      </p:sp>
    </p:spTree>
    <p:extLst>
      <p:ext uri="{BB962C8B-B14F-4D97-AF65-F5344CB8AC3E}">
        <p14:creationId xmlns:p14="http://schemas.microsoft.com/office/powerpoint/2010/main" val="2476782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 </a:t>
            </a:r>
            <a:r>
              <a:rPr lang="en-US" b="1" i="1" dirty="0" smtClean="0"/>
              <a:t>“Prestigious schools are always better”</a:t>
            </a:r>
            <a:endParaRPr lang="en-US" b="1" i="1" dirty="0"/>
          </a:p>
        </p:txBody>
      </p:sp>
      <p:sp>
        <p:nvSpPr>
          <p:cNvPr id="3" name="Content Placeholder 2"/>
          <p:cNvSpPr>
            <a:spLocks noGrp="1"/>
          </p:cNvSpPr>
          <p:nvPr>
            <p:ph idx="1"/>
          </p:nvPr>
        </p:nvSpPr>
        <p:spPr>
          <a:xfrm>
            <a:off x="900112" y="1931581"/>
            <a:ext cx="7345363" cy="3931920"/>
          </a:xfrm>
        </p:spPr>
        <p:txBody>
          <a:bodyPr>
            <a:normAutofit/>
          </a:bodyPr>
          <a:lstStyle/>
          <a:p>
            <a:r>
              <a:rPr lang="en-US" dirty="0" smtClean="0"/>
              <a:t>College is about student success</a:t>
            </a:r>
            <a:endParaRPr lang="en-US" dirty="0"/>
          </a:p>
          <a:p>
            <a:pPr lvl="1"/>
            <a:r>
              <a:rPr lang="en-US" dirty="0" smtClean="0"/>
              <a:t>Equating perceived prestige</a:t>
            </a:r>
            <a:r>
              <a:rPr lang="en-US" dirty="0"/>
              <a:t> </a:t>
            </a:r>
            <a:r>
              <a:rPr lang="en-US" dirty="0" smtClean="0"/>
              <a:t>or selectivity with student success is a ridiculous notion</a:t>
            </a:r>
          </a:p>
          <a:p>
            <a:pPr lvl="1"/>
            <a:r>
              <a:rPr lang="en-US" dirty="0" smtClean="0"/>
              <a:t>“Fit”</a:t>
            </a:r>
            <a:endParaRPr lang="en-US" dirty="0"/>
          </a:p>
          <a:p>
            <a:pPr lvl="1"/>
            <a:r>
              <a:rPr lang="en-US" dirty="0" smtClean="0"/>
              <a:t>Competitive mentality </a:t>
            </a:r>
            <a:r>
              <a:rPr lang="en-US" dirty="0" err="1" smtClean="0"/>
              <a:t>vs</a:t>
            </a:r>
            <a:r>
              <a:rPr lang="en-US" dirty="0" smtClean="0"/>
              <a:t> </a:t>
            </a:r>
            <a:r>
              <a:rPr lang="en-US" dirty="0"/>
              <a:t>C</a:t>
            </a:r>
            <a:r>
              <a:rPr lang="en-US" dirty="0" smtClean="0"/>
              <a:t>ollaborative environment</a:t>
            </a:r>
          </a:p>
          <a:p>
            <a:pPr lvl="1"/>
            <a:r>
              <a:rPr lang="en-US" dirty="0" smtClean="0"/>
              <a:t>“Big fish in a small pond”</a:t>
            </a:r>
          </a:p>
          <a:p>
            <a:pPr lvl="1"/>
            <a:r>
              <a:rPr lang="en-US" dirty="0" smtClean="0"/>
              <a:t>Cost </a:t>
            </a:r>
            <a:r>
              <a:rPr lang="en-US" dirty="0" err="1" smtClean="0"/>
              <a:t>vs</a:t>
            </a:r>
            <a:r>
              <a:rPr lang="en-US" dirty="0" smtClean="0"/>
              <a:t> Realistic outcome</a:t>
            </a:r>
          </a:p>
          <a:p>
            <a:r>
              <a:rPr lang="en-US" dirty="0" smtClean="0"/>
              <a:t>Less about where you go and more about how you make the most of your education/opportunities</a:t>
            </a:r>
          </a:p>
          <a:p>
            <a:pPr lvl="2"/>
            <a:endParaRPr lang="en-US" dirty="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80408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Prestige Continued: Statistics</a:t>
            </a:r>
            <a:endParaRPr lang="en-US" b="1" dirty="0"/>
          </a:p>
        </p:txBody>
      </p:sp>
      <p:sp>
        <p:nvSpPr>
          <p:cNvPr id="3" name="Content Placeholder 2"/>
          <p:cNvSpPr>
            <a:spLocks noGrp="1"/>
          </p:cNvSpPr>
          <p:nvPr>
            <p:ph idx="1"/>
          </p:nvPr>
        </p:nvSpPr>
        <p:spPr/>
        <p:txBody>
          <a:bodyPr>
            <a:normAutofit fontScale="85000" lnSpcReduction="20000"/>
          </a:bodyPr>
          <a:lstStyle/>
          <a:p>
            <a:pPr marL="342900" lvl="1" indent="-342900">
              <a:spcBef>
                <a:spcPts val="2000"/>
              </a:spcBef>
              <a:buClr>
                <a:schemeClr val="tx1">
                  <a:lumMod val="75000"/>
                  <a:lumOff val="25000"/>
                </a:schemeClr>
              </a:buClr>
            </a:pPr>
            <a:r>
              <a:rPr lang="en-US" b="1" dirty="0"/>
              <a:t>Frank </a:t>
            </a:r>
            <a:r>
              <a:rPr lang="en-US" b="1" dirty="0" err="1"/>
              <a:t>Bruni’s</a:t>
            </a:r>
            <a:r>
              <a:rPr lang="en-US" b="1" dirty="0"/>
              <a:t> “Where You Go Is Not Who You’ll Be” (2015</a:t>
            </a:r>
            <a:r>
              <a:rPr lang="en-US" b="1" dirty="0" smtClean="0"/>
              <a:t>)</a:t>
            </a:r>
          </a:p>
          <a:p>
            <a:pPr marL="571500" lvl="2" indent="-342900">
              <a:spcBef>
                <a:spcPts val="2000"/>
              </a:spcBef>
            </a:pPr>
            <a:r>
              <a:rPr lang="en-US" dirty="0" smtClean="0"/>
              <a:t>Only </a:t>
            </a:r>
            <a:r>
              <a:rPr lang="en-US" dirty="0"/>
              <a:t>1/10 </a:t>
            </a:r>
            <a:r>
              <a:rPr lang="en-US" dirty="0" smtClean="0"/>
              <a:t>&amp; 30/100 of </a:t>
            </a:r>
            <a:r>
              <a:rPr lang="en-US" dirty="0"/>
              <a:t>the top Fortune 500 CEO’s = Ivy </a:t>
            </a:r>
            <a:r>
              <a:rPr lang="en-US" dirty="0" smtClean="0"/>
              <a:t>League level</a:t>
            </a:r>
          </a:p>
          <a:p>
            <a:pPr marL="571500" lvl="2" indent="-342900">
              <a:spcBef>
                <a:spcPts val="2000"/>
              </a:spcBef>
            </a:pPr>
            <a:r>
              <a:rPr lang="en-US" dirty="0" smtClean="0"/>
              <a:t>Less than 30/100 in US Senate = Ivy level selectivity</a:t>
            </a:r>
          </a:p>
          <a:p>
            <a:pPr marL="800100" lvl="3" indent="-342900">
              <a:spcBef>
                <a:spcPts val="2000"/>
              </a:spcBef>
            </a:pPr>
            <a:r>
              <a:rPr lang="en-US" dirty="0" smtClean="0"/>
              <a:t>50 went to public/private schools below top 25 rankings</a:t>
            </a:r>
          </a:p>
          <a:p>
            <a:pPr marL="571500" lvl="2" indent="-342900">
              <a:spcBef>
                <a:spcPts val="2000"/>
              </a:spcBef>
            </a:pPr>
            <a:r>
              <a:rPr lang="en-US" dirty="0" smtClean="0"/>
              <a:t>3/4 Governors = less selective public/private schools</a:t>
            </a:r>
          </a:p>
          <a:p>
            <a:pPr marL="342900" lvl="1" indent="-342900">
              <a:spcBef>
                <a:spcPts val="2000"/>
              </a:spcBef>
              <a:buClr>
                <a:schemeClr val="tx1">
                  <a:lumMod val="75000"/>
                  <a:lumOff val="25000"/>
                </a:schemeClr>
              </a:buClr>
            </a:pPr>
            <a:r>
              <a:rPr lang="en-US" b="1" dirty="0" smtClean="0"/>
              <a:t>Michael Lindsay (Sociologist)</a:t>
            </a:r>
          </a:p>
          <a:p>
            <a:pPr marL="571500" lvl="2" indent="-342900">
              <a:spcBef>
                <a:spcPts val="2000"/>
              </a:spcBef>
            </a:pPr>
            <a:r>
              <a:rPr lang="en-US" dirty="0" smtClean="0"/>
              <a:t>Of 550 “American Leaders” (CEO/NGO/Government/Former Presidents)</a:t>
            </a:r>
          </a:p>
          <a:p>
            <a:pPr marL="800100" lvl="3" indent="-342900">
              <a:spcBef>
                <a:spcPts val="2000"/>
              </a:spcBef>
            </a:pPr>
            <a:r>
              <a:rPr lang="en-US" dirty="0" smtClean="0"/>
              <a:t>2/3 went to schools not considered elite</a:t>
            </a:r>
          </a:p>
          <a:p>
            <a:pPr marL="342900" lvl="1" indent="-342900">
              <a:spcBef>
                <a:spcPts val="2000"/>
              </a:spcBef>
              <a:buClr>
                <a:schemeClr val="tx1">
                  <a:lumMod val="75000"/>
                  <a:lumOff val="25000"/>
                </a:schemeClr>
              </a:buClr>
            </a:pPr>
            <a:endParaRPr lang="en-US" dirty="0" smtClean="0"/>
          </a:p>
          <a:p>
            <a:pPr marL="342900" lvl="1" indent="-342900">
              <a:spcBef>
                <a:spcPts val="2000"/>
              </a:spcBef>
              <a:buClr>
                <a:schemeClr val="tx1">
                  <a:lumMod val="75000"/>
                  <a:lumOff val="25000"/>
                </a:schemeClr>
              </a:buClr>
            </a:pPr>
            <a:endParaRPr lang="en-US" dirty="0" smtClean="0"/>
          </a:p>
          <a:p>
            <a:pPr marL="342900" lvl="1" indent="-342900">
              <a:spcBef>
                <a:spcPts val="2000"/>
              </a:spcBef>
              <a:buClr>
                <a:schemeClr val="tx1">
                  <a:lumMod val="75000"/>
                  <a:lumOff val="25000"/>
                </a:schemeClr>
              </a:buClr>
            </a:pPr>
            <a:endParaRPr lang="en-US" dirty="0"/>
          </a:p>
          <a:p>
            <a:endParaRPr lang="en-US" dirty="0"/>
          </a:p>
        </p:txBody>
      </p:sp>
    </p:spTree>
    <p:extLst>
      <p:ext uri="{BB962C8B-B14F-4D97-AF65-F5344CB8AC3E}">
        <p14:creationId xmlns:p14="http://schemas.microsoft.com/office/powerpoint/2010/main" val="315564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 </a:t>
            </a:r>
            <a:r>
              <a:rPr lang="en-US" b="1" i="1" dirty="0" smtClean="0"/>
              <a:t>“Fit = Love at First Sight”</a:t>
            </a:r>
            <a:endParaRPr lang="en-US" b="1" i="1" dirty="0"/>
          </a:p>
        </p:txBody>
      </p:sp>
      <p:sp>
        <p:nvSpPr>
          <p:cNvPr id="3" name="Content Placeholder 2"/>
          <p:cNvSpPr>
            <a:spLocks noGrp="1"/>
          </p:cNvSpPr>
          <p:nvPr>
            <p:ph idx="1"/>
          </p:nvPr>
        </p:nvSpPr>
        <p:spPr/>
        <p:txBody>
          <a:bodyPr/>
          <a:lstStyle/>
          <a:p>
            <a:r>
              <a:rPr lang="en-US" b="1" dirty="0" smtClean="0"/>
              <a:t>Fit is a buzzword in college search/admissions</a:t>
            </a:r>
          </a:p>
          <a:p>
            <a:pPr lvl="1"/>
            <a:r>
              <a:rPr lang="en-US" dirty="0" smtClean="0"/>
              <a:t>“School just feels right”</a:t>
            </a:r>
          </a:p>
          <a:p>
            <a:pPr lvl="1"/>
            <a:r>
              <a:rPr lang="en-US" dirty="0" smtClean="0"/>
              <a:t>Can often be true!</a:t>
            </a:r>
          </a:p>
          <a:p>
            <a:r>
              <a:rPr lang="en-US" b="1" dirty="0" smtClean="0"/>
              <a:t>Not necessarily just one school</a:t>
            </a:r>
            <a:r>
              <a:rPr lang="en-US" dirty="0" smtClean="0"/>
              <a:t> </a:t>
            </a:r>
          </a:p>
          <a:p>
            <a:r>
              <a:rPr lang="en-US" b="1" dirty="0" smtClean="0"/>
              <a:t>Can find fit at many different schools</a:t>
            </a:r>
          </a:p>
          <a:p>
            <a:endParaRPr lang="en-US" dirty="0"/>
          </a:p>
        </p:txBody>
      </p:sp>
      <p:pic>
        <p:nvPicPr>
          <p:cNvPr id="4" name="Picture 3" descr="BrokenHea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05364" y="2434032"/>
            <a:ext cx="2840173" cy="2840173"/>
          </a:xfrm>
          <a:prstGeom prst="rect">
            <a:avLst/>
          </a:prstGeom>
        </p:spPr>
      </p:pic>
    </p:spTree>
    <p:extLst>
      <p:ext uri="{BB962C8B-B14F-4D97-AF65-F5344CB8AC3E}">
        <p14:creationId xmlns:p14="http://schemas.microsoft.com/office/powerpoint/2010/main" val="164378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“Fit” Continued</a:t>
            </a:r>
            <a:r>
              <a:rPr lang="mr-IN" b="1" dirty="0" smtClean="0"/>
              <a:t>…</a:t>
            </a:r>
            <a:endParaRPr lang="en-US" b="1" dirty="0"/>
          </a:p>
        </p:txBody>
      </p:sp>
      <p:sp>
        <p:nvSpPr>
          <p:cNvPr id="3" name="Content Placeholder 2"/>
          <p:cNvSpPr>
            <a:spLocks noGrp="1"/>
          </p:cNvSpPr>
          <p:nvPr>
            <p:ph idx="1"/>
          </p:nvPr>
        </p:nvSpPr>
        <p:spPr/>
        <p:txBody>
          <a:bodyPr>
            <a:normAutofit/>
          </a:bodyPr>
          <a:lstStyle/>
          <a:p>
            <a:r>
              <a:rPr lang="en-US" b="1" dirty="0" smtClean="0"/>
              <a:t>Fit doesn’t always happen overnight</a:t>
            </a:r>
          </a:p>
          <a:p>
            <a:pPr lvl="1"/>
            <a:r>
              <a:rPr lang="en-US" dirty="0" smtClean="0"/>
              <a:t>Weeks/months/freshman year</a:t>
            </a:r>
          </a:p>
          <a:p>
            <a:pPr lvl="1"/>
            <a:r>
              <a:rPr lang="en-US" dirty="0" smtClean="0"/>
              <a:t>Homesickness doesn’t mean a school isn’t right</a:t>
            </a:r>
          </a:p>
          <a:p>
            <a:r>
              <a:rPr lang="en-US" b="1" dirty="0" smtClean="0"/>
              <a:t>Different types of Fit</a:t>
            </a:r>
          </a:p>
          <a:p>
            <a:pPr lvl="1"/>
            <a:r>
              <a:rPr lang="en-US" dirty="0" smtClean="0"/>
              <a:t>Buzz/excitement/community</a:t>
            </a:r>
          </a:p>
          <a:p>
            <a:pPr lvl="1"/>
            <a:r>
              <a:rPr lang="en-US" dirty="0" smtClean="0"/>
              <a:t>Academic (majors/opportunities)</a:t>
            </a:r>
          </a:p>
          <a:p>
            <a:pPr lvl="1"/>
            <a:r>
              <a:rPr lang="en-US" dirty="0" smtClean="0"/>
              <a:t>Location (weather/geography)</a:t>
            </a:r>
          </a:p>
          <a:p>
            <a:pPr lvl="1"/>
            <a:r>
              <a:rPr lang="en-US" dirty="0" smtClean="0"/>
              <a:t>Financial</a:t>
            </a:r>
          </a:p>
          <a:p>
            <a:endParaRPr lang="en-US" dirty="0"/>
          </a:p>
        </p:txBody>
      </p:sp>
    </p:spTree>
    <p:extLst>
      <p:ext uri="{BB962C8B-B14F-4D97-AF65-F5344CB8AC3E}">
        <p14:creationId xmlns:p14="http://schemas.microsoft.com/office/powerpoint/2010/main" val="216285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 </a:t>
            </a:r>
            <a:r>
              <a:rPr lang="en-US" b="1" i="1" dirty="0" smtClean="0"/>
              <a:t>“I can’t afford to visit colleges/college of my choice”</a:t>
            </a:r>
            <a:endParaRPr lang="en-US" b="1" i="1" dirty="0"/>
          </a:p>
        </p:txBody>
      </p:sp>
      <p:sp>
        <p:nvSpPr>
          <p:cNvPr id="3" name="Content Placeholder 2"/>
          <p:cNvSpPr>
            <a:spLocks noGrp="1"/>
          </p:cNvSpPr>
          <p:nvPr>
            <p:ph idx="1"/>
          </p:nvPr>
        </p:nvSpPr>
        <p:spPr/>
        <p:txBody>
          <a:bodyPr/>
          <a:lstStyle/>
          <a:p>
            <a:r>
              <a:rPr lang="en-US" dirty="0" smtClean="0"/>
              <a:t>Virtual tours</a:t>
            </a:r>
          </a:p>
          <a:p>
            <a:r>
              <a:rPr lang="en-US" dirty="0" smtClean="0"/>
              <a:t>Online </a:t>
            </a:r>
            <a:r>
              <a:rPr lang="en-US" dirty="0" err="1" smtClean="0"/>
              <a:t>chatrooms</a:t>
            </a:r>
            <a:endParaRPr lang="en-US" dirty="0" smtClean="0"/>
          </a:p>
          <a:p>
            <a:r>
              <a:rPr lang="en-US" dirty="0" smtClean="0"/>
              <a:t>Visit local universities</a:t>
            </a:r>
            <a:endParaRPr lang="en-US" dirty="0"/>
          </a:p>
          <a:p>
            <a:pPr lvl="1"/>
            <a:r>
              <a:rPr lang="en-US" dirty="0" smtClean="0"/>
              <a:t>UC Davis + Chico = WSU</a:t>
            </a:r>
          </a:p>
          <a:p>
            <a:endParaRPr lang="en-US" dirty="0" smtClean="0"/>
          </a:p>
        </p:txBody>
      </p:sp>
      <p:pic>
        <p:nvPicPr>
          <p:cNvPr id="4" name="Picture 3" descr="VRheadse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1568" y="3159707"/>
            <a:ext cx="3855146" cy="2570097"/>
          </a:xfrm>
          <a:prstGeom prst="rect">
            <a:avLst/>
          </a:prstGeom>
        </p:spPr>
      </p:pic>
    </p:spTree>
    <p:extLst>
      <p:ext uri="{BB962C8B-B14F-4D97-AF65-F5344CB8AC3E}">
        <p14:creationId xmlns:p14="http://schemas.microsoft.com/office/powerpoint/2010/main" val="2577531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 </a:t>
            </a:r>
            <a:r>
              <a:rPr lang="en-US" b="1" i="1" dirty="0" smtClean="0"/>
              <a:t>“Tunnel Vision”</a:t>
            </a:r>
            <a:endParaRPr lang="en-US" b="1" i="1" dirty="0"/>
          </a:p>
        </p:txBody>
      </p:sp>
      <p:sp>
        <p:nvSpPr>
          <p:cNvPr id="3" name="Content Placeholder 2"/>
          <p:cNvSpPr>
            <a:spLocks noGrp="1"/>
          </p:cNvSpPr>
          <p:nvPr>
            <p:ph idx="1"/>
          </p:nvPr>
        </p:nvSpPr>
        <p:spPr/>
        <p:txBody>
          <a:bodyPr/>
          <a:lstStyle/>
          <a:p>
            <a:r>
              <a:rPr lang="en-US" b="1" dirty="0"/>
              <a:t>Academic interests</a:t>
            </a:r>
          </a:p>
          <a:p>
            <a:pPr lvl="1"/>
            <a:r>
              <a:rPr lang="en-US" dirty="0"/>
              <a:t>Change </a:t>
            </a:r>
            <a:r>
              <a:rPr lang="en-US" dirty="0" smtClean="0"/>
              <a:t>majors</a:t>
            </a:r>
          </a:p>
          <a:p>
            <a:r>
              <a:rPr lang="en-US" b="1" dirty="0" smtClean="0"/>
              <a:t>Extracurricular interests (location/activities)</a:t>
            </a:r>
          </a:p>
          <a:p>
            <a:pPr lvl="1"/>
            <a:r>
              <a:rPr lang="en-US" dirty="0" smtClean="0"/>
              <a:t>Change mind</a:t>
            </a:r>
          </a:p>
          <a:p>
            <a:pPr lvl="1"/>
            <a:r>
              <a:rPr lang="en-US" dirty="0" smtClean="0"/>
              <a:t>Get injured</a:t>
            </a:r>
          </a:p>
          <a:p>
            <a:r>
              <a:rPr lang="en-US" b="1" dirty="0" smtClean="0"/>
              <a:t>Finances</a:t>
            </a:r>
          </a:p>
          <a:p>
            <a:endParaRPr lang="en-US" dirty="0" smtClean="0"/>
          </a:p>
          <a:p>
            <a:endParaRPr lang="en-US" dirty="0" smtClean="0"/>
          </a:p>
        </p:txBody>
      </p:sp>
    </p:spTree>
    <p:extLst>
      <p:ext uri="{BB962C8B-B14F-4D97-AF65-F5344CB8AC3E}">
        <p14:creationId xmlns:p14="http://schemas.microsoft.com/office/powerpoint/2010/main" val="424086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Me</a:t>
            </a:r>
            <a:endParaRPr lang="en-US" b="1" dirty="0"/>
          </a:p>
        </p:txBody>
      </p:sp>
      <p:sp>
        <p:nvSpPr>
          <p:cNvPr id="3" name="Content Placeholder 2"/>
          <p:cNvSpPr>
            <a:spLocks noGrp="1"/>
          </p:cNvSpPr>
          <p:nvPr>
            <p:ph idx="1"/>
          </p:nvPr>
        </p:nvSpPr>
        <p:spPr/>
        <p:txBody>
          <a:bodyPr>
            <a:normAutofit/>
          </a:bodyPr>
          <a:lstStyle/>
          <a:p>
            <a:r>
              <a:rPr lang="en-US" sz="3500" b="1" dirty="0"/>
              <a:t>Mathias </a:t>
            </a:r>
            <a:r>
              <a:rPr lang="en-US" sz="3500" b="1" dirty="0" smtClean="0"/>
              <a:t>Colwell</a:t>
            </a:r>
          </a:p>
          <a:p>
            <a:pPr lvl="1"/>
            <a:r>
              <a:rPr lang="en-US" dirty="0"/>
              <a:t>MSc in Human Rights from </a:t>
            </a:r>
            <a:r>
              <a:rPr lang="en-US" dirty="0" smtClean="0"/>
              <a:t>LSE</a:t>
            </a:r>
            <a:endParaRPr lang="en-US" b="1" dirty="0" smtClean="0"/>
          </a:p>
          <a:p>
            <a:pPr lvl="1"/>
            <a:r>
              <a:rPr lang="en-US" dirty="0"/>
              <a:t>Regional admissions counselor for Washington State </a:t>
            </a:r>
            <a:r>
              <a:rPr lang="en-US" dirty="0" smtClean="0"/>
              <a:t>University</a:t>
            </a:r>
            <a:endParaRPr lang="en-US" dirty="0"/>
          </a:p>
          <a:p>
            <a:pPr lvl="1"/>
            <a:r>
              <a:rPr lang="en-US" dirty="0" smtClean="0"/>
              <a:t>4 </a:t>
            </a:r>
            <a:r>
              <a:rPr lang="en-US" dirty="0"/>
              <a:t>years </a:t>
            </a:r>
            <a:r>
              <a:rPr lang="en-US" dirty="0" smtClean="0"/>
              <a:t>in admissions</a:t>
            </a:r>
            <a:endParaRPr lang="en-US" dirty="0"/>
          </a:p>
          <a:p>
            <a:pPr lvl="1"/>
            <a:r>
              <a:rPr lang="en-US" dirty="0" smtClean="0"/>
              <a:t>RACC (Regional </a:t>
            </a:r>
            <a:r>
              <a:rPr lang="en-US" dirty="0"/>
              <a:t>A</a:t>
            </a:r>
            <a:r>
              <a:rPr lang="en-US" dirty="0" smtClean="0"/>
              <a:t>dmissions </a:t>
            </a:r>
            <a:r>
              <a:rPr lang="en-US" dirty="0"/>
              <a:t>C</a:t>
            </a:r>
            <a:r>
              <a:rPr lang="en-US" dirty="0" smtClean="0"/>
              <a:t>ounselors </a:t>
            </a:r>
            <a:r>
              <a:rPr lang="en-US" dirty="0"/>
              <a:t>of CA) </a:t>
            </a:r>
          </a:p>
        </p:txBody>
      </p:sp>
    </p:spTree>
    <p:extLst>
      <p:ext uri="{BB962C8B-B14F-4D97-AF65-F5344CB8AC3E}">
        <p14:creationId xmlns:p14="http://schemas.microsoft.com/office/powerpoint/2010/main" val="3645190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158"/>
            <a:ext cx="7345363" cy="1339850"/>
          </a:xfrm>
        </p:spPr>
        <p:txBody>
          <a:bodyPr>
            <a:normAutofit fontScale="90000"/>
          </a:bodyPr>
          <a:lstStyle/>
          <a:p>
            <a:r>
              <a:rPr lang="en-US" sz="4400" dirty="0" smtClean="0"/>
              <a:t/>
            </a:r>
            <a:br>
              <a:rPr lang="en-US" sz="4400" dirty="0" smtClean="0"/>
            </a:br>
            <a:r>
              <a:rPr lang="en-US" sz="4400" b="1" dirty="0" smtClean="0"/>
              <a:t>Myth: </a:t>
            </a:r>
            <a:r>
              <a:rPr lang="en-US" sz="4400" b="1" i="1" dirty="0" smtClean="0"/>
              <a:t>“If a school is difficult to get to then I </a:t>
            </a:r>
            <a:r>
              <a:rPr lang="en-US" sz="4400" b="1" i="1" dirty="0" err="1" smtClean="0"/>
              <a:t>shouldn</a:t>
            </a:r>
            <a:r>
              <a:rPr lang="mr-IN" sz="4400" b="1" i="1" dirty="0" smtClean="0"/>
              <a:t>’</a:t>
            </a:r>
            <a:r>
              <a:rPr lang="en-US" sz="4400" b="1" i="1" dirty="0" smtClean="0"/>
              <a:t>t go there”</a:t>
            </a:r>
            <a:r>
              <a:rPr lang="en-US" sz="4400" i="1" dirty="0" smtClean="0"/>
              <a:t> </a:t>
            </a:r>
            <a:r>
              <a:rPr lang="en-US" dirty="0" smtClean="0"/>
              <a:t>	</a:t>
            </a:r>
            <a:endParaRPr lang="en-US" dirty="0"/>
          </a:p>
        </p:txBody>
      </p:sp>
      <p:sp>
        <p:nvSpPr>
          <p:cNvPr id="3" name="Content Placeholder 2"/>
          <p:cNvSpPr>
            <a:spLocks noGrp="1"/>
          </p:cNvSpPr>
          <p:nvPr>
            <p:ph idx="1"/>
          </p:nvPr>
        </p:nvSpPr>
        <p:spPr/>
        <p:txBody>
          <a:bodyPr/>
          <a:lstStyle/>
          <a:p>
            <a:r>
              <a:rPr lang="en-US" b="1" dirty="0" smtClean="0"/>
              <a:t>Difficult doesn’t mean bad</a:t>
            </a:r>
          </a:p>
          <a:p>
            <a:r>
              <a:rPr lang="en-US" b="1" dirty="0" smtClean="0"/>
              <a:t>Cost of travel</a:t>
            </a:r>
          </a:p>
          <a:p>
            <a:pPr lvl="1"/>
            <a:r>
              <a:rPr lang="en-US" dirty="0" smtClean="0"/>
              <a:t>Travel home = 3 to 4 times per year (at most)</a:t>
            </a:r>
          </a:p>
          <a:p>
            <a:pPr lvl="1"/>
            <a:r>
              <a:rPr lang="en-US" dirty="0" smtClean="0"/>
              <a:t>Plan ahead</a:t>
            </a:r>
          </a:p>
          <a:p>
            <a:r>
              <a:rPr lang="en-US" b="1" dirty="0" smtClean="0"/>
              <a:t>College is a significant investment</a:t>
            </a:r>
          </a:p>
          <a:p>
            <a:pPr lvl="1"/>
            <a:r>
              <a:rPr lang="en-US" dirty="0" smtClean="0"/>
              <a:t>A few thousand dollars more</a:t>
            </a:r>
          </a:p>
          <a:p>
            <a:endParaRPr lang="en-US" dirty="0" smtClean="0"/>
          </a:p>
          <a:p>
            <a:endParaRPr lang="en-US" dirty="0"/>
          </a:p>
        </p:txBody>
      </p:sp>
    </p:spTree>
    <p:extLst>
      <p:ext uri="{BB962C8B-B14F-4D97-AF65-F5344CB8AC3E}">
        <p14:creationId xmlns:p14="http://schemas.microsoft.com/office/powerpoint/2010/main" val="3598061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Myth: </a:t>
            </a:r>
            <a:r>
              <a:rPr lang="en-US" b="1" i="1" dirty="0" smtClean="0"/>
              <a:t>“FAFSA is only for in-state students”</a:t>
            </a:r>
            <a:endParaRPr lang="en-US" b="1" i="1" dirty="0"/>
          </a:p>
        </p:txBody>
      </p:sp>
      <p:sp>
        <p:nvSpPr>
          <p:cNvPr id="3" name="Content Placeholder 2"/>
          <p:cNvSpPr>
            <a:spLocks noGrp="1"/>
          </p:cNvSpPr>
          <p:nvPr>
            <p:ph idx="1"/>
          </p:nvPr>
        </p:nvSpPr>
        <p:spPr/>
        <p:txBody>
          <a:bodyPr/>
          <a:lstStyle/>
          <a:p>
            <a:r>
              <a:rPr lang="en-US" dirty="0" smtClean="0"/>
              <a:t>Free Application for Federal Student Aid</a:t>
            </a:r>
          </a:p>
          <a:p>
            <a:r>
              <a:rPr lang="en-US" dirty="0" smtClean="0"/>
              <a:t>Available to in-state and out-of-state students! </a:t>
            </a:r>
            <a:endParaRPr lang="en-US" dirty="0"/>
          </a:p>
        </p:txBody>
      </p:sp>
    </p:spTree>
    <p:extLst>
      <p:ext uri="{BB962C8B-B14F-4D97-AF65-F5344CB8AC3E}">
        <p14:creationId xmlns:p14="http://schemas.microsoft.com/office/powerpoint/2010/main" val="3351351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 </a:t>
            </a:r>
            <a:r>
              <a:rPr lang="en-US" b="1" i="1" dirty="0" smtClean="0"/>
              <a:t>“The Handshake”</a:t>
            </a:r>
            <a:endParaRPr lang="en-US" b="1" i="1" dirty="0"/>
          </a:p>
        </p:txBody>
      </p:sp>
      <p:sp>
        <p:nvSpPr>
          <p:cNvPr id="3" name="Content Placeholder 2"/>
          <p:cNvSpPr>
            <a:spLocks noGrp="1"/>
          </p:cNvSpPr>
          <p:nvPr>
            <p:ph idx="1"/>
          </p:nvPr>
        </p:nvSpPr>
        <p:spPr/>
        <p:txBody>
          <a:bodyPr/>
          <a:lstStyle/>
          <a:p>
            <a:r>
              <a:rPr lang="en-US" dirty="0" smtClean="0"/>
              <a:t>Fairs </a:t>
            </a:r>
            <a:r>
              <a:rPr lang="en-US" dirty="0" err="1" smtClean="0"/>
              <a:t>vs</a:t>
            </a:r>
            <a:r>
              <a:rPr lang="en-US" dirty="0" smtClean="0"/>
              <a:t> interviews/visits/appointments</a:t>
            </a:r>
            <a:endParaRPr lang="en-US" dirty="0"/>
          </a:p>
        </p:txBody>
      </p:sp>
    </p:spTree>
    <p:extLst>
      <p:ext uri="{BB962C8B-B14F-4D97-AF65-F5344CB8AC3E}">
        <p14:creationId xmlns:p14="http://schemas.microsoft.com/office/powerpoint/2010/main" val="114645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Presentation?</a:t>
            </a:r>
            <a:endParaRPr lang="en-US" b="1" dirty="0"/>
          </a:p>
        </p:txBody>
      </p:sp>
      <p:sp>
        <p:nvSpPr>
          <p:cNvPr id="3" name="Content Placeholder 2"/>
          <p:cNvSpPr>
            <a:spLocks noGrp="1"/>
          </p:cNvSpPr>
          <p:nvPr>
            <p:ph idx="1"/>
          </p:nvPr>
        </p:nvSpPr>
        <p:spPr/>
        <p:txBody>
          <a:bodyPr/>
          <a:lstStyle/>
          <a:p>
            <a:pPr marL="342900" lvl="1" indent="-342900">
              <a:spcBef>
                <a:spcPts val="2000"/>
              </a:spcBef>
              <a:buClr>
                <a:schemeClr val="tx1">
                  <a:lumMod val="75000"/>
                  <a:lumOff val="25000"/>
                </a:schemeClr>
              </a:buClr>
            </a:pPr>
            <a:r>
              <a:rPr lang="en-US" sz="2400" dirty="0" smtClean="0"/>
              <a:t>1</a:t>
            </a:r>
            <a:r>
              <a:rPr lang="en-US" sz="2400" baseline="30000" dirty="0" smtClean="0"/>
              <a:t>st</a:t>
            </a:r>
            <a:r>
              <a:rPr lang="en-US" sz="2400" dirty="0"/>
              <a:t>/2</a:t>
            </a:r>
            <a:r>
              <a:rPr lang="en-US" sz="2400" baseline="30000" dirty="0"/>
              <a:t>nd</a:t>
            </a:r>
            <a:r>
              <a:rPr lang="en-US" sz="2400" dirty="0"/>
              <a:t> year </a:t>
            </a:r>
            <a:r>
              <a:rPr lang="en-US" sz="2400" dirty="0" smtClean="0"/>
              <a:t>high school counselors</a:t>
            </a:r>
            <a:endParaRPr lang="en-US" sz="2400" dirty="0"/>
          </a:p>
          <a:p>
            <a:r>
              <a:rPr lang="en-US" dirty="0" smtClean="0"/>
              <a:t>Basic and foundational concepts</a:t>
            </a:r>
          </a:p>
          <a:p>
            <a:pPr marL="342900" lvl="1" indent="-342900">
              <a:spcBef>
                <a:spcPts val="2000"/>
              </a:spcBef>
              <a:buClr>
                <a:schemeClr val="tx1">
                  <a:lumMod val="75000"/>
                  <a:lumOff val="25000"/>
                </a:schemeClr>
              </a:buClr>
            </a:pPr>
            <a:r>
              <a:rPr lang="en-US" sz="2400" dirty="0"/>
              <a:t>Learning curve </a:t>
            </a:r>
            <a:r>
              <a:rPr lang="en-US" sz="2400" dirty="0" err="1"/>
              <a:t>vs</a:t>
            </a:r>
            <a:r>
              <a:rPr lang="en-US" sz="2400" dirty="0"/>
              <a:t> “holes” </a:t>
            </a:r>
            <a:r>
              <a:rPr lang="en-US" sz="2400" dirty="0" smtClean="0"/>
              <a:t>in knowledge</a:t>
            </a:r>
            <a:endParaRPr lang="en-US" dirty="0" smtClean="0"/>
          </a:p>
          <a:p>
            <a:r>
              <a:rPr lang="en-US" dirty="0" smtClean="0"/>
              <a:t>This presentation is not to give specific answers</a:t>
            </a:r>
          </a:p>
          <a:p>
            <a:pPr lvl="1"/>
            <a:r>
              <a:rPr lang="en-US" dirty="0" smtClean="0"/>
              <a:t>Rather it is to help you avoid some of the pitfalls</a:t>
            </a:r>
          </a:p>
          <a:p>
            <a:pPr lvl="2"/>
            <a:r>
              <a:rPr lang="en-US" dirty="0" smtClean="0"/>
              <a:t>Prevent you from making assumptions</a:t>
            </a:r>
          </a:p>
          <a:p>
            <a:pPr lvl="2"/>
            <a:r>
              <a:rPr lang="en-US" dirty="0" smtClean="0"/>
              <a:t>Learn to ask the right questions</a:t>
            </a:r>
          </a:p>
        </p:txBody>
      </p:sp>
    </p:spTree>
    <p:extLst>
      <p:ext uri="{BB962C8B-B14F-4D97-AF65-F5344CB8AC3E}">
        <p14:creationId xmlns:p14="http://schemas.microsoft.com/office/powerpoint/2010/main" val="14390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Format</a:t>
            </a:r>
            <a:endParaRPr lang="en-US" b="1" dirty="0"/>
          </a:p>
        </p:txBody>
      </p:sp>
      <p:sp>
        <p:nvSpPr>
          <p:cNvPr id="3" name="Content Placeholder 2"/>
          <p:cNvSpPr>
            <a:spLocks noGrp="1"/>
          </p:cNvSpPr>
          <p:nvPr>
            <p:ph idx="1"/>
          </p:nvPr>
        </p:nvSpPr>
        <p:spPr/>
        <p:txBody>
          <a:bodyPr>
            <a:normAutofit/>
          </a:bodyPr>
          <a:lstStyle/>
          <a:p>
            <a:r>
              <a:rPr lang="en-US" b="1" i="1" dirty="0" smtClean="0"/>
              <a:t>Part 1 “The Big One” </a:t>
            </a:r>
          </a:p>
          <a:p>
            <a:pPr lvl="1"/>
            <a:r>
              <a:rPr lang="en-US" dirty="0" smtClean="0"/>
              <a:t>Misconceptions that are linked or commonly repeated</a:t>
            </a:r>
          </a:p>
          <a:p>
            <a:r>
              <a:rPr lang="en-US" b="1" i="1" dirty="0" smtClean="0"/>
              <a:t>Part 2 “Popcorn”</a:t>
            </a:r>
          </a:p>
          <a:p>
            <a:pPr lvl="1"/>
            <a:r>
              <a:rPr lang="en-US" dirty="0" smtClean="0"/>
              <a:t>Random</a:t>
            </a:r>
            <a:endParaRPr lang="en-US" dirty="0"/>
          </a:p>
          <a:p>
            <a:pPr lvl="1"/>
            <a:r>
              <a:rPr lang="en-US" dirty="0" smtClean="0"/>
              <a:t>Not accidental </a:t>
            </a:r>
          </a:p>
          <a:p>
            <a:pPr lvl="1"/>
            <a:endParaRPr lang="en-US" dirty="0"/>
          </a:p>
          <a:p>
            <a:pPr lvl="1"/>
            <a:endParaRPr lang="en-US" dirty="0" smtClean="0"/>
          </a:p>
          <a:p>
            <a:pPr marL="350838" lvl="1" indent="0">
              <a:buNone/>
            </a:pPr>
            <a:r>
              <a:rPr lang="en-US" dirty="0"/>
              <a:t> </a:t>
            </a:r>
            <a:r>
              <a:rPr lang="en-US" dirty="0" smtClean="0"/>
              <a:t> </a:t>
            </a:r>
          </a:p>
          <a:p>
            <a:pPr lvl="1"/>
            <a:endParaRPr lang="en-US" dirty="0"/>
          </a:p>
          <a:p>
            <a:pPr lvl="1"/>
            <a:endParaRPr lang="en-US" dirty="0"/>
          </a:p>
        </p:txBody>
      </p:sp>
    </p:spTree>
    <p:extLst>
      <p:ext uri="{BB962C8B-B14F-4D97-AF65-F5344CB8AC3E}">
        <p14:creationId xmlns:p14="http://schemas.microsoft.com/office/powerpoint/2010/main" val="420406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 1</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a:t>Myth: </a:t>
            </a:r>
            <a:r>
              <a:rPr lang="en-US" b="1" i="1" dirty="0"/>
              <a:t>“All Admissions Processes, Terminology, &amp; Concepts are the </a:t>
            </a:r>
            <a:r>
              <a:rPr lang="en-US" b="1" i="1" dirty="0" smtClean="0"/>
              <a:t>Same Nationwide”</a:t>
            </a:r>
          </a:p>
          <a:p>
            <a:r>
              <a:rPr lang="en-US" dirty="0" smtClean="0"/>
              <a:t>Too many misconceptions to address them all</a:t>
            </a:r>
          </a:p>
          <a:p>
            <a:r>
              <a:rPr lang="en-US" dirty="0" smtClean="0"/>
              <a:t>Admissions varies from: </a:t>
            </a:r>
          </a:p>
          <a:p>
            <a:pPr lvl="1"/>
            <a:r>
              <a:rPr lang="en-US" dirty="0" smtClean="0"/>
              <a:t>State to state</a:t>
            </a:r>
          </a:p>
          <a:p>
            <a:pPr lvl="1"/>
            <a:r>
              <a:rPr lang="en-US" dirty="0" smtClean="0"/>
              <a:t>Institution type to institution type:</a:t>
            </a:r>
          </a:p>
          <a:p>
            <a:pPr lvl="2"/>
            <a:r>
              <a:rPr lang="en-US" dirty="0" smtClean="0"/>
              <a:t>Private </a:t>
            </a:r>
            <a:r>
              <a:rPr lang="en-US" dirty="0" err="1" smtClean="0"/>
              <a:t>vs</a:t>
            </a:r>
            <a:r>
              <a:rPr lang="en-US" dirty="0" smtClean="0"/>
              <a:t> public</a:t>
            </a:r>
          </a:p>
          <a:p>
            <a:pPr lvl="2"/>
            <a:r>
              <a:rPr lang="en-US" dirty="0" smtClean="0"/>
              <a:t>Requirements</a:t>
            </a:r>
          </a:p>
          <a:p>
            <a:pPr lvl="2"/>
            <a:r>
              <a:rPr lang="en-US" dirty="0" smtClean="0"/>
              <a:t>Expectations</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8100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Terminology</a:t>
            </a:r>
            <a:endParaRPr lang="en-US" b="1" dirty="0"/>
          </a:p>
        </p:txBody>
      </p:sp>
      <p:sp>
        <p:nvSpPr>
          <p:cNvPr id="3" name="Content Placeholder 2"/>
          <p:cNvSpPr>
            <a:spLocks noGrp="1"/>
          </p:cNvSpPr>
          <p:nvPr>
            <p:ph idx="1"/>
          </p:nvPr>
        </p:nvSpPr>
        <p:spPr/>
        <p:txBody>
          <a:bodyPr/>
          <a:lstStyle/>
          <a:p>
            <a:r>
              <a:rPr lang="en-US" dirty="0" smtClean="0"/>
              <a:t>California paradigm</a:t>
            </a:r>
          </a:p>
          <a:p>
            <a:pPr lvl="1"/>
            <a:r>
              <a:rPr lang="en-US" dirty="0" smtClean="0"/>
              <a:t>“State school”</a:t>
            </a:r>
          </a:p>
          <a:p>
            <a:pPr lvl="1"/>
            <a:r>
              <a:rPr lang="en-US" dirty="0" smtClean="0"/>
              <a:t>CSU </a:t>
            </a:r>
            <a:r>
              <a:rPr lang="en-US" dirty="0" err="1" smtClean="0"/>
              <a:t>vs</a:t>
            </a:r>
            <a:r>
              <a:rPr lang="en-US" dirty="0" smtClean="0"/>
              <a:t> UC</a:t>
            </a:r>
          </a:p>
          <a:p>
            <a:pPr lvl="2"/>
            <a:r>
              <a:rPr lang="en-US" dirty="0" smtClean="0"/>
              <a:t>Research capabilities &amp;</a:t>
            </a:r>
            <a:r>
              <a:rPr lang="en-US" dirty="0"/>
              <a:t> </a:t>
            </a:r>
            <a:r>
              <a:rPr lang="en-US" dirty="0" smtClean="0"/>
              <a:t>resources/Focus/Prestige/Acceptance rate</a:t>
            </a:r>
          </a:p>
          <a:p>
            <a:r>
              <a:rPr lang="en-US" dirty="0" smtClean="0"/>
              <a:t>Distinction doesn’t always exist elsewhere</a:t>
            </a:r>
          </a:p>
          <a:p>
            <a:pPr lvl="1"/>
            <a:r>
              <a:rPr lang="en-US" dirty="0" smtClean="0"/>
              <a:t>UW/</a:t>
            </a:r>
            <a:r>
              <a:rPr lang="en-US" dirty="0" err="1" smtClean="0"/>
              <a:t>UofO</a:t>
            </a:r>
            <a:r>
              <a:rPr lang="en-US" dirty="0" smtClean="0"/>
              <a:t> </a:t>
            </a:r>
            <a:r>
              <a:rPr lang="en-US" dirty="0" err="1" smtClean="0"/>
              <a:t>vs</a:t>
            </a:r>
            <a:r>
              <a:rPr lang="en-US" dirty="0" smtClean="0"/>
              <a:t> WSU/ASU</a:t>
            </a:r>
            <a:endParaRPr lang="en-US" dirty="0"/>
          </a:p>
        </p:txBody>
      </p:sp>
    </p:spTree>
    <p:extLst>
      <p:ext uri="{BB962C8B-B14F-4D97-AF65-F5344CB8AC3E}">
        <p14:creationId xmlns:p14="http://schemas.microsoft.com/office/powerpoint/2010/main" val="348099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Processes</a:t>
            </a:r>
            <a:endParaRPr lang="en-US" b="1" dirty="0"/>
          </a:p>
        </p:txBody>
      </p:sp>
      <p:sp>
        <p:nvSpPr>
          <p:cNvPr id="3" name="Content Placeholder 2"/>
          <p:cNvSpPr>
            <a:spLocks noGrp="1"/>
          </p:cNvSpPr>
          <p:nvPr>
            <p:ph idx="1"/>
          </p:nvPr>
        </p:nvSpPr>
        <p:spPr/>
        <p:txBody>
          <a:bodyPr/>
          <a:lstStyle/>
          <a:p>
            <a:r>
              <a:rPr lang="en-US" dirty="0" smtClean="0"/>
              <a:t>CA = connected/</a:t>
            </a:r>
            <a:r>
              <a:rPr lang="en-US" dirty="0" err="1" smtClean="0"/>
              <a:t>forumlaic</a:t>
            </a:r>
            <a:endParaRPr lang="en-US" dirty="0" smtClean="0"/>
          </a:p>
          <a:p>
            <a:pPr lvl="1"/>
            <a:r>
              <a:rPr lang="en-US" dirty="0" smtClean="0"/>
              <a:t>CSU Apply</a:t>
            </a:r>
          </a:p>
          <a:p>
            <a:r>
              <a:rPr lang="en-US" dirty="0" smtClean="0"/>
              <a:t>Processes vary greatly between institutions</a:t>
            </a:r>
          </a:p>
          <a:p>
            <a:pPr lvl="1"/>
            <a:r>
              <a:rPr lang="en-US" dirty="0" smtClean="0"/>
              <a:t>ALWAYS reach out to the admissions office for answers</a:t>
            </a:r>
          </a:p>
          <a:p>
            <a:r>
              <a:rPr lang="en-US" dirty="0" smtClean="0"/>
              <a:t>Public </a:t>
            </a:r>
            <a:r>
              <a:rPr lang="en-US" dirty="0" err="1" smtClean="0"/>
              <a:t>vs</a:t>
            </a:r>
            <a:r>
              <a:rPr lang="en-US" dirty="0" smtClean="0"/>
              <a:t> Private</a:t>
            </a:r>
          </a:p>
        </p:txBody>
      </p:sp>
    </p:spTree>
    <p:extLst>
      <p:ext uri="{BB962C8B-B14F-4D97-AF65-F5344CB8AC3E}">
        <p14:creationId xmlns:p14="http://schemas.microsoft.com/office/powerpoint/2010/main" val="356883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a:t>
            </a:r>
            <a:r>
              <a:rPr lang="en-US" b="1" dirty="0" err="1" smtClean="0"/>
              <a:t>vs</a:t>
            </a:r>
            <a:r>
              <a:rPr lang="en-US" b="1" dirty="0" smtClean="0"/>
              <a:t> Private</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Extracurricular activities</a:t>
            </a:r>
          </a:p>
          <a:p>
            <a:pPr lvl="1"/>
            <a:r>
              <a:rPr lang="en-US" dirty="0" smtClean="0"/>
              <a:t>“Make or break”</a:t>
            </a:r>
          </a:p>
          <a:p>
            <a:pPr lvl="2"/>
            <a:r>
              <a:rPr lang="en-US" dirty="0" smtClean="0"/>
              <a:t>Private school perspective</a:t>
            </a:r>
          </a:p>
          <a:p>
            <a:pPr lvl="1"/>
            <a:r>
              <a:rPr lang="en-US" dirty="0" smtClean="0"/>
              <a:t>It depends</a:t>
            </a:r>
          </a:p>
          <a:p>
            <a:pPr lvl="2"/>
            <a:r>
              <a:rPr lang="en-US" dirty="0" smtClean="0"/>
              <a:t>Many public schools don’t even consider them </a:t>
            </a:r>
          </a:p>
          <a:p>
            <a:r>
              <a:rPr lang="en-US" b="1" dirty="0" smtClean="0"/>
              <a:t>Essays</a:t>
            </a:r>
          </a:p>
          <a:p>
            <a:pPr lvl="1"/>
            <a:r>
              <a:rPr lang="en-US" dirty="0" smtClean="0"/>
              <a:t>Private</a:t>
            </a:r>
          </a:p>
          <a:p>
            <a:pPr lvl="2"/>
            <a:r>
              <a:rPr lang="en-US" dirty="0" smtClean="0"/>
              <a:t>Nonacademic </a:t>
            </a:r>
          </a:p>
          <a:p>
            <a:pPr lvl="1"/>
            <a:r>
              <a:rPr lang="en-US" dirty="0" smtClean="0"/>
              <a:t>Public</a:t>
            </a:r>
          </a:p>
          <a:p>
            <a:pPr lvl="2"/>
            <a:r>
              <a:rPr lang="en-US" dirty="0" smtClean="0"/>
              <a:t>Academic</a:t>
            </a:r>
          </a:p>
        </p:txBody>
      </p:sp>
    </p:spTree>
    <p:extLst>
      <p:ext uri="{BB962C8B-B14F-4D97-AF65-F5344CB8AC3E}">
        <p14:creationId xmlns:p14="http://schemas.microsoft.com/office/powerpoint/2010/main" val="2190772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Processes Continued</a:t>
            </a:r>
            <a:r>
              <a:rPr lang="mr-IN" b="1" dirty="0" smtClean="0"/>
              <a:t>…</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Application evaluation</a:t>
            </a:r>
          </a:p>
          <a:p>
            <a:pPr lvl="1"/>
            <a:r>
              <a:rPr lang="en-US" dirty="0" smtClean="0"/>
              <a:t>Public &amp; private counselors can read</a:t>
            </a:r>
          </a:p>
          <a:p>
            <a:pPr lvl="2"/>
            <a:r>
              <a:rPr lang="en-US" dirty="0" smtClean="0"/>
              <a:t>Individually</a:t>
            </a:r>
          </a:p>
          <a:p>
            <a:pPr lvl="3"/>
            <a:r>
              <a:rPr lang="en-US" dirty="0" smtClean="0"/>
              <a:t>Sole decision</a:t>
            </a:r>
          </a:p>
          <a:p>
            <a:pPr lvl="3"/>
            <a:r>
              <a:rPr lang="en-US" dirty="0"/>
              <a:t>R</a:t>
            </a:r>
            <a:r>
              <a:rPr lang="en-US" dirty="0" smtClean="0"/>
              <a:t>ecommendations</a:t>
            </a:r>
          </a:p>
          <a:p>
            <a:pPr lvl="1"/>
            <a:r>
              <a:rPr lang="en-US" dirty="0" smtClean="0"/>
              <a:t>Committee</a:t>
            </a:r>
          </a:p>
          <a:p>
            <a:pPr lvl="1"/>
            <a:r>
              <a:rPr lang="en-US" dirty="0" smtClean="0"/>
              <a:t>Some public counselors don</a:t>
            </a:r>
            <a:r>
              <a:rPr lang="mr-IN" dirty="0" smtClean="0"/>
              <a:t>’</a:t>
            </a:r>
            <a:r>
              <a:rPr lang="en-US" dirty="0" smtClean="0"/>
              <a:t>t read (matrix)</a:t>
            </a:r>
          </a:p>
          <a:p>
            <a:r>
              <a:rPr lang="en-US" b="1" dirty="0" smtClean="0"/>
              <a:t>Admissions counselor roles</a:t>
            </a:r>
          </a:p>
          <a:p>
            <a:pPr lvl="1"/>
            <a:r>
              <a:rPr lang="en-US" dirty="0" smtClean="0"/>
              <a:t>Generalists </a:t>
            </a:r>
            <a:r>
              <a:rPr lang="en-US" dirty="0" err="1" smtClean="0"/>
              <a:t>vs</a:t>
            </a:r>
            <a:r>
              <a:rPr lang="en-US" dirty="0" smtClean="0"/>
              <a:t> Specialists</a:t>
            </a:r>
          </a:p>
          <a:p>
            <a:r>
              <a:rPr lang="en-US" b="1" dirty="0" smtClean="0"/>
              <a:t>Direct entry </a:t>
            </a:r>
            <a:r>
              <a:rPr lang="en-US" b="1" dirty="0" err="1" smtClean="0"/>
              <a:t>vs</a:t>
            </a:r>
            <a:r>
              <a:rPr lang="en-US" b="1" dirty="0" smtClean="0"/>
              <a:t> General admission</a:t>
            </a:r>
          </a:p>
          <a:p>
            <a:endParaRPr lang="en-US" dirty="0"/>
          </a:p>
        </p:txBody>
      </p:sp>
    </p:spTree>
    <p:extLst>
      <p:ext uri="{BB962C8B-B14F-4D97-AF65-F5344CB8AC3E}">
        <p14:creationId xmlns:p14="http://schemas.microsoft.com/office/powerpoint/2010/main" val="3401078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940</TotalTime>
  <Words>1965</Words>
  <Application>Microsoft Office PowerPoint</Application>
  <PresentationFormat>On-screen Show (4:3)</PresentationFormat>
  <Paragraphs>277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Brush Script MT</vt:lpstr>
      <vt:lpstr>Calibri</vt:lpstr>
      <vt:lpstr>Calisto MT</vt:lpstr>
      <vt:lpstr>Mangal</vt:lpstr>
      <vt:lpstr>Capital</vt:lpstr>
      <vt:lpstr>Myths &amp; Misconceptions  </vt:lpstr>
      <vt:lpstr>About Me</vt:lpstr>
      <vt:lpstr>Why This Presentation?</vt:lpstr>
      <vt:lpstr>Presentation Format</vt:lpstr>
      <vt:lpstr>Part 1</vt:lpstr>
      <vt:lpstr>Terminology</vt:lpstr>
      <vt:lpstr>Processes</vt:lpstr>
      <vt:lpstr>Public vs Private</vt:lpstr>
      <vt:lpstr>Processes Continued…</vt:lpstr>
      <vt:lpstr>Concepts</vt:lpstr>
      <vt:lpstr>Part 2 “Popcorn” </vt:lpstr>
      <vt:lpstr>Myth: “Conflation”</vt:lpstr>
      <vt:lpstr>Myth: “Some schools are better at study abroad” </vt:lpstr>
      <vt:lpstr>Myth: “Prestigious schools are always better”</vt:lpstr>
      <vt:lpstr>Prestige Continued: Statistics</vt:lpstr>
      <vt:lpstr>Myth: “Fit = Love at First Sight”</vt:lpstr>
      <vt:lpstr>“Fit” Continued…</vt:lpstr>
      <vt:lpstr>Myth: “I can’t afford to visit colleges/college of my choice”</vt:lpstr>
      <vt:lpstr>Myth: “Tunnel Vision”</vt:lpstr>
      <vt:lpstr> Myth: “If a school is difficult to get to then I shouldn’t go there”  </vt:lpstr>
      <vt:lpstr>Myth: “FAFSA is only for in-state students”</vt:lpstr>
      <vt:lpstr>Myth: “The Handshake”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Mathias Colwell</dc:creator>
  <cp:lastModifiedBy>Debbie Austin</cp:lastModifiedBy>
  <cp:revision>67</cp:revision>
  <dcterms:created xsi:type="dcterms:W3CDTF">2019-03-06T03:37:56Z</dcterms:created>
  <dcterms:modified xsi:type="dcterms:W3CDTF">2019-03-15T19:18:46Z</dcterms:modified>
</cp:coreProperties>
</file>