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8" r:id="rId2"/>
    <p:sldId id="795" r:id="rId3"/>
    <p:sldId id="794" r:id="rId4"/>
    <p:sldId id="771" r:id="rId5"/>
    <p:sldId id="772" r:id="rId6"/>
    <p:sldId id="773" r:id="rId7"/>
    <p:sldId id="774" r:id="rId8"/>
    <p:sldId id="775" r:id="rId9"/>
    <p:sldId id="776" r:id="rId10"/>
    <p:sldId id="777" r:id="rId11"/>
    <p:sldId id="779" r:id="rId12"/>
    <p:sldId id="781" r:id="rId13"/>
    <p:sldId id="782" r:id="rId14"/>
    <p:sldId id="783" r:id="rId15"/>
    <p:sldId id="784" r:id="rId16"/>
    <p:sldId id="785" r:id="rId17"/>
    <p:sldId id="805" r:id="rId18"/>
    <p:sldId id="787" r:id="rId19"/>
    <p:sldId id="789" r:id="rId20"/>
    <p:sldId id="790" r:id="rId21"/>
    <p:sldId id="791" r:id="rId22"/>
    <p:sldId id="804" r:id="rId23"/>
    <p:sldId id="63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ryssa Wirstiuk" initials="LW [17]" lastIdx="2" clrIdx="0"/>
  <p:cmAuthor id="1" name="Laryssa Wirstiuk" initials="LW [40]" lastIdx="2" clrIdx="1"/>
  <p:cmAuthor id="2" name="Ashley Kramer" initials="AK" lastIdx="1" clrIdx="2"/>
  <p:cmAuthor id="3" name="Ashley Kramer" initials="AK [2]" lastIdx="1" clrIdx="3"/>
  <p:cmAuthor id="4" name="Laryssa Wirstiuk" initials="LW [7]"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08" autoAdjust="0"/>
    <p:restoredTop sz="95174" autoAdjust="0"/>
  </p:normalViewPr>
  <p:slideViewPr>
    <p:cSldViewPr snapToGrid="0" snapToObjects="1">
      <p:cViewPr>
        <p:scale>
          <a:sx n="110" d="100"/>
          <a:sy n="110" d="100"/>
        </p:scale>
        <p:origin x="-80" y="200"/>
      </p:cViewPr>
      <p:guideLst>
        <p:guide orient="horz" pos="2160"/>
        <p:guide pos="2880"/>
      </p:guideLst>
    </p:cSldViewPr>
  </p:slideViewPr>
  <p:notesTextViewPr>
    <p:cViewPr>
      <p:scale>
        <a:sx n="155" d="100"/>
        <a:sy n="155" d="100"/>
      </p:scale>
      <p:origin x="0" y="0"/>
    </p:cViewPr>
  </p:notesTextViewPr>
  <p:sorterViewPr>
    <p:cViewPr varScale="1">
      <p:scale>
        <a:sx n="100" d="100"/>
        <a:sy n="100" d="100"/>
      </p:scale>
      <p:origin x="0" y="140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solidFill>
                <a:srgbClr val="306482"/>
              </a:solidFill>
            </a:defRPr>
          </a:pPr>
          <a:endParaRPr lang="en-US"/>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471345190242828"/>
          <c:y val="0.172436979550218"/>
          <c:w val="0.697181139070903"/>
          <c:h val="0.678867048093808"/>
        </c:manualLayout>
      </c:layout>
      <c:pie3DChart>
        <c:varyColors val="1"/>
        <c:ser>
          <c:idx val="0"/>
          <c:order val="0"/>
          <c:tx>
            <c:strRef>
              <c:f>Sheet1!$B$1</c:f>
              <c:strCache>
                <c:ptCount val="1"/>
                <c:pt idx="0">
                  <c:v>Enrollment by Admission Rate</c:v>
                </c:pt>
              </c:strCache>
            </c:strRef>
          </c:tx>
          <c:explosion val="25"/>
          <c:dLbls>
            <c:spPr>
              <a:noFill/>
              <a:ln>
                <a:noFill/>
              </a:ln>
              <a:effectLst/>
            </c:sp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&gt; 50%</c:v>
                </c:pt>
                <c:pt idx="1">
                  <c:v>25-50%</c:v>
                </c:pt>
                <c:pt idx="2">
                  <c:v>10-25%</c:v>
                </c:pt>
                <c:pt idx="3">
                  <c:v>&lt; 10%</c:v>
                </c:pt>
              </c:strCache>
            </c:strRef>
          </c:cat>
          <c:val>
            <c:numRef>
              <c:f>Sheet1!$B$2:$B$5</c:f>
              <c:numCache>
                <c:formatCode>General</c:formatCode>
                <c:ptCount val="4"/>
                <c:pt idx="0">
                  <c:v>78.0</c:v>
                </c:pt>
                <c:pt idx="1">
                  <c:v>16.0</c:v>
                </c:pt>
                <c:pt idx="2">
                  <c:v>3.3</c:v>
                </c:pt>
                <c:pt idx="3">
                  <c:v>0.7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49492135161426"/>
          <c:y val="0.223504220245851"/>
          <c:w val="0.215542829873539"/>
          <c:h val="0.468818897637795"/>
        </c:manualLayout>
      </c:layout>
      <c:overlay val="0"/>
      <c:txPr>
        <a:bodyPr/>
        <a:lstStyle/>
        <a:p>
          <a:pPr>
            <a:defRPr sz="14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566101-B0BB-424C-B03E-770E57EFA873}" type="datetimeFigureOut">
              <a:rPr lang="en-US" smtClean="0"/>
              <a:t>3/4/19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2FA524-D75B-7148-952E-76D3937CAE07}" type="slidenum">
              <a:rPr lang="en-US" smtClean="0"/>
              <a:t>‹#›</a:t>
            </a:fld>
            <a:endParaRPr lang="en-US"/>
          </a:p>
        </p:txBody>
      </p:sp>
    </p:spTree>
    <p:extLst>
      <p:ext uri="{BB962C8B-B14F-4D97-AF65-F5344CB8AC3E}">
        <p14:creationId xmlns:p14="http://schemas.microsoft.com/office/powerpoint/2010/main" val="10345278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Welcome! </a:t>
            </a:r>
          </a:p>
          <a:p>
            <a:endParaRPr lang="en-US" baseline="0" dirty="0" smtClean="0"/>
          </a:p>
          <a:p>
            <a:r>
              <a:rPr lang="en-US" b="1" baseline="0" dirty="0" smtClean="0"/>
              <a:t>Busy 12 months since we last met:</a:t>
            </a:r>
          </a:p>
          <a:p>
            <a:r>
              <a:rPr lang="en-US" baseline="0" dirty="0" smtClean="0"/>
              <a:t>--Online tutoring and PT locations in: NYC, DC, Seattle, Houston, Denver, S. Florida, more</a:t>
            </a:r>
            <a:r>
              <a:rPr lang="mr-IN" baseline="0" dirty="0" smtClean="0"/>
              <a:t>…</a:t>
            </a:r>
            <a:endParaRPr lang="en-US" baseline="0" dirty="0" smtClean="0"/>
          </a:p>
          <a:p>
            <a:r>
              <a:rPr lang="en-US" baseline="0" dirty="0" smtClean="0"/>
              <a:t>--About to embark on a multi-month </a:t>
            </a:r>
            <a:r>
              <a:rPr lang="en-US" i="1" baseline="0" dirty="0" smtClean="0"/>
              <a:t>tour de college admission testing</a:t>
            </a:r>
            <a:endParaRPr lang="en-US" i="0" baseline="0" dirty="0" smtClean="0"/>
          </a:p>
          <a:p>
            <a:r>
              <a:rPr lang="en-US" i="0" baseline="0" dirty="0" smtClean="0"/>
              <a:t>--Online tutoring has exploded and we’ve deepened our tutor team, staff, and technology to support it; THE FUTURE IS NOW!</a:t>
            </a:r>
          </a:p>
          <a:p>
            <a:r>
              <a:rPr lang="en-US" i="0" baseline="0" dirty="0" smtClean="0"/>
              <a:t>--To add to the excitement, I decided to come out as </a:t>
            </a:r>
            <a:r>
              <a:rPr lang="en-US" i="0" baseline="0" dirty="0" err="1" smtClean="0"/>
              <a:t>nonbinary</a:t>
            </a:r>
            <a:r>
              <a:rPr lang="en-US" i="0" baseline="0" dirty="0" smtClean="0"/>
              <a:t> (</a:t>
            </a:r>
            <a:r>
              <a:rPr lang="en-US" i="0" baseline="0" dirty="0" err="1" smtClean="0"/>
              <a:t>transfeminine</a:t>
            </a:r>
            <a:r>
              <a:rPr lang="en-US" i="0" baseline="0" dirty="0" smtClean="0"/>
              <a:t>), which should add layers of intrigue and complexity to my work across the US</a:t>
            </a:r>
            <a:r>
              <a:rPr lang="mr-IN" i="0" baseline="0" dirty="0" smtClean="0"/>
              <a:t>…</a:t>
            </a:r>
            <a:endParaRPr lang="en-US" i="0" baseline="0" dirty="0" smtClean="0"/>
          </a:p>
          <a:p>
            <a:r>
              <a:rPr lang="en-US" i="0" baseline="0" dirty="0" smtClean="0"/>
              <a:t>--Of course, these efforts would not be possible without your advocacy and referrals, which form the heart of our business</a:t>
            </a:r>
          </a:p>
          <a:p>
            <a:r>
              <a:rPr lang="en-US" i="0" baseline="0" dirty="0" smtClean="0"/>
              <a:t>--I also want to re-acquaint you with the faces at Compass, some old, some new. I’ll start with </a:t>
            </a:r>
            <a:r>
              <a:rPr lang="en-US" i="0" baseline="0" dirty="0" err="1" smtClean="0"/>
              <a:t>Torsten</a:t>
            </a:r>
            <a:r>
              <a:rPr lang="en-US" i="0" baseline="0" dirty="0" smtClean="0"/>
              <a:t> who has taken the torch from Sara </a:t>
            </a:r>
            <a:r>
              <a:rPr lang="en-US" i="0" baseline="0" dirty="0" err="1" smtClean="0"/>
              <a:t>Berard</a:t>
            </a:r>
            <a:r>
              <a:rPr lang="en-US" i="0" baseline="0" dirty="0" smtClean="0"/>
              <a:t> as Managing Director </a:t>
            </a:r>
            <a:r>
              <a:rPr lang="mr-IN" i="0" baseline="0" dirty="0" smtClean="0"/>
              <a:t>–</a:t>
            </a:r>
            <a:r>
              <a:rPr lang="en-US" i="0" baseline="0" dirty="0" smtClean="0"/>
              <a:t> Sara is now spearheading our Denver office!</a:t>
            </a:r>
            <a:endParaRPr lang="en-US" baseline="0" dirty="0" smtClean="0"/>
          </a:p>
          <a:p>
            <a:endParaRPr lang="en-US" baseline="0" dirty="0" smtClean="0"/>
          </a:p>
          <a:p>
            <a:r>
              <a:rPr lang="en-US" b="1" baseline="0" dirty="0" smtClean="0"/>
              <a:t>Today’s presentation:</a:t>
            </a:r>
          </a:p>
          <a:p>
            <a:r>
              <a:rPr lang="en-US" b="0" baseline="0" dirty="0" smtClean="0"/>
              <a:t>--Fundamental assumptions about how tests work and why they are used</a:t>
            </a:r>
          </a:p>
          <a:p>
            <a:r>
              <a:rPr lang="en-US" b="0" baseline="0" dirty="0" smtClean="0"/>
              <a:t>--How these assumptions have been challenged thanks to: 1) diluted value of tests scores, and 2) major inconsistencies in difficulty and raw-to-scaled score conversion</a:t>
            </a:r>
          </a:p>
          <a:p>
            <a:r>
              <a:rPr lang="en-US" b="0" baseline="0" dirty="0" smtClean="0"/>
              <a:t>--Revisiting landscape of testing policies, esp. Subject Tests and how to better understand “what constitutes a good ST score</a:t>
            </a:r>
            <a:r>
              <a:rPr lang="mr-IN" b="0" baseline="0" dirty="0" smtClean="0"/>
              <a:t>…</a:t>
            </a:r>
            <a:r>
              <a:rPr lang="en-US" b="0" baseline="0" dirty="0" smtClean="0"/>
              <a:t>”</a:t>
            </a:r>
          </a:p>
          <a:p>
            <a:r>
              <a:rPr lang="en-US" b="0" baseline="0" dirty="0" smtClean="0"/>
              <a:t>--Ending with showcase of new Compass scoring engine; upward trend in students beginning prep in 10</a:t>
            </a:r>
            <a:r>
              <a:rPr lang="en-US" b="0" baseline="30000" dirty="0" smtClean="0"/>
              <a:t>th</a:t>
            </a:r>
            <a:r>
              <a:rPr lang="en-US" b="0" baseline="0" dirty="0" smtClean="0"/>
              <a:t> </a:t>
            </a:r>
            <a:r>
              <a:rPr lang="mr-IN" b="0" baseline="0" dirty="0" smtClean="0"/>
              <a:t>–</a:t>
            </a:r>
            <a:r>
              <a:rPr lang="en-US" b="0" baseline="0" dirty="0" smtClean="0"/>
              <a:t> when is it appropriate?; when is it unreasonable? </a:t>
            </a:r>
          </a:p>
          <a:p>
            <a:endParaRPr lang="en-US" baseline="0" dirty="0" smtClean="0"/>
          </a:p>
        </p:txBody>
      </p:sp>
      <p:sp>
        <p:nvSpPr>
          <p:cNvPr id="4" name="Slide Number Placeholder 3"/>
          <p:cNvSpPr>
            <a:spLocks noGrp="1"/>
          </p:cNvSpPr>
          <p:nvPr>
            <p:ph type="sldNum" sz="quarter" idx="10"/>
          </p:nvPr>
        </p:nvSpPr>
        <p:spPr/>
        <p:txBody>
          <a:bodyPr/>
          <a:lstStyle/>
          <a:p>
            <a:fld id="{E8F2009F-9AC3-5449-8822-4915E1DC902A}" type="slidenum">
              <a:rPr lang="en-US" smtClean="0"/>
              <a:t>1</a:t>
            </a:fld>
            <a:endParaRPr lang="en-US"/>
          </a:p>
        </p:txBody>
      </p:sp>
    </p:spTree>
    <p:extLst>
      <p:ext uri="{BB962C8B-B14F-4D97-AF65-F5344CB8AC3E}">
        <p14:creationId xmlns:p14="http://schemas.microsoft.com/office/powerpoint/2010/main" val="154415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Even more recently, the raw difficulty debacle reared its head on the October 24</a:t>
            </a:r>
            <a:r>
              <a:rPr lang="en-US" baseline="30000" dirty="0" smtClean="0"/>
              <a:t>th</a:t>
            </a:r>
            <a:r>
              <a:rPr lang="en-US" baseline="0" dirty="0" smtClean="0"/>
              <a:t> administration of the PSAT</a:t>
            </a:r>
          </a:p>
          <a:p>
            <a:pPr marL="228600" indent="-228600">
              <a:buAutoNum type="arabicParenR"/>
            </a:pPr>
            <a:r>
              <a:rPr lang="en-US" baseline="0" dirty="0" smtClean="0"/>
              <a:t>Here’s what traditionally happens; Oct. 10</a:t>
            </a:r>
            <a:r>
              <a:rPr lang="en-US" baseline="30000" dirty="0" smtClean="0"/>
              <a:t>th</a:t>
            </a:r>
            <a:r>
              <a:rPr lang="en-US" baseline="0" dirty="0" smtClean="0"/>
              <a:t> test, 5 wrong yields a 700</a:t>
            </a:r>
          </a:p>
          <a:p>
            <a:pPr marL="228600" indent="-228600">
              <a:buAutoNum type="arabicParenR"/>
            </a:pPr>
            <a:r>
              <a:rPr lang="en-US" baseline="0" dirty="0" smtClean="0"/>
              <a:t>Alternate test day, Oct. 24</a:t>
            </a:r>
            <a:r>
              <a:rPr lang="en-US" baseline="30000" dirty="0" smtClean="0"/>
              <a:t>th</a:t>
            </a:r>
            <a:r>
              <a:rPr lang="en-US" baseline="0" dirty="0" smtClean="0"/>
              <a:t>, conspicuously far less popular and ripe for tossing out a Frankenstein test, 1 wrong dropped you 50 points, 760 to 710, knocking juniors out National Merit Scholarship contention</a:t>
            </a:r>
          </a:p>
          <a:p>
            <a:pPr marL="228600" indent="-228600">
              <a:buAutoNum type="arabicParenR"/>
            </a:pPr>
            <a:r>
              <a:rPr lang="en-US" baseline="0" dirty="0" smtClean="0"/>
              <a:t>Again, we have a test that is far too easy, so the raw to scaled score conversion is more punishing. </a:t>
            </a:r>
          </a:p>
          <a:p>
            <a:pPr marL="228600" indent="-228600">
              <a:buAutoNum type="arabicParenR"/>
            </a:pPr>
            <a:r>
              <a:rPr lang="en-US" baseline="0" dirty="0" smtClean="0"/>
              <a:t>Effectively wiped out the top of the scale</a:t>
            </a:r>
            <a:r>
              <a:rPr lang="mr-IN" baseline="0" dirty="0" smtClean="0"/>
              <a:t>…</a:t>
            </a:r>
            <a:endParaRPr lang="en-US" baseline="0" dirty="0" smtClean="0"/>
          </a:p>
          <a:p>
            <a:pPr marL="228600" indent="-228600">
              <a:buAutoNum type="arabicParenR"/>
            </a:pPr>
            <a:r>
              <a:rPr lang="en-US" baseline="0" dirty="0" smtClean="0"/>
              <a:t>I have less of an issue with the inherent inconsistency among tests, but when there is no historical precedent for how a test performs </a:t>
            </a:r>
            <a:r>
              <a:rPr lang="mr-IN" baseline="0" dirty="0" smtClean="0"/>
              <a:t>–</a:t>
            </a:r>
            <a:r>
              <a:rPr lang="en-US" baseline="0" dirty="0" smtClean="0"/>
              <a:t> if it completely departs from the previous practice and official tests that the student has been using to prepare </a:t>
            </a:r>
            <a:r>
              <a:rPr lang="mr-IN" baseline="0" dirty="0" smtClean="0"/>
              <a:t>–</a:t>
            </a:r>
            <a:r>
              <a:rPr lang="en-US" baseline="0" dirty="0" smtClean="0"/>
              <a:t> how is that fair? </a:t>
            </a:r>
          </a:p>
          <a:p>
            <a:endParaRPr lang="en-US" baseline="0" dirty="0" smtClean="0"/>
          </a:p>
          <a:p>
            <a:r>
              <a:rPr lang="en-US" baseline="0" dirty="0" smtClean="0"/>
              <a:t>--To add insult to injury, the October 24</a:t>
            </a:r>
            <a:r>
              <a:rPr lang="en-US" baseline="30000" dirty="0" smtClean="0"/>
              <a:t>th</a:t>
            </a:r>
            <a:r>
              <a:rPr lang="en-US" baseline="0" dirty="0" smtClean="0"/>
              <a:t> PSAT (alternate date) fell victim to the same raw difficulty/scaling mishaps</a:t>
            </a:r>
          </a:p>
          <a:p>
            <a:r>
              <a:rPr lang="en-US" baseline="0" dirty="0" smtClean="0"/>
              <a:t>--The main date was consistent with past tests</a:t>
            </a:r>
          </a:p>
          <a:p>
            <a:r>
              <a:rPr lang="en-US" baseline="0" dirty="0" smtClean="0"/>
              <a:t>--Oct. 24</a:t>
            </a:r>
            <a:r>
              <a:rPr lang="en-US" baseline="30000" dirty="0" smtClean="0"/>
              <a:t>th</a:t>
            </a:r>
            <a:r>
              <a:rPr lang="en-US" baseline="0" dirty="0" smtClean="0"/>
              <a:t> test was far too easy, causing a single question to drop you down from a 760 to a 710 and eliminating you from National Merit potential</a:t>
            </a:r>
          </a:p>
          <a:p>
            <a:r>
              <a:rPr lang="en-US" baseline="0" dirty="0" smtClean="0"/>
              <a:t>--Fair question to ask: is a perfect score on the 10/24 test on par with a perfect score on another PSAT? Getting every question right, even on a bum test, has to give us the highest score possible. Perhaps there were just as many students advantaged by this easy test as those who were victimized. </a:t>
            </a:r>
          </a:p>
        </p:txBody>
      </p:sp>
      <p:sp>
        <p:nvSpPr>
          <p:cNvPr id="4" name="Slide Number Placeholder 3"/>
          <p:cNvSpPr>
            <a:spLocks noGrp="1"/>
          </p:cNvSpPr>
          <p:nvPr>
            <p:ph type="sldNum" sz="quarter" idx="10"/>
          </p:nvPr>
        </p:nvSpPr>
        <p:spPr/>
        <p:txBody>
          <a:bodyPr/>
          <a:lstStyle/>
          <a:p>
            <a:fld id="{D5CE11E6-AC76-3D41-8322-B48505D69AC4}" type="slidenum">
              <a:rPr lang="en-US" smtClean="0"/>
              <a:t>10</a:t>
            </a:fld>
            <a:endParaRPr lang="en-US"/>
          </a:p>
        </p:txBody>
      </p:sp>
    </p:spTree>
    <p:extLst>
      <p:ext uri="{BB962C8B-B14F-4D97-AF65-F5344CB8AC3E}">
        <p14:creationId xmlns:p14="http://schemas.microsoft.com/office/powerpoint/2010/main" val="72134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5CE11E6-AC76-3D41-8322-B48505D69AC4}" type="slidenum">
              <a:rPr lang="en-US" smtClean="0"/>
              <a:t>11</a:t>
            </a:fld>
            <a:endParaRPr lang="en-US"/>
          </a:p>
        </p:txBody>
      </p:sp>
    </p:spTree>
    <p:extLst>
      <p:ext uri="{BB962C8B-B14F-4D97-AF65-F5344CB8AC3E}">
        <p14:creationId xmlns:p14="http://schemas.microsoft.com/office/powerpoint/2010/main" val="669268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a:t>
            </a:r>
            <a:r>
              <a:rPr lang="en-US" baseline="0" dirty="0" smtClean="0"/>
              <a:t> to the redesign, you had three section scores in Reading, Math, and Writing</a:t>
            </a:r>
          </a:p>
          <a:p>
            <a:r>
              <a:rPr lang="en-US" baseline="0" dirty="0" smtClean="0"/>
              <a:t>--Now we have an array of </a:t>
            </a:r>
            <a:r>
              <a:rPr lang="en-US" baseline="0" dirty="0" err="1" smtClean="0"/>
              <a:t>subscores</a:t>
            </a:r>
            <a:r>
              <a:rPr lang="en-US" baseline="0" dirty="0" smtClean="0"/>
              <a:t> that mean little to college admission officers </a:t>
            </a:r>
            <a:r>
              <a:rPr lang="mr-IN" baseline="0" dirty="0" smtClean="0"/>
              <a:t>–</a:t>
            </a:r>
            <a:r>
              <a:rPr lang="en-US" baseline="0" dirty="0" smtClean="0"/>
              <a:t> e.g. heart of algebra, passport to advanced math, or cross-test scores like Analysis in Science or Social Studies </a:t>
            </a:r>
            <a:r>
              <a:rPr lang="mr-IN" baseline="0" dirty="0" smtClean="0"/>
              <a:t>–</a:t>
            </a:r>
            <a:r>
              <a:rPr lang="en-US" baseline="0" dirty="0" smtClean="0"/>
              <a:t> but that may appeal to public school districts tied to the common core</a:t>
            </a:r>
          </a:p>
          <a:p>
            <a:r>
              <a:rPr lang="en-US" baseline="0" dirty="0" smtClean="0"/>
              <a:t>--As a </a:t>
            </a:r>
            <a:r>
              <a:rPr lang="en-US" baseline="0" dirty="0" err="1" smtClean="0"/>
              <a:t>psychometrician</a:t>
            </a:r>
            <a:r>
              <a:rPr lang="en-US" baseline="0" dirty="0" smtClean="0"/>
              <a:t>, I have to develop a test that conforms to these new standards (each one should be meaningful) and historical standards</a:t>
            </a:r>
          </a:p>
          <a:p>
            <a:r>
              <a:rPr lang="en-US" baseline="0" dirty="0" smtClean="0"/>
              <a:t>--Developers also have to produce and release enough new forms to prevent test re-use (the chief cause of cheating)</a:t>
            </a:r>
            <a:endParaRPr lang="en-US" dirty="0" smtClean="0"/>
          </a:p>
        </p:txBody>
      </p:sp>
      <p:sp>
        <p:nvSpPr>
          <p:cNvPr id="4" name="Slide Number Placeholder 3"/>
          <p:cNvSpPr>
            <a:spLocks noGrp="1"/>
          </p:cNvSpPr>
          <p:nvPr>
            <p:ph type="sldNum" sz="quarter" idx="10"/>
          </p:nvPr>
        </p:nvSpPr>
        <p:spPr/>
        <p:txBody>
          <a:bodyPr/>
          <a:lstStyle/>
          <a:p>
            <a:fld id="{D5CE11E6-AC76-3D41-8322-B48505D69AC4}" type="slidenum">
              <a:rPr lang="en-US" smtClean="0"/>
              <a:t>12</a:t>
            </a:fld>
            <a:endParaRPr lang="en-US"/>
          </a:p>
        </p:txBody>
      </p:sp>
    </p:spTree>
    <p:extLst>
      <p:ext uri="{BB962C8B-B14F-4D97-AF65-F5344CB8AC3E}">
        <p14:creationId xmlns:p14="http://schemas.microsoft.com/office/powerpoint/2010/main" val="2337483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--We often hear counselors frame the admission process as a “match to be made” rather than a “prize to be won.”</a:t>
            </a:r>
          </a:p>
          <a:p>
            <a:r>
              <a:rPr lang="en-US" b="0" baseline="0" dirty="0" smtClean="0"/>
              <a:t>--For College Board and ACT, massive district and state contracts are the prize to be won, and there are still huge states out there that College Board and ACT are targeting: California, Texas, Pennsylvania, Virginia, Florida, etc.</a:t>
            </a:r>
          </a:p>
          <a:p>
            <a:r>
              <a:rPr lang="en-US" b="0" baseline="0" dirty="0" smtClean="0"/>
              <a:t>--The SAT was overhauled in 2016 with this map in mind. College Board built a product that would appeal to the educational goals of the public school system </a:t>
            </a:r>
            <a:r>
              <a:rPr lang="mr-IN" b="0" baseline="0" dirty="0" smtClean="0"/>
              <a:t>–</a:t>
            </a:r>
            <a:r>
              <a:rPr lang="en-US" b="0" baseline="0" dirty="0" smtClean="0"/>
              <a:t> e.g. measuring student progress, accountability, benchmarks against minimum standards </a:t>
            </a:r>
            <a:r>
              <a:rPr lang="mr-IN" b="0" baseline="0" dirty="0" smtClean="0"/>
              <a:t>–</a:t>
            </a:r>
            <a:r>
              <a:rPr lang="en-US" b="0" baseline="0" dirty="0" smtClean="0"/>
              <a:t> while maintaining its promise to rank high-performing students for selective colleges.</a:t>
            </a:r>
          </a:p>
          <a:p>
            <a:r>
              <a:rPr lang="en-US" b="0" baseline="0" dirty="0" smtClean="0"/>
              <a:t>--These aims don’t perfectly overlap. The result is two competing admission tests that are bloated with technical standards. </a:t>
            </a:r>
          </a:p>
          <a:p>
            <a:r>
              <a:rPr lang="en-US" b="0" baseline="0" dirty="0" smtClean="0"/>
              <a:t>--It’s a test developer’s nightmare</a:t>
            </a:r>
            <a:r>
              <a:rPr lang="mr-IN" b="0" baseline="0" dirty="0" smtClean="0"/>
              <a:t>…</a:t>
            </a:r>
            <a:endParaRPr lang="en-US" b="0" baseline="0" dirty="0"/>
          </a:p>
        </p:txBody>
      </p:sp>
      <p:sp>
        <p:nvSpPr>
          <p:cNvPr id="4" name="Slide Number Placeholder 3"/>
          <p:cNvSpPr>
            <a:spLocks noGrp="1"/>
          </p:cNvSpPr>
          <p:nvPr>
            <p:ph type="sldNum" sz="quarter" idx="10"/>
          </p:nvPr>
        </p:nvSpPr>
        <p:spPr/>
        <p:txBody>
          <a:bodyPr/>
          <a:lstStyle/>
          <a:p>
            <a:fld id="{EF2FA524-D75B-7148-952E-76D3937CAE07}" type="slidenum">
              <a:rPr lang="en-US" smtClean="0"/>
              <a:t>13</a:t>
            </a:fld>
            <a:endParaRPr lang="en-US"/>
          </a:p>
        </p:txBody>
      </p:sp>
    </p:spTree>
    <p:extLst>
      <p:ext uri="{BB962C8B-B14F-4D97-AF65-F5344CB8AC3E}">
        <p14:creationId xmlns:p14="http://schemas.microsoft.com/office/powerpoint/2010/main" val="1307294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College</a:t>
            </a:r>
            <a:r>
              <a:rPr lang="en-US" baseline="0" dirty="0" smtClean="0"/>
              <a:t> Board, the multi-pronged ambitions of its new test appear to have been realized</a:t>
            </a:r>
          </a:p>
          <a:p>
            <a:r>
              <a:rPr lang="en-US" baseline="0" dirty="0" smtClean="0"/>
              <a:t>--ACT was on top for a good 8-year run, but as of 2018, College Board has re-emerged as the nation’s most popular college admission test. </a:t>
            </a:r>
            <a:endParaRPr lang="en-US" dirty="0"/>
          </a:p>
        </p:txBody>
      </p:sp>
      <p:sp>
        <p:nvSpPr>
          <p:cNvPr id="4" name="Slide Number Placeholder 3"/>
          <p:cNvSpPr>
            <a:spLocks noGrp="1"/>
          </p:cNvSpPr>
          <p:nvPr>
            <p:ph type="sldNum" sz="quarter" idx="10"/>
          </p:nvPr>
        </p:nvSpPr>
        <p:spPr/>
        <p:txBody>
          <a:bodyPr/>
          <a:lstStyle/>
          <a:p>
            <a:fld id="{BB6012E2-5BDB-2E49-B70C-F4E6C782E62B}" type="slidenum">
              <a:rPr lang="en-US" smtClean="0"/>
              <a:t>14</a:t>
            </a:fld>
            <a:endParaRPr lang="en-US"/>
          </a:p>
        </p:txBody>
      </p:sp>
    </p:spTree>
    <p:extLst>
      <p:ext uri="{BB962C8B-B14F-4D97-AF65-F5344CB8AC3E}">
        <p14:creationId xmlns:p14="http://schemas.microsoft.com/office/powerpoint/2010/main" val="2979853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0" baseline="0" dirty="0" smtClean="0"/>
              <a:t>--Another great topic, surge of high scores at the top of the distribution</a:t>
            </a:r>
          </a:p>
          <a:p>
            <a:pPr marL="0" indent="0">
              <a:buFont typeface="Arial"/>
              <a:buNone/>
            </a:pPr>
            <a:r>
              <a:rPr lang="en-US" b="0" baseline="0" dirty="0" smtClean="0"/>
              <a:t>--This piece is incredibly thorough </a:t>
            </a:r>
            <a:r>
              <a:rPr lang="mr-IN" b="0" baseline="0" dirty="0" smtClean="0"/>
              <a:t>–</a:t>
            </a:r>
            <a:r>
              <a:rPr lang="en-US" b="0" baseline="0" dirty="0" smtClean="0"/>
              <a:t> we’re hoping that you can share with families if you’re worried about distilling the complexities in the moment</a:t>
            </a:r>
          </a:p>
          <a:p>
            <a:pPr marL="0" indent="0">
              <a:buFont typeface="Arial"/>
              <a:buNone/>
            </a:pPr>
            <a:r>
              <a:rPr lang="en-US" b="0" baseline="0" dirty="0" smtClean="0"/>
              <a:t>--Doubling of scores in last 10 years, 31+ 1400+</a:t>
            </a:r>
          </a:p>
          <a:p>
            <a:pPr marL="0" indent="0">
              <a:buFont typeface="Arial"/>
              <a:buNone/>
            </a:pPr>
            <a:r>
              <a:rPr lang="en-US" b="0" baseline="0" dirty="0" smtClean="0"/>
              <a:t>--Doubling of scores in last 5 years, 34+ 1500+</a:t>
            </a:r>
          </a:p>
          <a:p>
            <a:pPr marL="0" indent="0">
              <a:buFont typeface="Arial"/>
              <a:buNone/>
            </a:pPr>
            <a:r>
              <a:rPr lang="en-US" b="0" baseline="0" dirty="0" smtClean="0"/>
              <a:t>--Increase is particularly steep between the Class of 2017 and Class of 2018</a:t>
            </a:r>
          </a:p>
          <a:p>
            <a:pPr marL="0" indent="0">
              <a:buFont typeface="Arial"/>
              <a:buNone/>
            </a:pPr>
            <a:r>
              <a:rPr lang="en-US" b="0" baseline="0" dirty="0" smtClean="0"/>
              <a:t>--Super-scoring and cross-testing has a compounding effect. College Board and ACT typically report the last formal administration of a student, while ignoring the realities of the applicant pool at a college: where super-scoring is often allowed. As far as cross-testing goes, students are no longer limiting themselves to the test offered in their state; they are taking practice tests and selecting the exam where they have an edge</a:t>
            </a:r>
          </a:p>
          <a:p>
            <a:pPr marL="0" indent="0">
              <a:buFont typeface="Arial"/>
              <a:buNone/>
            </a:pPr>
            <a:r>
              <a:rPr lang="en-US" b="0" baseline="0" dirty="0" smtClean="0"/>
              <a:t>--We’re now going to review this issue from multiple vantage points</a:t>
            </a:r>
            <a:endParaRPr lang="en-US" b="0" baseline="0" dirty="0"/>
          </a:p>
        </p:txBody>
      </p:sp>
      <p:sp>
        <p:nvSpPr>
          <p:cNvPr id="4" name="Slide Number Placeholder 3"/>
          <p:cNvSpPr>
            <a:spLocks noGrp="1"/>
          </p:cNvSpPr>
          <p:nvPr>
            <p:ph type="sldNum" sz="quarter" idx="10"/>
          </p:nvPr>
        </p:nvSpPr>
        <p:spPr/>
        <p:txBody>
          <a:bodyPr/>
          <a:lstStyle/>
          <a:p>
            <a:fld id="{D5CE11E6-AC76-3D41-8322-B48505D69AC4}" type="slidenum">
              <a:rPr lang="en-US" smtClean="0"/>
              <a:t>15</a:t>
            </a:fld>
            <a:endParaRPr lang="en-US"/>
          </a:p>
        </p:txBody>
      </p:sp>
    </p:spTree>
    <p:extLst>
      <p:ext uri="{BB962C8B-B14F-4D97-AF65-F5344CB8AC3E}">
        <p14:creationId xmlns:p14="http://schemas.microsoft.com/office/powerpoint/2010/main" val="2949927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say you were</a:t>
            </a:r>
            <a:r>
              <a:rPr lang="en-US" baseline="0" dirty="0" smtClean="0"/>
              <a:t> a student in the class of 2017; your practice test shows you coming in at a 750</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you end up having a bad day, or perhaps the test bucks the trend in difficulty that you’ve been used to via practice tests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end up achieving a 700 and allow 70k students to pass you;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class of 2018, your score means that you are passed by 120k; your drop ends up pushing nearly double the number of students in front of you</a:t>
            </a:r>
            <a:endParaRPr lang="en-US" dirty="0"/>
          </a:p>
        </p:txBody>
      </p:sp>
      <p:sp>
        <p:nvSpPr>
          <p:cNvPr id="4" name="Slide Number Placeholder 3"/>
          <p:cNvSpPr>
            <a:spLocks noGrp="1"/>
          </p:cNvSpPr>
          <p:nvPr>
            <p:ph type="sldNum" sz="quarter" idx="10"/>
          </p:nvPr>
        </p:nvSpPr>
        <p:spPr/>
        <p:txBody>
          <a:bodyPr/>
          <a:lstStyle/>
          <a:p>
            <a:fld id="{D5CE11E6-AC76-3D41-8322-B48505D69AC4}" type="slidenum">
              <a:rPr lang="en-US" smtClean="0"/>
              <a:t>16</a:t>
            </a:fld>
            <a:endParaRPr lang="en-US"/>
          </a:p>
        </p:txBody>
      </p:sp>
    </p:spTree>
    <p:extLst>
      <p:ext uri="{BB962C8B-B14F-4D97-AF65-F5344CB8AC3E}">
        <p14:creationId xmlns:p14="http://schemas.microsoft.com/office/powerpoint/2010/main" val="68094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0" dirty="0" smtClean="0"/>
              <a:t>--Students</a:t>
            </a:r>
            <a:r>
              <a:rPr lang="en-US" b="0" baseline="0" dirty="0" smtClean="0"/>
              <a:t> return from the ACT diaspora and have brought their friends</a:t>
            </a:r>
          </a:p>
          <a:p>
            <a:pPr marL="0" indent="0">
              <a:buFont typeface="Arial"/>
              <a:buNone/>
            </a:pPr>
            <a:r>
              <a:rPr lang="en-US" b="0" baseline="0" dirty="0" smtClean="0"/>
              <a:t>--Students may also have increased familiarity as a result of exposure to PSATs and potential prep</a:t>
            </a:r>
          </a:p>
          <a:p>
            <a:pPr marL="0" indent="0">
              <a:buFont typeface="Arial"/>
              <a:buNone/>
            </a:pPr>
            <a:r>
              <a:rPr lang="en-US" b="0" baseline="0" dirty="0" smtClean="0"/>
              <a:t>--Higher number of cross-testers not beholden to their state’s testing offering</a:t>
            </a:r>
          </a:p>
          <a:p>
            <a:pPr marL="0" indent="0">
              <a:buFont typeface="Arial"/>
              <a:buNone/>
            </a:pPr>
            <a:r>
              <a:rPr lang="en-US" b="0" baseline="0" dirty="0" smtClean="0"/>
              <a:t>--</a:t>
            </a:r>
            <a:r>
              <a:rPr lang="en-US" b="0" baseline="0" dirty="0" err="1" smtClean="0"/>
              <a:t>Superscoring</a:t>
            </a:r>
            <a:r>
              <a:rPr lang="en-US" b="0" baseline="0" dirty="0" smtClean="0"/>
              <a:t> </a:t>
            </a:r>
            <a:r>
              <a:rPr lang="mr-IN" b="0" baseline="0" dirty="0" smtClean="0"/>
              <a:t>–</a:t>
            </a:r>
            <a:r>
              <a:rPr lang="en-US" b="0" baseline="0" dirty="0" smtClean="0"/>
              <a:t> we discussed</a:t>
            </a:r>
          </a:p>
          <a:p>
            <a:pPr marL="0" indent="0">
              <a:buFont typeface="Arial"/>
              <a:buNone/>
            </a:pPr>
            <a:r>
              <a:rPr lang="en-US" b="0" baseline="0" dirty="0" smtClean="0"/>
              <a:t>--International students, although a marginal number of the testing population, are routinely getting the highest scores </a:t>
            </a:r>
          </a:p>
          <a:p>
            <a:pPr marL="0" indent="0">
              <a:buFont typeface="Arial"/>
              <a:buNone/>
            </a:pPr>
            <a:r>
              <a:rPr lang="en-US" b="0" baseline="0" dirty="0" smtClean="0"/>
              <a:t>--Ambitious students are starting earlier, prepping more, and re-testing, which creates an arms race for the most coveted scores</a:t>
            </a:r>
            <a:endParaRPr lang="en-US" b="0" dirty="0"/>
          </a:p>
        </p:txBody>
      </p:sp>
      <p:sp>
        <p:nvSpPr>
          <p:cNvPr id="4" name="Slide Number Placeholder 3"/>
          <p:cNvSpPr>
            <a:spLocks noGrp="1"/>
          </p:cNvSpPr>
          <p:nvPr>
            <p:ph type="sldNum" sz="quarter" idx="10"/>
          </p:nvPr>
        </p:nvSpPr>
        <p:spPr/>
        <p:txBody>
          <a:bodyPr/>
          <a:lstStyle/>
          <a:p>
            <a:fld id="{D5CE11E6-AC76-3D41-8322-B48505D69AC4}" type="slidenum">
              <a:rPr lang="en-US" smtClean="0"/>
              <a:t>17</a:t>
            </a:fld>
            <a:endParaRPr lang="en-US"/>
          </a:p>
        </p:txBody>
      </p:sp>
    </p:spTree>
    <p:extLst>
      <p:ext uri="{BB962C8B-B14F-4D97-AF65-F5344CB8AC3E}">
        <p14:creationId xmlns:p14="http://schemas.microsoft.com/office/powerpoint/2010/main" val="2620273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College Board’s SAT that is seeing highest</a:t>
            </a:r>
            <a:r>
              <a:rPr lang="en-US" baseline="0" dirty="0"/>
              <a:t> scores</a:t>
            </a:r>
            <a:r>
              <a:rPr lang="en-US" baseline="0" dirty="0" smtClean="0"/>
              <a:t>;</a:t>
            </a:r>
          </a:p>
          <a:p>
            <a:r>
              <a:rPr lang="en-US" baseline="0" dirty="0" smtClean="0"/>
              <a:t> </a:t>
            </a:r>
            <a:r>
              <a:rPr lang="en-US" baseline="0" dirty="0"/>
              <a:t>in fact, many of the highest performing students are sitting for both </a:t>
            </a:r>
            <a:r>
              <a:rPr lang="en-US" baseline="0" dirty="0" smtClean="0"/>
              <a:t>exams (trophy-seeking); so testers in one pool don’t necessarily take away from testers in another</a:t>
            </a:r>
          </a:p>
          <a:p>
            <a:r>
              <a:rPr lang="en-US" baseline="0" dirty="0" smtClean="0"/>
              <a:t>ACT was growing quite a bit; SAT more steadily</a:t>
            </a:r>
          </a:p>
          <a:p>
            <a:r>
              <a:rPr lang="en-US" baseline="0" dirty="0" smtClean="0"/>
              <a:t>Big transition year in 2018 </a:t>
            </a:r>
            <a:r>
              <a:rPr lang="mr-IN" baseline="0" dirty="0" smtClean="0"/>
              <a:t>–</a:t>
            </a:r>
            <a:r>
              <a:rPr lang="en-US" baseline="0" dirty="0" smtClean="0"/>
              <a:t> flight to the familiar ended; SAT regains ground and has a ton of top-scorers</a:t>
            </a:r>
          </a:p>
        </p:txBody>
      </p:sp>
      <p:sp>
        <p:nvSpPr>
          <p:cNvPr id="4" name="Slide Number Placeholder 3"/>
          <p:cNvSpPr>
            <a:spLocks noGrp="1"/>
          </p:cNvSpPr>
          <p:nvPr>
            <p:ph type="sldNum" sz="quarter" idx="10"/>
          </p:nvPr>
        </p:nvSpPr>
        <p:spPr/>
        <p:txBody>
          <a:bodyPr/>
          <a:lstStyle/>
          <a:p>
            <a:fld id="{BB6012E2-5BDB-2E49-B70C-F4E6C782E62B}" type="slidenum">
              <a:rPr lang="en-US" smtClean="0"/>
              <a:t>18</a:t>
            </a:fld>
            <a:endParaRPr lang="en-US" dirty="0"/>
          </a:p>
        </p:txBody>
      </p:sp>
    </p:spTree>
    <p:extLst>
      <p:ext uri="{BB962C8B-B14F-4D97-AF65-F5344CB8AC3E}">
        <p14:creationId xmlns:p14="http://schemas.microsoft.com/office/powerpoint/2010/main" val="1483720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36 is now less special than it used to be; you’re sharing this gilded score with more and more students. </a:t>
            </a:r>
          </a:p>
          <a:p>
            <a:r>
              <a:rPr lang="en-US" baseline="0" dirty="0" smtClean="0"/>
              <a:t>Only 89 in 2001; close to 4k in 2018; we expect this number to grow</a:t>
            </a:r>
          </a:p>
          <a:p>
            <a:endParaRPr lang="en-US" dirty="0"/>
          </a:p>
        </p:txBody>
      </p:sp>
      <p:sp>
        <p:nvSpPr>
          <p:cNvPr id="4" name="Slide Number Placeholder 3"/>
          <p:cNvSpPr>
            <a:spLocks noGrp="1"/>
          </p:cNvSpPr>
          <p:nvPr>
            <p:ph type="sldNum" sz="quarter" idx="10"/>
          </p:nvPr>
        </p:nvSpPr>
        <p:spPr/>
        <p:txBody>
          <a:bodyPr/>
          <a:lstStyle/>
          <a:p>
            <a:fld id="{BB6012E2-5BDB-2E49-B70C-F4E6C782E62B}" type="slidenum">
              <a:rPr lang="en-US" smtClean="0"/>
              <a:t>19</a:t>
            </a:fld>
            <a:endParaRPr lang="en-US" dirty="0"/>
          </a:p>
        </p:txBody>
      </p:sp>
    </p:spTree>
    <p:extLst>
      <p:ext uri="{BB962C8B-B14F-4D97-AF65-F5344CB8AC3E}">
        <p14:creationId xmlns:p14="http://schemas.microsoft.com/office/powerpoint/2010/main" val="357385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Speaks to our culture’s tortured obsession with these tests</a:t>
            </a:r>
          </a:p>
          <a:p>
            <a:pPr marL="228600" indent="-228600">
              <a:buAutoNum type="arabicParenR"/>
            </a:pPr>
            <a:r>
              <a:rPr lang="en-US" baseline="0" dirty="0" smtClean="0"/>
              <a:t>Fatalistic edicts handed from down on high that predict how smart we are, how successful</a:t>
            </a:r>
            <a:r>
              <a:rPr lang="mr-IN" baseline="0" dirty="0" smtClean="0"/>
              <a:t>…</a:t>
            </a:r>
            <a:endParaRPr lang="en-US" baseline="0" dirty="0" smtClean="0"/>
          </a:p>
          <a:p>
            <a:pPr marL="228600" indent="-228600">
              <a:buAutoNum type="arabicParenR"/>
            </a:pPr>
            <a:r>
              <a:rPr lang="en-US" baseline="0" dirty="0" smtClean="0"/>
              <a:t>Parents laugh; students don’t</a:t>
            </a:r>
          </a:p>
          <a:p>
            <a:pPr marL="228600" indent="-228600">
              <a:buAutoNum type="arabicParenR"/>
            </a:pPr>
            <a:r>
              <a:rPr lang="en-US" baseline="0" dirty="0" smtClean="0"/>
              <a:t>At best: crude assessment of a narrow band</a:t>
            </a:r>
            <a:r>
              <a:rPr lang="mr-IN"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EF2FA524-D75B-7148-952E-76D3937CAE07}" type="slidenum">
              <a:rPr lang="en-US" smtClean="0"/>
              <a:t>2</a:t>
            </a:fld>
            <a:endParaRPr lang="en-US"/>
          </a:p>
        </p:txBody>
      </p:sp>
    </p:spTree>
    <p:extLst>
      <p:ext uri="{BB962C8B-B14F-4D97-AF65-F5344CB8AC3E}">
        <p14:creationId xmlns:p14="http://schemas.microsoft.com/office/powerpoint/2010/main" val="2154751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F2FA524-D75B-7148-952E-76D3937CAE07}" type="slidenum">
              <a:rPr lang="en-US" smtClean="0"/>
              <a:t>20</a:t>
            </a:fld>
            <a:endParaRPr lang="en-US"/>
          </a:p>
        </p:txBody>
      </p:sp>
    </p:spTree>
    <p:extLst>
      <p:ext uri="{BB962C8B-B14F-4D97-AF65-F5344CB8AC3E}">
        <p14:creationId xmlns:p14="http://schemas.microsoft.com/office/powerpoint/2010/main" val="2922013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--More essential, less sufficient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 golden ticket scores, lottery</a:t>
            </a:r>
            <a:r>
              <a:rPr lang="en-US" baseline="0" dirty="0" smtClean="0"/>
              <a:t> ticket score that may prop you up for consideration among an increasingly exceptional applicant pool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prep and re-testing only when you’re sure you can move the needle in a meaningful way; awareness should allow families to be that much more realistic in creating a college list and understanding their odds</a:t>
            </a:r>
            <a:endParaRPr lang="en-US" dirty="0"/>
          </a:p>
        </p:txBody>
      </p:sp>
      <p:sp>
        <p:nvSpPr>
          <p:cNvPr id="4" name="Slide Number Placeholder 3"/>
          <p:cNvSpPr>
            <a:spLocks noGrp="1"/>
          </p:cNvSpPr>
          <p:nvPr>
            <p:ph type="sldNum" sz="quarter" idx="10"/>
          </p:nvPr>
        </p:nvSpPr>
        <p:spPr/>
        <p:txBody>
          <a:bodyPr/>
          <a:lstStyle/>
          <a:p>
            <a:fld id="{D5CE11E6-AC76-3D41-8322-B48505D69AC4}" type="slidenum">
              <a:rPr lang="en-US" smtClean="0"/>
              <a:t>21</a:t>
            </a:fld>
            <a:endParaRPr lang="en-US"/>
          </a:p>
        </p:txBody>
      </p:sp>
    </p:spTree>
    <p:extLst>
      <p:ext uri="{BB962C8B-B14F-4D97-AF65-F5344CB8AC3E}">
        <p14:creationId xmlns:p14="http://schemas.microsoft.com/office/powerpoint/2010/main" val="3288488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--End</a:t>
            </a:r>
            <a:r>
              <a:rPr lang="en-US" b="1" baseline="0" dirty="0" smtClean="0"/>
              <a:t> on a positive note</a:t>
            </a:r>
          </a:p>
          <a:p>
            <a:r>
              <a:rPr lang="en-US" b="1" baseline="0" dirty="0" smtClean="0"/>
              <a:t>--Less than 5% of colleges nationwide accept less than 50% of applicants</a:t>
            </a:r>
          </a:p>
          <a:p>
            <a:r>
              <a:rPr lang="en-US" b="1" baseline="0" dirty="0" smtClean="0"/>
              <a:t>--On average, colleges say yes to 70% of applications. </a:t>
            </a:r>
          </a:p>
          <a:p>
            <a:r>
              <a:rPr lang="en-US" b="1" baseline="0" dirty="0" smtClean="0"/>
              <a:t>--Conversely, after being accepted, students typically only say “yes” 1/3 of the time. In other words, it’s the universities competing for your favor, and you have a ton of college options that will be a great fit for you.</a:t>
            </a:r>
          </a:p>
          <a:p>
            <a:r>
              <a:rPr lang="en-US" b="1" baseline="0" dirty="0" smtClean="0"/>
              <a:t>--And lastly, to throw a little shade at test scores and Stanford, 70% of applicants with perfect test scores were rejected by Stanford. Admission process is more like a lottery because applicant pool is so powerful (and homogenous!). </a:t>
            </a:r>
          </a:p>
        </p:txBody>
      </p:sp>
      <p:sp>
        <p:nvSpPr>
          <p:cNvPr id="4" name="Slide Number Placeholder 3"/>
          <p:cNvSpPr>
            <a:spLocks noGrp="1"/>
          </p:cNvSpPr>
          <p:nvPr>
            <p:ph type="sldNum" sz="quarter" idx="10"/>
          </p:nvPr>
        </p:nvSpPr>
        <p:spPr/>
        <p:txBody>
          <a:bodyPr/>
          <a:lstStyle/>
          <a:p>
            <a:fld id="{D5CE11E6-AC76-3D41-8322-B48505D69AC4}" type="slidenum">
              <a:rPr lang="en-US" smtClean="0"/>
              <a:t>22</a:t>
            </a:fld>
            <a:endParaRPr lang="en-US"/>
          </a:p>
        </p:txBody>
      </p:sp>
    </p:spTree>
    <p:extLst>
      <p:ext uri="{BB962C8B-B14F-4D97-AF65-F5344CB8AC3E}">
        <p14:creationId xmlns:p14="http://schemas.microsoft.com/office/powerpoint/2010/main" val="51357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2FA524-D75B-7148-952E-76D3937CAE07}" type="slidenum">
              <a:rPr lang="en-US" smtClean="0"/>
              <a:t>23</a:t>
            </a:fld>
            <a:endParaRPr lang="en-US"/>
          </a:p>
        </p:txBody>
      </p:sp>
    </p:spTree>
    <p:extLst>
      <p:ext uri="{BB962C8B-B14F-4D97-AF65-F5344CB8AC3E}">
        <p14:creationId xmlns:p14="http://schemas.microsoft.com/office/powerpoint/2010/main" val="25835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Research suggests cumulative GPA and rigor most important; test scores provide additive value</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Most useful in predicting FGPA</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For admission offices at selective colleges, added value </a:t>
            </a:r>
            <a:r>
              <a:rPr lang="mr-IN" baseline="0" dirty="0" smtClean="0"/>
              <a:t>–</a:t>
            </a:r>
            <a:r>
              <a:rPr lang="en-US" baseline="0" dirty="0" smtClean="0"/>
              <a:t> hope is that scores can decode the transcript and help prioritize evaluation</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Crude assessment of a narrow band of academic skills</a:t>
            </a:r>
            <a:r>
              <a:rPr lang="mr-IN" baseline="0" dirty="0" smtClean="0"/>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5CE11E6-AC76-3D41-8322-B48505D69AC4}" type="slidenum">
              <a:rPr lang="en-US" smtClean="0"/>
              <a:t>3</a:t>
            </a:fld>
            <a:endParaRPr lang="en-US"/>
          </a:p>
        </p:txBody>
      </p:sp>
    </p:spTree>
    <p:extLst>
      <p:ext uri="{BB962C8B-B14F-4D97-AF65-F5344CB8AC3E}">
        <p14:creationId xmlns:p14="http://schemas.microsoft.com/office/powerpoint/2010/main" val="338261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AutoNum type="arabicParenR"/>
            </a:pPr>
            <a:r>
              <a:rPr lang="en-US" b="0" dirty="0" smtClean="0"/>
              <a:t>Grade</a:t>
            </a:r>
            <a:r>
              <a:rPr lang="en-US" b="0" baseline="0" dirty="0" smtClean="0"/>
              <a:t> inflation is at work here</a:t>
            </a:r>
          </a:p>
          <a:p>
            <a:pPr marL="228600" indent="-228600">
              <a:buFont typeface="Arial"/>
              <a:buAutoNum type="arabicParenR"/>
            </a:pPr>
            <a:r>
              <a:rPr lang="en-US" b="0" baseline="0" dirty="0" smtClean="0"/>
              <a:t>Tests help cut through the noise because of their consistency* in ranking students</a:t>
            </a:r>
          </a:p>
          <a:p>
            <a:pPr marL="228600" indent="-228600">
              <a:buFont typeface="Arial"/>
              <a:buAutoNum type="arabicParenR" startAt="3"/>
            </a:pPr>
            <a:r>
              <a:rPr lang="en-US" b="0" baseline="0" dirty="0" smtClean="0"/>
              <a:t>Makes life easier for massive institutions trying to translate transcripts all over the country (and world); common yardstick</a:t>
            </a:r>
          </a:p>
          <a:p>
            <a:pPr marL="228600" indent="-228600">
              <a:buFont typeface="Arial"/>
              <a:buAutoNum type="arabicParenR" startAt="3"/>
            </a:pPr>
            <a:r>
              <a:rPr lang="en-US" b="0" baseline="0" dirty="0" smtClean="0"/>
              <a:t>Jack as perfect example</a:t>
            </a:r>
            <a:r>
              <a:rPr lang="mr-IN" b="0" baseline="0" dirty="0" smtClean="0"/>
              <a:t>…</a:t>
            </a:r>
            <a:endParaRPr lang="en-US" b="0" dirty="0" smtClean="0"/>
          </a:p>
          <a:p>
            <a:pPr marL="0" indent="0">
              <a:buFont typeface="Arial"/>
              <a:buNone/>
            </a:pPr>
            <a:endParaRPr lang="en-US" b="0" dirty="0" smtClean="0"/>
          </a:p>
        </p:txBody>
      </p:sp>
      <p:sp>
        <p:nvSpPr>
          <p:cNvPr id="4" name="Slide Number Placeholder 3"/>
          <p:cNvSpPr>
            <a:spLocks noGrp="1"/>
          </p:cNvSpPr>
          <p:nvPr>
            <p:ph type="sldNum" sz="quarter" idx="10"/>
          </p:nvPr>
        </p:nvSpPr>
        <p:spPr/>
        <p:txBody>
          <a:bodyPr/>
          <a:lstStyle/>
          <a:p>
            <a:fld id="{D5CE11E6-AC76-3D41-8322-B48505D69AC4}" type="slidenum">
              <a:rPr lang="en-US" smtClean="0"/>
              <a:t>4</a:t>
            </a:fld>
            <a:endParaRPr lang="en-US"/>
          </a:p>
        </p:txBody>
      </p:sp>
    </p:spTree>
    <p:extLst>
      <p:ext uri="{BB962C8B-B14F-4D97-AF65-F5344CB8AC3E}">
        <p14:creationId xmlns:p14="http://schemas.microsoft.com/office/powerpoint/2010/main" val="19870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Test scores provide us with</a:t>
            </a:r>
            <a:r>
              <a:rPr lang="en-US" baseline="0" dirty="0" smtClean="0"/>
              <a:t> consistency; slight fluctuations in shape of distribution, but mostly stable; no cap on the number of low, middle, and high scores, but generally the tests are constructed to produce this result</a:t>
            </a:r>
          </a:p>
          <a:p>
            <a:pPr marL="228600" indent="-228600">
              <a:buAutoNum type="arabicParenR"/>
            </a:pPr>
            <a:r>
              <a:rPr lang="en-US" baseline="0" dirty="0" smtClean="0"/>
              <a:t>Norm-referenced test not on a traditional “curve”; no test date that is easier and ensures a higher score (big old asterisk here); can’t game this in advance</a:t>
            </a:r>
          </a:p>
          <a:p>
            <a:pPr marL="228600" indent="-228600">
              <a:buAutoNum type="arabicParenR" startAt="3"/>
            </a:pPr>
            <a:r>
              <a:rPr lang="en-US" baseline="0" dirty="0" smtClean="0"/>
              <a:t>Consequently, not all students meant to get a perfect score; endless effort doesn’t yield endless reward </a:t>
            </a:r>
          </a:p>
          <a:p>
            <a:pPr marL="228600" indent="-228600">
              <a:buAutoNum type="arabicParenR" startAt="3"/>
            </a:pPr>
            <a:r>
              <a:rPr lang="en-US" baseline="0" dirty="0" smtClean="0"/>
              <a:t>Avg. increase is “x” at middle of distribution; expected increment of improvement changes based on starting score </a:t>
            </a:r>
            <a:r>
              <a:rPr lang="mr-IN" baseline="0" dirty="0" smtClean="0"/>
              <a:t>–</a:t>
            </a:r>
            <a:r>
              <a:rPr lang="en-US" baseline="0" dirty="0" smtClean="0"/>
              <a:t> harder to move the needle (here) vs. (here) by the same amount</a:t>
            </a:r>
          </a:p>
          <a:p>
            <a:pPr marL="228600" indent="-228600">
              <a:buAutoNum type="arabicParenR" startAt="5"/>
            </a:pPr>
            <a:r>
              <a:rPr lang="en-US" baseline="0" dirty="0" smtClean="0"/>
              <a:t>Here’s a trick we use: map on percentiles, imagine we are standing in line of 100 (each person = 1 percentile); we’re at a 19 (44</a:t>
            </a:r>
            <a:r>
              <a:rPr lang="en-US" baseline="30000" dirty="0" smtClean="0"/>
              <a:t>th</a:t>
            </a:r>
            <a:r>
              <a:rPr lang="en-US" baseline="0" dirty="0" smtClean="0"/>
              <a:t> percentile), 56 folks in front of us, goal is to cut the distance in half</a:t>
            </a:r>
            <a:r>
              <a:rPr lang="mr-IN" baseline="0" dirty="0" smtClean="0"/>
              <a:t>…</a:t>
            </a:r>
            <a:endParaRPr lang="en-US" baseline="0" dirty="0" smtClean="0"/>
          </a:p>
          <a:p>
            <a:pPr marL="228600" indent="-228600">
              <a:buAutoNum type="arabicParenR" startAt="5"/>
            </a:pPr>
            <a:r>
              <a:rPr lang="en-US" baseline="0" dirty="0" smtClean="0"/>
              <a:t>Although absolute gains are different, relative gains and the effort required to achieve them are identical</a:t>
            </a:r>
          </a:p>
          <a:p>
            <a:r>
              <a:rPr lang="en-US" baseline="0" dirty="0" smtClean="0"/>
              <a:t>7)  Caveat, still plenty of room for kiddos at top of distribution, specialized and surgical approach required to get at these points; looking at near-perfection in performance</a:t>
            </a:r>
            <a:endParaRPr lang="en-US" dirty="0"/>
          </a:p>
        </p:txBody>
      </p:sp>
      <p:sp>
        <p:nvSpPr>
          <p:cNvPr id="4" name="Slide Number Placeholder 3"/>
          <p:cNvSpPr>
            <a:spLocks noGrp="1"/>
          </p:cNvSpPr>
          <p:nvPr>
            <p:ph type="sldNum" sz="quarter" idx="10"/>
          </p:nvPr>
        </p:nvSpPr>
        <p:spPr/>
        <p:txBody>
          <a:bodyPr/>
          <a:lstStyle/>
          <a:p>
            <a:fld id="{C49C0F61-D387-424A-B650-7EA086D8FD80}" type="slidenum">
              <a:rPr lang="en-US" smtClean="0"/>
              <a:t>5</a:t>
            </a:fld>
            <a:endParaRPr lang="en-US"/>
          </a:p>
        </p:txBody>
      </p:sp>
    </p:spTree>
    <p:extLst>
      <p:ext uri="{BB962C8B-B14F-4D97-AF65-F5344CB8AC3E}">
        <p14:creationId xmlns:p14="http://schemas.microsoft.com/office/powerpoint/2010/main" val="176618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comes</a:t>
            </a:r>
            <a:r>
              <a:rPr lang="en-US" baseline="0" dirty="0" smtClean="0"/>
              <a:t> the epic </a:t>
            </a:r>
            <a:r>
              <a:rPr lang="en-US" baseline="0" dirty="0" err="1" smtClean="0"/>
              <a:t>facepalm</a:t>
            </a:r>
            <a:r>
              <a:rPr lang="en-US" baseline="0" dirty="0" smtClean="0"/>
              <a:t> on the part of College Board</a:t>
            </a:r>
            <a:r>
              <a:rPr lang="mr-IN" baseline="0" dirty="0" smtClean="0"/>
              <a:t>…</a:t>
            </a:r>
            <a:r>
              <a:rPr lang="en-US" baseline="0" dirty="0" smtClean="0"/>
              <a:t>the June 2018 SAT</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Each test comes with its own raw to scaled score conversion table. No two tests can be perfectly identical </a:t>
            </a:r>
            <a:r>
              <a:rPr lang="mr-IN" baseline="0" dirty="0" smtClean="0"/>
              <a:t>–</a:t>
            </a:r>
            <a:r>
              <a:rPr lang="en-US" baseline="0" dirty="0" smtClean="0"/>
              <a:t> scaling and equating smooth away differences.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For instance, I sit for three SAT math sections, and my raw scores, although slightly different, still align with the same scaled score of 650. The behavior of the raw-to-scaled conversion is supposed to remain mostly stable from exam to exam.</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Students sat for the June 2018 SAT 50 questions right gave you a 650; when just a year before, 50 questions right yielded a 740. Our office was teeming with calls from confused students who made fewer errors on the June test than any previous practice or official test, only to see their scores go down.</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Response </a:t>
            </a:r>
            <a:r>
              <a:rPr lang="mr-IN" baseline="0" dirty="0" smtClean="0"/>
              <a:t>–</a:t>
            </a:r>
            <a:r>
              <a:rPr lang="en-US" baseline="0" dirty="0" smtClean="0"/>
              <a:t> this test was far too hard! In reality, test-maker’s made the exam too easy, so small mistakes dramatically sank top scores. </a:t>
            </a:r>
          </a:p>
        </p:txBody>
      </p:sp>
      <p:sp>
        <p:nvSpPr>
          <p:cNvPr id="4" name="Slide Number Placeholder 3"/>
          <p:cNvSpPr>
            <a:spLocks noGrp="1"/>
          </p:cNvSpPr>
          <p:nvPr>
            <p:ph type="sldNum" sz="quarter" idx="10"/>
          </p:nvPr>
        </p:nvSpPr>
        <p:spPr/>
        <p:txBody>
          <a:bodyPr/>
          <a:lstStyle/>
          <a:p>
            <a:fld id="{D5CE11E6-AC76-3D41-8322-B48505D69AC4}" type="slidenum">
              <a:rPr lang="en-US" smtClean="0"/>
              <a:t>6</a:t>
            </a:fld>
            <a:endParaRPr lang="en-US"/>
          </a:p>
        </p:txBody>
      </p:sp>
    </p:spTree>
    <p:extLst>
      <p:ext uri="{BB962C8B-B14F-4D97-AF65-F5344CB8AC3E}">
        <p14:creationId xmlns:p14="http://schemas.microsoft.com/office/powerpoint/2010/main" val="3621198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In fact, so few hard questions to differentiate</a:t>
            </a:r>
            <a:r>
              <a:rPr lang="en-US" baseline="0" dirty="0" smtClean="0"/>
              <a:t> students that we lost the ability to achieve these scores </a:t>
            </a:r>
            <a:r>
              <a:rPr lang="mr-IN" baseline="0" dirty="0" smtClean="0"/>
              <a:t>–</a:t>
            </a:r>
            <a:r>
              <a:rPr lang="en-US" baseline="0" dirty="0" smtClean="0"/>
              <a:t> known as “score gaps” by College Board.</a:t>
            </a:r>
            <a:endParaRPr lang="en-US" dirty="0"/>
          </a:p>
        </p:txBody>
      </p:sp>
      <p:sp>
        <p:nvSpPr>
          <p:cNvPr id="4" name="Slide Number Placeholder 3"/>
          <p:cNvSpPr>
            <a:spLocks noGrp="1"/>
          </p:cNvSpPr>
          <p:nvPr>
            <p:ph type="sldNum" sz="quarter" idx="10"/>
          </p:nvPr>
        </p:nvSpPr>
        <p:spPr/>
        <p:txBody>
          <a:bodyPr/>
          <a:lstStyle/>
          <a:p>
            <a:fld id="{D5CE11E6-AC76-3D41-8322-B48505D69AC4}" type="slidenum">
              <a:rPr lang="en-US" smtClean="0"/>
              <a:t>7</a:t>
            </a:fld>
            <a:endParaRPr lang="en-US"/>
          </a:p>
        </p:txBody>
      </p:sp>
    </p:spTree>
    <p:extLst>
      <p:ext uri="{BB962C8B-B14F-4D97-AF65-F5344CB8AC3E}">
        <p14:creationId xmlns:p14="http://schemas.microsoft.com/office/powerpoint/2010/main" val="3419903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Fair question to ask: are we overreacting? Does this only</a:t>
            </a:r>
            <a:r>
              <a:rPr lang="en-US" baseline="0" dirty="0" smtClean="0"/>
              <a:t> impact the highest-performing students in a narrow way? </a:t>
            </a:r>
          </a:p>
          <a:p>
            <a:pPr marL="228600" indent="-228600">
              <a:buAutoNum type="arabicParenR"/>
            </a:pPr>
            <a:r>
              <a:rPr lang="en-US" baseline="0" dirty="0" smtClean="0"/>
              <a:t>CB said look: avg. scores is the same; % of kiddos achieving 1400+ is the same; but the distribution of scores above a 1400 was very different, and colleges evaluate scores differently above a 1400 (1410 and 1550 feel categorically different, even if we take into consideration CB’s “standard error of measurement,” which it rattles as its ultimate insurance policy)</a:t>
            </a:r>
          </a:p>
        </p:txBody>
      </p:sp>
      <p:sp>
        <p:nvSpPr>
          <p:cNvPr id="4" name="Slide Number Placeholder 3"/>
          <p:cNvSpPr>
            <a:spLocks noGrp="1"/>
          </p:cNvSpPr>
          <p:nvPr>
            <p:ph type="sldNum" sz="quarter" idx="10"/>
          </p:nvPr>
        </p:nvSpPr>
        <p:spPr/>
        <p:txBody>
          <a:bodyPr/>
          <a:lstStyle/>
          <a:p>
            <a:fld id="{D5CE11E6-AC76-3D41-8322-B48505D69AC4}" type="slidenum">
              <a:rPr lang="en-US" smtClean="0"/>
              <a:t>8</a:t>
            </a:fld>
            <a:endParaRPr lang="en-US"/>
          </a:p>
        </p:txBody>
      </p:sp>
    </p:spTree>
    <p:extLst>
      <p:ext uri="{BB962C8B-B14F-4D97-AF65-F5344CB8AC3E}">
        <p14:creationId xmlns:p14="http://schemas.microsoft.com/office/powerpoint/2010/main" val="3255458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Harvard lawsuit lays bare the hair-splitting in scores that occurs even when colleges have the best of intentions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You can see massive disparities in admit rate based on academic rating</a:t>
            </a:r>
            <a:r>
              <a:rPr lang="mr-IN" baseline="0" dirty="0" smtClean="0"/>
              <a:t>…</a:t>
            </a:r>
            <a:r>
              <a:rPr lang="en-US" baseline="0" dirty="0" smtClean="0"/>
              <a:t>which is essentially a proxy for test scores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Students deemed “Summa Potential” (1) were admitted 66% of the time; </a:t>
            </a:r>
            <a:r>
              <a:rPr lang="en-US" b="1" baseline="0" dirty="0" smtClean="0"/>
              <a:t>they had near-perfect </a:t>
            </a:r>
            <a:r>
              <a:rPr lang="en-US" b="1" i="1" baseline="0" dirty="0" smtClean="0"/>
              <a:t>scores</a:t>
            </a:r>
            <a:r>
              <a:rPr lang="en-US" b="1" i="0" baseline="0" dirty="0" smtClean="0"/>
              <a:t> (first) </a:t>
            </a:r>
            <a:r>
              <a:rPr lang="en-US" i="0" baseline="0" dirty="0" smtClean="0"/>
              <a:t>and grades along with unusual creativity and evidence of original scholarship (fluffy)</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i="0" baseline="0" dirty="0" smtClean="0"/>
              <a:t>Then we get down to “Magna Potential” students (2), who are only admitted 10% of the time, the only perceivable difference being their scores, which are WOEFULLY in the high 700’s or 33+ range.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i="0" baseline="0" dirty="0" smtClean="0"/>
              <a:t>I don’t mean to paint too crude a picture </a:t>
            </a:r>
            <a:r>
              <a:rPr lang="mr-IN" i="0" baseline="0" dirty="0" smtClean="0"/>
              <a:t>–</a:t>
            </a:r>
            <a:r>
              <a:rPr lang="en-US" i="0" baseline="0" dirty="0" smtClean="0"/>
              <a:t> there are certainly folks weighing test scores holistically and in concert with many other factors, but I think Harvard sets the tone for its peers at selective colleges.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baseline="0" dirty="0" smtClean="0"/>
          </a:p>
        </p:txBody>
      </p:sp>
      <p:sp>
        <p:nvSpPr>
          <p:cNvPr id="4" name="Slide Number Placeholder 3"/>
          <p:cNvSpPr>
            <a:spLocks noGrp="1"/>
          </p:cNvSpPr>
          <p:nvPr>
            <p:ph type="sldNum" sz="quarter" idx="10"/>
          </p:nvPr>
        </p:nvSpPr>
        <p:spPr/>
        <p:txBody>
          <a:bodyPr/>
          <a:lstStyle/>
          <a:p>
            <a:fld id="{D5CE11E6-AC76-3D41-8322-B48505D69AC4}" type="slidenum">
              <a:rPr lang="en-US" smtClean="0"/>
              <a:t>9</a:t>
            </a:fld>
            <a:endParaRPr lang="en-US"/>
          </a:p>
        </p:txBody>
      </p:sp>
    </p:spTree>
    <p:extLst>
      <p:ext uri="{BB962C8B-B14F-4D97-AF65-F5344CB8AC3E}">
        <p14:creationId xmlns:p14="http://schemas.microsoft.com/office/powerpoint/2010/main" val="193859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6BA2B-5E74-8A48-B257-5C036A515FC6}"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3630965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6BA2B-5E74-8A48-B257-5C036A515FC6}"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106462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6BA2B-5E74-8A48-B257-5C036A515FC6}"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2744585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6BA2B-5E74-8A48-B257-5C036A515FC6}"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1481540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C6BA2B-5E74-8A48-B257-5C036A515FC6}"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1587834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C6BA2B-5E74-8A48-B257-5C036A515FC6}"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114881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C6BA2B-5E74-8A48-B257-5C036A515FC6}" type="datetimeFigureOut">
              <a:rPr lang="en-US" smtClean="0"/>
              <a:t>3/4/19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56186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C6BA2B-5E74-8A48-B257-5C036A515FC6}" type="datetimeFigureOut">
              <a:rPr lang="en-US" smtClean="0"/>
              <a:t>3/4/19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73628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6BA2B-5E74-8A48-B257-5C036A515FC6}" type="datetimeFigureOut">
              <a:rPr lang="en-US" smtClean="0"/>
              <a:t>3/4/19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164063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6BA2B-5E74-8A48-B257-5C036A515FC6}"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4074485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6BA2B-5E74-8A48-B257-5C036A515FC6}"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DE0EF-8574-7046-8688-42369DDF26C5}" type="slidenum">
              <a:rPr lang="en-US" smtClean="0"/>
              <a:t>‹#›</a:t>
            </a:fld>
            <a:endParaRPr lang="en-US"/>
          </a:p>
        </p:txBody>
      </p:sp>
    </p:spTree>
    <p:extLst>
      <p:ext uri="{BB962C8B-B14F-4D97-AF65-F5344CB8AC3E}">
        <p14:creationId xmlns:p14="http://schemas.microsoft.com/office/powerpoint/2010/main" val="3591039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A2B-5E74-8A48-B257-5C036A515FC6}" type="datetimeFigureOut">
              <a:rPr lang="en-US" smtClean="0"/>
              <a:t>3/4/19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DE0EF-8574-7046-8688-42369DDF26C5}" type="slidenum">
              <a:rPr lang="en-US" smtClean="0"/>
              <a:t>‹#›</a:t>
            </a:fld>
            <a:endParaRPr lang="en-US"/>
          </a:p>
        </p:txBody>
      </p:sp>
    </p:spTree>
    <p:extLst>
      <p:ext uri="{BB962C8B-B14F-4D97-AF65-F5344CB8AC3E}">
        <p14:creationId xmlns:p14="http://schemas.microsoft.com/office/powerpoint/2010/main" val="3759984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tiff"/><Relationship Id="rId5" Type="http://schemas.openxmlformats.org/officeDocument/2006/relationships/image" Target="../media/image4.jpeg"/><Relationship Id="rId6" Type="http://schemas.openxmlformats.org/officeDocument/2006/relationships/image" Target="../media/image31.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emf"/><Relationship Id="rId9"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tiff"/><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emf"/><Relationship Id="rId5"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3.tiff"/><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3.tiff"/><Relationship Id="rId5" Type="http://schemas.openxmlformats.org/officeDocument/2006/relationships/image" Target="../media/image4.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tiff"/><Relationship Id="rId5" Type="http://schemas.openxmlformats.org/officeDocument/2006/relationships/image" Target="../media/image4.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tiff"/><Relationship Id="rId5" Type="http://schemas.openxmlformats.org/officeDocument/2006/relationships/image" Target="../media/image4.jpeg"/><Relationship Id="rId6" Type="http://schemas.openxmlformats.org/officeDocument/2006/relationships/image" Target="../media/image22.jpeg"/><Relationship Id="rId7" Type="http://schemas.openxmlformats.org/officeDocument/2006/relationships/image" Target="../media/image23.png"/><Relationship Id="rId8" Type="http://schemas.openxmlformats.org/officeDocument/2006/relationships/image" Target="../media/image24.tiff"/><Relationship Id="rId1" Type="http://schemas.openxmlformats.org/officeDocument/2006/relationships/tags" Target="../tags/tag4.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over-Final-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545"/>
            <a:ext cx="9144000" cy="6858000"/>
          </a:xfrm>
          <a:prstGeom prst="rect">
            <a:avLst/>
          </a:prstGeom>
        </p:spPr>
      </p:pic>
      <p:sp>
        <p:nvSpPr>
          <p:cNvPr id="16" name="Rectangle 15"/>
          <p:cNvSpPr/>
          <p:nvPr/>
        </p:nvSpPr>
        <p:spPr>
          <a:xfrm>
            <a:off x="2633240" y="5380182"/>
            <a:ext cx="6510763" cy="1477817"/>
          </a:xfrm>
          <a:prstGeom prst="rect">
            <a:avLst/>
          </a:prstGeom>
          <a:solidFill>
            <a:srgbClr val="E9352F">
              <a:alpha val="80000"/>
            </a:srgbClr>
          </a:solidFill>
          <a:ln>
            <a:noFill/>
          </a:ln>
          <a:effectLst>
            <a:outerShdw blurRad="56515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974273" y="2158974"/>
            <a:ext cx="6881091" cy="1724356"/>
          </a:xfrm>
        </p:spPr>
        <p:txBody>
          <a:bodyPr>
            <a:normAutofit fontScale="90000"/>
          </a:bodyPr>
          <a:lstStyle/>
          <a:p>
            <a:pPr algn="l">
              <a:lnSpc>
                <a:spcPct val="120000"/>
              </a:lnSpc>
            </a:pPr>
            <a:r>
              <a:rPr lang="en-US" sz="4000" b="1" kern="100" spc="140" dirty="0" smtClean="0">
                <a:solidFill>
                  <a:schemeClr val="bg1"/>
                </a:solidFill>
                <a:latin typeface="Arial"/>
                <a:ea typeface="Proxima Nova" charset="0"/>
                <a:cs typeface="Arial"/>
              </a:rPr>
              <a:t>WACAC SLC:</a:t>
            </a:r>
            <a:r>
              <a:rPr lang="en-US" sz="4000" kern="100" spc="140" dirty="0" smtClean="0">
                <a:solidFill>
                  <a:schemeClr val="bg1"/>
                </a:solidFill>
                <a:latin typeface="Arial"/>
                <a:ea typeface="Proxima Nova" charset="0"/>
                <a:cs typeface="Arial"/>
              </a:rPr>
              <a:t> U </a:t>
            </a:r>
            <a:r>
              <a:rPr lang="en-US" sz="4000" kern="100" spc="140" smtClean="0">
                <a:solidFill>
                  <a:schemeClr val="bg1"/>
                </a:solidFill>
                <a:latin typeface="Arial"/>
                <a:ea typeface="Proxima Nova" charset="0"/>
                <a:cs typeface="Arial"/>
              </a:rPr>
              <a:t>of Redlands</a:t>
            </a:r>
            <a:r>
              <a:rPr lang="en-US" sz="4000" b="1" kern="100" spc="140" dirty="0" smtClean="0">
                <a:solidFill>
                  <a:schemeClr val="bg1"/>
                </a:solidFill>
                <a:latin typeface="Arial"/>
                <a:ea typeface="Proxima Nova" charset="0"/>
                <a:cs typeface="Arial"/>
              </a:rPr>
              <a:t/>
            </a:r>
            <a:br>
              <a:rPr lang="en-US" sz="4000" b="1" kern="100" spc="140" dirty="0" smtClean="0">
                <a:solidFill>
                  <a:schemeClr val="bg1"/>
                </a:solidFill>
                <a:latin typeface="Arial"/>
                <a:ea typeface="Proxima Nova" charset="0"/>
                <a:cs typeface="Arial"/>
              </a:rPr>
            </a:br>
            <a:r>
              <a:rPr lang="en-US" sz="3100" i="1" kern="100" spc="140" dirty="0" smtClean="0">
                <a:solidFill>
                  <a:schemeClr val="bg1"/>
                </a:solidFill>
                <a:latin typeface="Arial"/>
                <a:ea typeface="Proxima Nova" charset="0"/>
                <a:cs typeface="Arial"/>
              </a:rPr>
              <a:t>The Diluted Value of High Test Scores</a:t>
            </a:r>
            <a:endParaRPr lang="en-US" sz="3100" i="1" kern="100" spc="140" dirty="0">
              <a:solidFill>
                <a:schemeClr val="bg1"/>
              </a:solidFill>
              <a:latin typeface="Arial"/>
              <a:ea typeface="Proxima Nova" charset="0"/>
              <a:cs typeface="Arial"/>
            </a:endParaRPr>
          </a:p>
        </p:txBody>
      </p:sp>
      <p:sp>
        <p:nvSpPr>
          <p:cNvPr id="2" name="Rounded Rectangle 1"/>
          <p:cNvSpPr/>
          <p:nvPr/>
        </p:nvSpPr>
        <p:spPr>
          <a:xfrm>
            <a:off x="2078182" y="3969267"/>
            <a:ext cx="7065819" cy="49617"/>
          </a:xfrm>
          <a:prstGeom prst="round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rtlCol="0" anchor="ctr"/>
          <a:lstStyle/>
          <a:p>
            <a:pPr algn="ctr" defTabSz="1828434" fontAlgn="auto">
              <a:spcBef>
                <a:spcPts val="0"/>
              </a:spcBef>
              <a:spcAft>
                <a:spcPts val="0"/>
              </a:spcAft>
            </a:pPr>
            <a:endParaRPr lang="en-US" dirty="0">
              <a:solidFill>
                <a:schemeClr val="bg1"/>
              </a:solidFill>
            </a:endParaRPr>
          </a:p>
        </p:txBody>
      </p:sp>
      <p:sp>
        <p:nvSpPr>
          <p:cNvPr id="3" name="TextBox 2"/>
          <p:cNvSpPr txBox="1"/>
          <p:nvPr/>
        </p:nvSpPr>
        <p:spPr>
          <a:xfrm>
            <a:off x="2736281" y="5600210"/>
            <a:ext cx="6410881" cy="929485"/>
          </a:xfrm>
          <a:prstGeom prst="rect">
            <a:avLst/>
          </a:prstGeom>
          <a:noFill/>
        </p:spPr>
        <p:txBody>
          <a:bodyPr wrap="square" rtlCol="0">
            <a:spAutoFit/>
          </a:bodyPr>
          <a:lstStyle/>
          <a:p>
            <a:pPr>
              <a:lnSpc>
                <a:spcPct val="110000"/>
              </a:lnSpc>
            </a:pPr>
            <a:r>
              <a:rPr lang="en-US" sz="2400" b="1" spc="100" dirty="0" smtClean="0">
                <a:solidFill>
                  <a:schemeClr val="bg1"/>
                </a:solidFill>
                <a:latin typeface="Arial"/>
                <a:cs typeface="Arial"/>
              </a:rPr>
              <a:t>Matt Steiner, </a:t>
            </a:r>
            <a:r>
              <a:rPr lang="en-US" sz="2400" spc="100" dirty="0" smtClean="0">
                <a:solidFill>
                  <a:schemeClr val="bg1"/>
                </a:solidFill>
                <a:latin typeface="Arial"/>
                <a:cs typeface="Arial"/>
              </a:rPr>
              <a:t>Compass Education Group</a:t>
            </a:r>
          </a:p>
          <a:p>
            <a:pPr>
              <a:lnSpc>
                <a:spcPct val="120000"/>
              </a:lnSpc>
            </a:pPr>
            <a:r>
              <a:rPr lang="en-US" sz="2400" b="1" spc="100" dirty="0" smtClean="0">
                <a:solidFill>
                  <a:schemeClr val="bg1"/>
                </a:solidFill>
                <a:latin typeface="Arial"/>
                <a:cs typeface="Arial"/>
              </a:rPr>
              <a:t>Mark Lim, </a:t>
            </a:r>
            <a:r>
              <a:rPr lang="en-US" sz="2400" spc="100" dirty="0" smtClean="0">
                <a:solidFill>
                  <a:schemeClr val="bg1"/>
                </a:solidFill>
                <a:latin typeface="Arial"/>
                <a:cs typeface="Arial"/>
              </a:rPr>
              <a:t>Ramona High School</a:t>
            </a:r>
            <a:endParaRPr lang="en-US" sz="2400" spc="100" dirty="0">
              <a:solidFill>
                <a:schemeClr val="bg1"/>
              </a:solidFill>
              <a:latin typeface="Arial"/>
              <a:cs typeface="Arial"/>
            </a:endParaRPr>
          </a:p>
        </p:txBody>
      </p:sp>
    </p:spTree>
    <p:extLst>
      <p:ext uri="{BB962C8B-B14F-4D97-AF65-F5344CB8AC3E}">
        <p14:creationId xmlns:p14="http://schemas.microsoft.com/office/powerpoint/2010/main" val="156166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p-Option-6.jpg">
            <a:extLst>
              <a:ext uri="{FF2B5EF4-FFF2-40B4-BE49-F238E27FC236}">
                <a16:creationId xmlns="" xmlns:a16="http://schemas.microsoft.com/office/drawing/2014/main" id="{F6B51578-2C45-C147-B29F-894A9CE735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6" name="Content Placeholder 2"/>
          <p:cNvSpPr txBox="1">
            <a:spLocks/>
          </p:cNvSpPr>
          <p:nvPr/>
        </p:nvSpPr>
        <p:spPr>
          <a:xfrm>
            <a:off x="457200" y="2680880"/>
            <a:ext cx="5034198" cy="39598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Proxima Nova 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roxima Nova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roxima Nova Regular"/>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50000"/>
              </a:lnSpc>
              <a:buNone/>
              <a:defRPr/>
            </a:pPr>
            <a:endParaRPr lang="en-US" sz="2400" b="1" dirty="0">
              <a:solidFill>
                <a:schemeClr val="accent4">
                  <a:lumMod val="75000"/>
                </a:schemeClr>
              </a:solidFill>
              <a:latin typeface="Arial" panose="020B0604020202020204" pitchFamily="34" charset="0"/>
              <a:ea typeface="MS PGothic" charset="0"/>
              <a:cs typeface="Arial" panose="020B0604020202020204" pitchFamily="34" charset="0"/>
            </a:endParaRPr>
          </a:p>
          <a:p>
            <a:pPr marL="0" indent="0">
              <a:lnSpc>
                <a:spcPct val="110000"/>
              </a:lnSpc>
              <a:buNone/>
              <a:defRPr/>
            </a:pPr>
            <a:r>
              <a:rPr lang="en-US" sz="2400" b="1" dirty="0">
                <a:solidFill>
                  <a:schemeClr val="accent4">
                    <a:lumMod val="75000"/>
                  </a:schemeClr>
                </a:solidFill>
                <a:latin typeface="Arial" panose="020B0604020202020204" pitchFamily="34" charset="0"/>
                <a:ea typeface="MS PGothic" charset="0"/>
                <a:cs typeface="Arial" panose="020B0604020202020204" pitchFamily="34" charset="0"/>
              </a:rPr>
              <a:t>October 10</a:t>
            </a:r>
            <a:r>
              <a:rPr lang="en-US" sz="2400" b="1" baseline="30000" dirty="0">
                <a:solidFill>
                  <a:schemeClr val="accent4">
                    <a:lumMod val="75000"/>
                  </a:schemeClr>
                </a:solidFill>
                <a:latin typeface="Arial" panose="020B0604020202020204" pitchFamily="34" charset="0"/>
                <a:ea typeface="MS PGothic" charset="0"/>
                <a:cs typeface="Arial" panose="020B0604020202020204" pitchFamily="34" charset="0"/>
              </a:rPr>
              <a:t>th</a:t>
            </a:r>
            <a:r>
              <a:rPr lang="en-US" sz="2400" b="1" dirty="0">
                <a:solidFill>
                  <a:schemeClr val="accent4">
                    <a:lumMod val="75000"/>
                  </a:schemeClr>
                </a:solidFill>
                <a:latin typeface="Arial" panose="020B0604020202020204" pitchFamily="34" charset="0"/>
                <a:ea typeface="MS PGothic" charset="0"/>
                <a:cs typeface="Arial" panose="020B0604020202020204" pitchFamily="34" charset="0"/>
              </a:rPr>
              <a:t> PSAT</a:t>
            </a:r>
            <a:endParaRPr lang="en-US" sz="1200" dirty="0">
              <a:solidFill>
                <a:schemeClr val="accent4">
                  <a:lumMod val="75000"/>
                </a:schemeClr>
              </a:solidFill>
              <a:latin typeface="Arial" panose="020B0604020202020204" pitchFamily="34" charset="0"/>
              <a:ea typeface="MS PGothic" charset="0"/>
              <a:cs typeface="Arial" panose="020B0604020202020204" pitchFamily="34" charset="0"/>
            </a:endParaRPr>
          </a:p>
          <a:p>
            <a:pPr>
              <a:lnSpc>
                <a:spcPct val="150000"/>
              </a:lnSpc>
              <a:spcBef>
                <a:spcPts val="576"/>
              </a:spcBef>
              <a:buClr>
                <a:schemeClr val="accent2"/>
              </a:buClr>
              <a:buFont typeface="Wingdings" charset="2"/>
              <a:buChar char="Ø"/>
              <a:defRPr/>
            </a:pPr>
            <a:r>
              <a:rPr lang="en-US" sz="2000" dirty="0">
                <a:latin typeface="Arial" panose="020B0604020202020204" pitchFamily="34" charset="0"/>
                <a:ea typeface="MS PGothic" charset="0"/>
                <a:cs typeface="Arial" panose="020B0604020202020204" pitchFamily="34" charset="0"/>
              </a:rPr>
              <a:t>5 wrong on Math; 700</a:t>
            </a:r>
          </a:p>
          <a:p>
            <a:pPr marL="0" indent="0">
              <a:lnSpc>
                <a:spcPct val="200000"/>
              </a:lnSpc>
              <a:buNone/>
              <a:defRPr/>
            </a:pPr>
            <a:r>
              <a:rPr lang="en-US" sz="2400" b="1" dirty="0">
                <a:solidFill>
                  <a:schemeClr val="accent1"/>
                </a:solidFill>
                <a:latin typeface="Arial" panose="020B0604020202020204" pitchFamily="34" charset="0"/>
                <a:ea typeface="MS PGothic" charset="0"/>
                <a:cs typeface="Arial" panose="020B0604020202020204" pitchFamily="34" charset="0"/>
              </a:rPr>
              <a:t>October 24</a:t>
            </a:r>
            <a:r>
              <a:rPr lang="en-US" sz="2400" b="1" baseline="30000" dirty="0">
                <a:solidFill>
                  <a:schemeClr val="accent1"/>
                </a:solidFill>
                <a:latin typeface="Arial" panose="020B0604020202020204" pitchFamily="34" charset="0"/>
                <a:ea typeface="MS PGothic" charset="0"/>
                <a:cs typeface="Arial" panose="020B0604020202020204" pitchFamily="34" charset="0"/>
              </a:rPr>
              <a:t>th</a:t>
            </a:r>
            <a:r>
              <a:rPr lang="en-US" sz="2400" b="1" dirty="0">
                <a:solidFill>
                  <a:schemeClr val="accent1"/>
                </a:solidFill>
                <a:latin typeface="Arial" panose="020B0604020202020204" pitchFamily="34" charset="0"/>
                <a:ea typeface="MS PGothic" charset="0"/>
                <a:cs typeface="Arial" panose="020B0604020202020204" pitchFamily="34" charset="0"/>
              </a:rPr>
              <a:t> PSAT</a:t>
            </a:r>
            <a:endParaRPr lang="en-US" sz="1200" dirty="0">
              <a:solidFill>
                <a:schemeClr val="accent1"/>
              </a:solidFill>
              <a:latin typeface="Arial" panose="020B0604020202020204" pitchFamily="34" charset="0"/>
              <a:ea typeface="MS PGothic" charset="0"/>
              <a:cs typeface="Arial" panose="020B0604020202020204" pitchFamily="34" charset="0"/>
            </a:endParaRPr>
          </a:p>
          <a:p>
            <a:pPr>
              <a:lnSpc>
                <a:spcPct val="150000"/>
              </a:lnSpc>
              <a:spcBef>
                <a:spcPts val="576"/>
              </a:spcBef>
              <a:buClr>
                <a:schemeClr val="accent2"/>
              </a:buClr>
              <a:buFont typeface="Wingdings" charset="2"/>
              <a:buChar char="Ø"/>
              <a:defRPr/>
            </a:pPr>
            <a:r>
              <a:rPr lang="en-US" sz="2000" dirty="0">
                <a:latin typeface="Arial" panose="020B0604020202020204" pitchFamily="34" charset="0"/>
                <a:ea typeface="MS PGothic" charset="0"/>
                <a:cs typeface="Arial" panose="020B0604020202020204" pitchFamily="34" charset="0"/>
              </a:rPr>
              <a:t>1 wrong on Math; 710</a:t>
            </a:r>
          </a:p>
          <a:p>
            <a:pPr lvl="1">
              <a:lnSpc>
                <a:spcPct val="120000"/>
              </a:lnSpc>
              <a:spcBef>
                <a:spcPts val="576"/>
              </a:spcBef>
              <a:buClr>
                <a:schemeClr val="accent2"/>
              </a:buClr>
              <a:buFont typeface="Wingdings" charset="2"/>
              <a:buChar char="Ø"/>
              <a:defRPr/>
            </a:pPr>
            <a:r>
              <a:rPr lang="en-US" sz="1600" i="1" dirty="0">
                <a:latin typeface="Arial" panose="020B0604020202020204" pitchFamily="34" charset="0"/>
                <a:ea typeface="MS PGothic" charset="0"/>
                <a:cs typeface="Arial" panose="020B0604020202020204" pitchFamily="34" charset="0"/>
              </a:rPr>
              <a:t>SUPER-easy test</a:t>
            </a:r>
          </a:p>
          <a:p>
            <a:pPr lvl="1">
              <a:lnSpc>
                <a:spcPct val="120000"/>
              </a:lnSpc>
              <a:spcBef>
                <a:spcPts val="576"/>
              </a:spcBef>
              <a:buClr>
                <a:schemeClr val="accent2"/>
              </a:buClr>
              <a:buFont typeface="Wingdings" charset="2"/>
              <a:buChar char="Ø"/>
              <a:defRPr/>
            </a:pPr>
            <a:r>
              <a:rPr lang="en-US" sz="1600" b="1" i="1" dirty="0">
                <a:latin typeface="Arial" panose="020B0604020202020204" pitchFamily="34" charset="0"/>
                <a:ea typeface="MS PGothic" charset="0"/>
                <a:cs typeface="Arial" panose="020B0604020202020204" pitchFamily="34" charset="0"/>
              </a:rPr>
              <a:t>Result: </a:t>
            </a:r>
            <a:r>
              <a:rPr lang="en-US" sz="1600" i="1" dirty="0">
                <a:latin typeface="Arial" panose="020B0604020202020204" pitchFamily="34" charset="0"/>
                <a:ea typeface="MS PGothic" charset="0"/>
                <a:cs typeface="Arial" panose="020B0604020202020204" pitchFamily="34" charset="0"/>
              </a:rPr>
              <a:t>High # of 760s and 710s w/ no         in between</a:t>
            </a:r>
          </a:p>
          <a:p>
            <a:pPr marL="0" indent="0">
              <a:lnSpc>
                <a:spcPct val="150000"/>
              </a:lnSpc>
              <a:spcBef>
                <a:spcPts val="576"/>
              </a:spcBef>
              <a:buClr>
                <a:schemeClr val="accent2"/>
              </a:buClr>
              <a:buNone/>
              <a:defRPr/>
            </a:pPr>
            <a:endParaRPr lang="en-US" sz="2200" dirty="0">
              <a:latin typeface="Arial" panose="020B0604020202020204" pitchFamily="34" charset="0"/>
              <a:ea typeface="MS PGothic" charset="0"/>
              <a:cs typeface="Arial" panose="020B0604020202020204" pitchFamily="34" charset="0"/>
            </a:endParaRPr>
          </a:p>
        </p:txBody>
      </p:sp>
      <p:sp>
        <p:nvSpPr>
          <p:cNvPr id="7" name="Title 1"/>
          <p:cNvSpPr txBox="1">
            <a:spLocks/>
          </p:cNvSpPr>
          <p:nvPr/>
        </p:nvSpPr>
        <p:spPr>
          <a:xfrm>
            <a:off x="475131"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3200" b="1" dirty="0">
                <a:solidFill>
                  <a:schemeClr val="bg1"/>
                </a:solidFill>
                <a:latin typeface="Arial"/>
                <a:ea typeface="Proxima Nova" charset="0"/>
                <a:cs typeface="Arial"/>
              </a:rPr>
              <a:t>What about the PSAT/NMSQT?</a:t>
            </a:r>
            <a:endParaRPr lang="en-US" sz="3200" dirty="0">
              <a:solidFill>
                <a:schemeClr val="bg1"/>
              </a:solidFill>
              <a:latin typeface="Arial"/>
              <a:cs typeface="Arial"/>
            </a:endParaRPr>
          </a:p>
        </p:txBody>
      </p:sp>
      <p:sp>
        <p:nvSpPr>
          <p:cNvPr id="5" name="TextBox 4">
            <a:extLst>
              <a:ext uri="{FF2B5EF4-FFF2-40B4-BE49-F238E27FC236}">
                <a16:creationId xmlns="" xmlns:a16="http://schemas.microsoft.com/office/drawing/2014/main" id="{94F0409E-F19D-2841-B42F-075F732ECE5E}"/>
              </a:ext>
            </a:extLst>
          </p:cNvPr>
          <p:cNvSpPr txBox="1"/>
          <p:nvPr/>
        </p:nvSpPr>
        <p:spPr>
          <a:xfrm>
            <a:off x="5491398" y="3039880"/>
            <a:ext cx="2422329" cy="2708434"/>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US" sz="2000" b="1" dirty="0">
                <a:latin typeface="Arial"/>
                <a:cs typeface="Arial"/>
              </a:rPr>
              <a:t>Oct. 24 </a:t>
            </a:r>
          </a:p>
          <a:p>
            <a:pPr algn="ctr"/>
            <a:r>
              <a:rPr lang="en-US" sz="2000" b="1" dirty="0">
                <a:latin typeface="Arial"/>
                <a:cs typeface="Arial"/>
              </a:rPr>
              <a:t>Possible Scores</a:t>
            </a:r>
          </a:p>
          <a:p>
            <a:pPr algn="ctr">
              <a:lnSpc>
                <a:spcPct val="50000"/>
              </a:lnSpc>
            </a:pPr>
            <a:endParaRPr lang="en-US" sz="2000" dirty="0">
              <a:latin typeface="Arial"/>
              <a:cs typeface="Arial"/>
            </a:endParaRPr>
          </a:p>
          <a:p>
            <a:pPr algn="ctr"/>
            <a:r>
              <a:rPr lang="en-US" sz="2000" dirty="0">
                <a:latin typeface="Arial"/>
                <a:cs typeface="Arial"/>
              </a:rPr>
              <a:t>710</a:t>
            </a:r>
          </a:p>
          <a:p>
            <a:pPr algn="ctr"/>
            <a:r>
              <a:rPr lang="en-US" sz="2000" dirty="0">
                <a:latin typeface="Arial"/>
                <a:cs typeface="Arial"/>
              </a:rPr>
              <a:t>720</a:t>
            </a:r>
          </a:p>
          <a:p>
            <a:pPr algn="ctr"/>
            <a:r>
              <a:rPr lang="en-US" sz="2000" dirty="0">
                <a:latin typeface="Arial"/>
                <a:cs typeface="Arial"/>
              </a:rPr>
              <a:t>730</a:t>
            </a:r>
          </a:p>
          <a:p>
            <a:pPr algn="ctr"/>
            <a:r>
              <a:rPr lang="en-US" sz="2000" dirty="0">
                <a:latin typeface="Arial"/>
                <a:cs typeface="Arial"/>
              </a:rPr>
              <a:t>740</a:t>
            </a:r>
          </a:p>
          <a:p>
            <a:pPr algn="ctr"/>
            <a:r>
              <a:rPr lang="en-US" sz="2000" dirty="0">
                <a:latin typeface="Arial"/>
                <a:cs typeface="Arial"/>
              </a:rPr>
              <a:t>750</a:t>
            </a:r>
          </a:p>
          <a:p>
            <a:pPr algn="ctr"/>
            <a:r>
              <a:rPr lang="en-US" sz="2000" dirty="0">
                <a:latin typeface="Arial"/>
                <a:cs typeface="Arial"/>
              </a:rPr>
              <a:t>760</a:t>
            </a:r>
          </a:p>
        </p:txBody>
      </p:sp>
      <p:cxnSp>
        <p:nvCxnSpPr>
          <p:cNvPr id="9" name="Straight Connector 8">
            <a:extLst>
              <a:ext uri="{FF2B5EF4-FFF2-40B4-BE49-F238E27FC236}">
                <a16:creationId xmlns="" xmlns:a16="http://schemas.microsoft.com/office/drawing/2014/main" id="{21B65633-4D66-904A-B025-C6E3BAADC4CB}"/>
              </a:ext>
            </a:extLst>
          </p:cNvPr>
          <p:cNvCxnSpPr>
            <a:cxnSpLocks/>
          </p:cNvCxnSpPr>
          <p:nvPr/>
        </p:nvCxnSpPr>
        <p:spPr>
          <a:xfrm>
            <a:off x="6341688" y="4325343"/>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7A3FC24E-4CF2-D647-8450-2F905C50304A}"/>
              </a:ext>
            </a:extLst>
          </p:cNvPr>
          <p:cNvCxnSpPr>
            <a:cxnSpLocks/>
          </p:cNvCxnSpPr>
          <p:nvPr/>
        </p:nvCxnSpPr>
        <p:spPr>
          <a:xfrm>
            <a:off x="6342087" y="4605313"/>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57F26FA3-333A-D64E-8967-3C8608518CFB}"/>
              </a:ext>
            </a:extLst>
          </p:cNvPr>
          <p:cNvCxnSpPr>
            <a:cxnSpLocks/>
          </p:cNvCxnSpPr>
          <p:nvPr/>
        </p:nvCxnSpPr>
        <p:spPr>
          <a:xfrm>
            <a:off x="6341688" y="4908093"/>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 xmlns:a16="http://schemas.microsoft.com/office/drawing/2014/main" id="{D608AD81-44B4-9D48-AFC6-E7C46978ED17}"/>
              </a:ext>
            </a:extLst>
          </p:cNvPr>
          <p:cNvCxnSpPr>
            <a:cxnSpLocks/>
          </p:cNvCxnSpPr>
          <p:nvPr/>
        </p:nvCxnSpPr>
        <p:spPr>
          <a:xfrm>
            <a:off x="6350004" y="5203995"/>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968510" y="1845448"/>
            <a:ext cx="4572000" cy="798680"/>
          </a:xfrm>
          <a:prstGeom prst="rect">
            <a:avLst/>
          </a:prstGeom>
        </p:spPr>
        <p:txBody>
          <a:bodyPr>
            <a:spAutoFit/>
          </a:bodyPr>
          <a:lstStyle/>
          <a:p>
            <a:pPr algn="ctr">
              <a:lnSpc>
                <a:spcPct val="110000"/>
              </a:lnSpc>
              <a:defRPr/>
            </a:pPr>
            <a:r>
              <a:rPr lang="en-US" sz="2400" b="1" dirty="0">
                <a:latin typeface="Arial" panose="020B0604020202020204" pitchFamily="34" charset="0"/>
                <a:ea typeface="MS PGothic" charset="0"/>
                <a:cs typeface="Arial" panose="020B0604020202020204" pitchFamily="34" charset="0"/>
              </a:rPr>
              <a:t>PSAT Total: </a:t>
            </a:r>
            <a:r>
              <a:rPr lang="en-US" sz="2400" dirty="0">
                <a:latin typeface="Arial" panose="020B0604020202020204" pitchFamily="34" charset="0"/>
                <a:ea typeface="MS PGothic" charset="0"/>
                <a:cs typeface="Arial" panose="020B0604020202020204" pitchFamily="34" charset="0"/>
              </a:rPr>
              <a:t>320-1520</a:t>
            </a:r>
          </a:p>
          <a:p>
            <a:pPr algn="ctr">
              <a:lnSpc>
                <a:spcPct val="110000"/>
              </a:lnSpc>
              <a:defRPr/>
            </a:pPr>
            <a:r>
              <a:rPr lang="en-US" dirty="0">
                <a:latin typeface="Arial" panose="020B0604020202020204" pitchFamily="34" charset="0"/>
                <a:ea typeface="MS PGothic" charset="0"/>
                <a:cs typeface="Arial" panose="020B0604020202020204" pitchFamily="34" charset="0"/>
              </a:rPr>
              <a:t>ERW: 160-760  |  Math: 160-760 </a:t>
            </a:r>
          </a:p>
        </p:txBody>
      </p:sp>
    </p:spTree>
    <p:extLst>
      <p:ext uri="{BB962C8B-B14F-4D97-AF65-F5344CB8AC3E}">
        <p14:creationId xmlns:p14="http://schemas.microsoft.com/office/powerpoint/2010/main" val="27557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22" presetClass="entr" presetSubtype="8"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p-Option-6.jpg">
            <a:extLst>
              <a:ext uri="{FF2B5EF4-FFF2-40B4-BE49-F238E27FC236}">
                <a16:creationId xmlns="" xmlns:a16="http://schemas.microsoft.com/office/drawing/2014/main" id="{F6B51578-2C45-C147-B29F-894A9CE735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6" name="Content Placeholder 2"/>
          <p:cNvSpPr txBox="1">
            <a:spLocks/>
          </p:cNvSpPr>
          <p:nvPr/>
        </p:nvSpPr>
        <p:spPr>
          <a:xfrm>
            <a:off x="457200" y="1765438"/>
            <a:ext cx="4835612" cy="475983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Proxima Nova 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roxima Nova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roxima Nova Regular"/>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buNone/>
              <a:defRPr/>
            </a:pPr>
            <a:r>
              <a:rPr lang="en-US" sz="2400" b="1" dirty="0" smtClean="0">
                <a:latin typeface="Arial" panose="020B0604020202020204" pitchFamily="34" charset="0"/>
                <a:ea typeface="MS PGothic" charset="0"/>
                <a:cs typeface="Arial" panose="020B0604020202020204" pitchFamily="34" charset="0"/>
              </a:rPr>
              <a:t>Ice Skating at the Olympics</a:t>
            </a:r>
            <a:endParaRPr lang="en-US" sz="2400" b="1" dirty="0">
              <a:latin typeface="Arial" panose="020B0604020202020204" pitchFamily="34" charset="0"/>
              <a:ea typeface="MS PGothic" charset="0"/>
              <a:cs typeface="Arial" panose="020B0604020202020204" pitchFamily="34" charset="0"/>
            </a:endParaRPr>
          </a:p>
          <a:p>
            <a:pPr>
              <a:lnSpc>
                <a:spcPct val="150000"/>
              </a:lnSpc>
              <a:spcBef>
                <a:spcPts val="576"/>
              </a:spcBef>
              <a:buClr>
                <a:schemeClr val="accent2"/>
              </a:buClr>
              <a:buFont typeface="Wingdings" charset="2"/>
              <a:buChar char="Ø"/>
              <a:defRPr/>
            </a:pPr>
            <a:r>
              <a:rPr lang="en-US" sz="2000" dirty="0">
                <a:latin typeface="Arial" panose="020B0604020202020204" pitchFamily="34" charset="0"/>
                <a:ea typeface="MS PGothic" charset="0"/>
                <a:cs typeface="Arial" panose="020B0604020202020204" pitchFamily="34" charset="0"/>
              </a:rPr>
              <a:t>Oct 10</a:t>
            </a:r>
            <a:r>
              <a:rPr lang="en-US" sz="2000" baseline="30000" dirty="0">
                <a:latin typeface="Arial" panose="020B0604020202020204" pitchFamily="34" charset="0"/>
                <a:ea typeface="MS PGothic" charset="0"/>
                <a:cs typeface="Arial" panose="020B0604020202020204" pitchFamily="34" charset="0"/>
              </a:rPr>
              <a:t>th</a:t>
            </a:r>
            <a:r>
              <a:rPr lang="en-US" sz="2000" dirty="0">
                <a:latin typeface="Arial" panose="020B0604020202020204" pitchFamily="34" charset="0"/>
                <a:ea typeface="MS PGothic" charset="0"/>
                <a:cs typeface="Arial" panose="020B0604020202020204" pitchFamily="34" charset="0"/>
              </a:rPr>
              <a:t> PSAT</a:t>
            </a:r>
          </a:p>
          <a:p>
            <a:pPr lvl="1">
              <a:lnSpc>
                <a:spcPct val="150000"/>
              </a:lnSpc>
              <a:spcBef>
                <a:spcPts val="576"/>
              </a:spcBef>
              <a:buClr>
                <a:schemeClr val="accent2"/>
              </a:buClr>
              <a:buFont typeface="Arial"/>
              <a:buChar char="•"/>
              <a:defRPr/>
            </a:pPr>
            <a:r>
              <a:rPr lang="en-US" sz="1600" dirty="0" smtClean="0">
                <a:latin typeface="Arial" panose="020B0604020202020204" pitchFamily="34" charset="0"/>
                <a:ea typeface="MS PGothic" charset="0"/>
                <a:cs typeface="Arial" panose="020B0604020202020204" pitchFamily="34" charset="0"/>
              </a:rPr>
              <a:t>Traditional routine with plenty of                tough jumps</a:t>
            </a:r>
          </a:p>
          <a:p>
            <a:pPr lvl="1">
              <a:lnSpc>
                <a:spcPct val="150000"/>
              </a:lnSpc>
              <a:spcBef>
                <a:spcPts val="576"/>
              </a:spcBef>
              <a:buClr>
                <a:schemeClr val="accent2"/>
              </a:buClr>
              <a:buFont typeface="Arial"/>
              <a:buChar char="•"/>
              <a:defRPr/>
            </a:pPr>
            <a:r>
              <a:rPr lang="en-US" sz="1600" dirty="0" smtClean="0">
                <a:latin typeface="Arial" panose="020B0604020202020204" pitchFamily="34" charset="0"/>
                <a:ea typeface="MS PGothic" charset="0"/>
                <a:cs typeface="Arial" panose="020B0604020202020204" pitchFamily="34" charset="0"/>
              </a:rPr>
              <a:t>Mistakes not judged as harshly given overall technical difficulty; smaller deductions</a:t>
            </a:r>
          </a:p>
          <a:p>
            <a:pPr lvl="1">
              <a:lnSpc>
                <a:spcPct val="150000"/>
              </a:lnSpc>
              <a:spcBef>
                <a:spcPts val="576"/>
              </a:spcBef>
              <a:buClr>
                <a:schemeClr val="accent2"/>
              </a:buClr>
              <a:buFont typeface="Wingdings" charset="2"/>
              <a:buChar char="Ø"/>
              <a:defRPr/>
            </a:pPr>
            <a:endParaRPr lang="en-US" sz="1600" dirty="0">
              <a:latin typeface="Arial" panose="020B0604020202020204" pitchFamily="34" charset="0"/>
              <a:ea typeface="MS PGothic" charset="0"/>
              <a:cs typeface="Arial" panose="020B0604020202020204" pitchFamily="34" charset="0"/>
            </a:endParaRPr>
          </a:p>
          <a:p>
            <a:pPr>
              <a:lnSpc>
                <a:spcPct val="150000"/>
              </a:lnSpc>
              <a:spcBef>
                <a:spcPts val="576"/>
              </a:spcBef>
              <a:buClr>
                <a:schemeClr val="accent2"/>
              </a:buClr>
              <a:buFont typeface="Wingdings" charset="2"/>
              <a:buChar char="Ø"/>
              <a:defRPr/>
            </a:pPr>
            <a:r>
              <a:rPr lang="en-US" sz="2000" dirty="0">
                <a:latin typeface="Arial" panose="020B0604020202020204" pitchFamily="34" charset="0"/>
                <a:ea typeface="MS PGothic" charset="0"/>
                <a:cs typeface="Arial" panose="020B0604020202020204" pitchFamily="34" charset="0"/>
              </a:rPr>
              <a:t>Oct 24</a:t>
            </a:r>
            <a:r>
              <a:rPr lang="en-US" sz="2000" baseline="30000" dirty="0">
                <a:latin typeface="Arial" panose="020B0604020202020204" pitchFamily="34" charset="0"/>
                <a:ea typeface="MS PGothic" charset="0"/>
                <a:cs typeface="Arial" panose="020B0604020202020204" pitchFamily="34" charset="0"/>
              </a:rPr>
              <a:t>th</a:t>
            </a:r>
            <a:r>
              <a:rPr lang="en-US" sz="2000" dirty="0">
                <a:latin typeface="Arial" panose="020B0604020202020204" pitchFamily="34" charset="0"/>
                <a:ea typeface="MS PGothic" charset="0"/>
                <a:cs typeface="Arial" panose="020B0604020202020204" pitchFamily="34" charset="0"/>
              </a:rPr>
              <a:t> PSAT</a:t>
            </a:r>
          </a:p>
          <a:p>
            <a:pPr lvl="1">
              <a:lnSpc>
                <a:spcPct val="150000"/>
              </a:lnSpc>
              <a:spcBef>
                <a:spcPts val="576"/>
              </a:spcBef>
              <a:buClr>
                <a:schemeClr val="accent2"/>
              </a:buClr>
              <a:buFont typeface="Arial"/>
              <a:buChar char="•"/>
              <a:defRPr/>
            </a:pPr>
            <a:r>
              <a:rPr lang="en-US" sz="1600" dirty="0" smtClean="0">
                <a:latin typeface="Arial" panose="020B0604020202020204" pitchFamily="34" charset="0"/>
                <a:ea typeface="MS PGothic" charset="0"/>
                <a:cs typeface="Arial" panose="020B0604020202020204" pitchFamily="34" charset="0"/>
              </a:rPr>
              <a:t>Atypical routine with low technical difficulty; far fewer tough jumps</a:t>
            </a:r>
            <a:endParaRPr lang="en-US" sz="1600" dirty="0">
              <a:latin typeface="Arial" panose="020B0604020202020204" pitchFamily="34" charset="0"/>
              <a:ea typeface="MS PGothic" charset="0"/>
              <a:cs typeface="Arial" panose="020B0604020202020204" pitchFamily="34" charset="0"/>
            </a:endParaRPr>
          </a:p>
          <a:p>
            <a:pPr lvl="1">
              <a:lnSpc>
                <a:spcPct val="150000"/>
              </a:lnSpc>
              <a:spcBef>
                <a:spcPts val="576"/>
              </a:spcBef>
              <a:buClr>
                <a:schemeClr val="accent2"/>
              </a:buClr>
              <a:buFont typeface="Arial"/>
              <a:buChar char="•"/>
              <a:defRPr/>
            </a:pPr>
            <a:r>
              <a:rPr lang="en-US" sz="1600" dirty="0" smtClean="0">
                <a:latin typeface="Arial" panose="020B0604020202020204" pitchFamily="34" charset="0"/>
                <a:ea typeface="MS PGothic" charset="0"/>
                <a:cs typeface="Arial" panose="020B0604020202020204" pitchFamily="34" charset="0"/>
              </a:rPr>
              <a:t>Precise execution critical to a high score; mistakes yield higher deductions </a:t>
            </a:r>
            <a:endParaRPr lang="en-US" sz="1600" dirty="0">
              <a:latin typeface="Arial" panose="020B0604020202020204" pitchFamily="34" charset="0"/>
              <a:ea typeface="MS PGothic" charset="0"/>
              <a:cs typeface="Arial" panose="020B0604020202020204" pitchFamily="34" charset="0"/>
            </a:endParaRPr>
          </a:p>
          <a:p>
            <a:pPr marL="0" indent="0">
              <a:lnSpc>
                <a:spcPct val="150000"/>
              </a:lnSpc>
              <a:spcBef>
                <a:spcPts val="576"/>
              </a:spcBef>
              <a:buClr>
                <a:schemeClr val="accent2"/>
              </a:buClr>
              <a:buNone/>
              <a:defRPr/>
            </a:pPr>
            <a:endParaRPr lang="en-US" sz="2200" dirty="0">
              <a:latin typeface="Arial" panose="020B0604020202020204" pitchFamily="34" charset="0"/>
              <a:ea typeface="MS PGothic" charset="0"/>
              <a:cs typeface="Arial" panose="020B0604020202020204" pitchFamily="34" charset="0"/>
            </a:endParaRPr>
          </a:p>
        </p:txBody>
      </p:sp>
      <p:sp>
        <p:nvSpPr>
          <p:cNvPr id="7" name="Title 1"/>
          <p:cNvSpPr txBox="1">
            <a:spLocks/>
          </p:cNvSpPr>
          <p:nvPr/>
        </p:nvSpPr>
        <p:spPr>
          <a:xfrm>
            <a:off x="475131"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4000" b="1" dirty="0" smtClean="0">
                <a:solidFill>
                  <a:schemeClr val="bg1"/>
                </a:solidFill>
                <a:latin typeface="Arial"/>
                <a:ea typeface="Proxima Nova" charset="0"/>
                <a:cs typeface="Arial"/>
              </a:rPr>
              <a:t>How Will I Be Judged?</a:t>
            </a:r>
            <a:endParaRPr lang="en-US" sz="4000" dirty="0">
              <a:solidFill>
                <a:schemeClr val="bg1"/>
              </a:solidFill>
              <a:latin typeface="Arial"/>
              <a:cs typeface="Arial"/>
            </a:endParaRPr>
          </a:p>
        </p:txBody>
      </p:sp>
      <p:pic>
        <p:nvPicPr>
          <p:cNvPr id="10" name="Picture 9" descr="fs2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68812" y="1669327"/>
            <a:ext cx="3475183" cy="5188673"/>
          </a:xfrm>
          <a:prstGeom prst="rect">
            <a:avLst/>
          </a:prstGeom>
        </p:spPr>
      </p:pic>
    </p:spTree>
    <p:extLst>
      <p:ext uri="{BB962C8B-B14F-4D97-AF65-F5344CB8AC3E}">
        <p14:creationId xmlns:p14="http://schemas.microsoft.com/office/powerpoint/2010/main" val="167909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p-Option-6.jpg">
            <a:extLst>
              <a:ext uri="{FF2B5EF4-FFF2-40B4-BE49-F238E27FC236}">
                <a16:creationId xmlns="" xmlns:a16="http://schemas.microsoft.com/office/drawing/2014/main" id="{F6B51578-2C45-C147-B29F-894A9CE735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7" name="Title 1"/>
          <p:cNvSpPr txBox="1">
            <a:spLocks/>
          </p:cNvSpPr>
          <p:nvPr/>
        </p:nvSpPr>
        <p:spPr>
          <a:xfrm>
            <a:off x="475131" y="427038"/>
            <a:ext cx="822960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4000" b="1" dirty="0">
                <a:solidFill>
                  <a:schemeClr val="bg1"/>
                </a:solidFill>
                <a:latin typeface="Arial"/>
                <a:ea typeface="Proxima Nova" charset="0"/>
                <a:cs typeface="Arial"/>
              </a:rPr>
              <a:t>SAT Specs: Lots of Boxes to Check</a:t>
            </a:r>
            <a:endParaRPr lang="en-US" sz="4000" dirty="0">
              <a:solidFill>
                <a:schemeClr val="bg1"/>
              </a:solidFill>
              <a:latin typeface="Arial"/>
              <a:cs typeface="Arial"/>
            </a:endParaRPr>
          </a:p>
        </p:txBody>
      </p:sp>
      <p:sp>
        <p:nvSpPr>
          <p:cNvPr id="9" name="Rectangle 8"/>
          <p:cNvSpPr/>
          <p:nvPr/>
        </p:nvSpPr>
        <p:spPr>
          <a:xfrm>
            <a:off x="4529186" y="1893502"/>
            <a:ext cx="4175545" cy="492443"/>
          </a:xfrm>
          <a:prstGeom prst="rect">
            <a:avLst/>
          </a:prstGeom>
        </p:spPr>
        <p:txBody>
          <a:bodyPr wrap="square">
            <a:spAutoFit/>
          </a:bodyPr>
          <a:lstStyle/>
          <a:p>
            <a:pPr algn="ctr">
              <a:lnSpc>
                <a:spcPct val="110000"/>
              </a:lnSpc>
              <a:defRPr/>
            </a:pPr>
            <a:r>
              <a:rPr lang="en-US" sz="2400" b="1" dirty="0">
                <a:solidFill>
                  <a:schemeClr val="accent3"/>
                </a:solidFill>
                <a:latin typeface="Arial" panose="020B0604020202020204" pitchFamily="34" charset="0"/>
                <a:ea typeface="MS PGothic" charset="0"/>
                <a:cs typeface="Arial" panose="020B0604020202020204" pitchFamily="34" charset="0"/>
              </a:rPr>
              <a:t>SAT</a:t>
            </a:r>
            <a:r>
              <a:rPr lang="en-US" sz="2400" b="1" dirty="0">
                <a:latin typeface="Arial" panose="020B0604020202020204" pitchFamily="34" charset="0"/>
                <a:ea typeface="MS PGothic" charset="0"/>
                <a:cs typeface="Arial" panose="020B0604020202020204" pitchFamily="34" charset="0"/>
              </a:rPr>
              <a:t> </a:t>
            </a:r>
            <a:r>
              <a:rPr lang="en-US" sz="2400" dirty="0">
                <a:latin typeface="Arial" panose="020B0604020202020204" pitchFamily="34" charset="0"/>
                <a:ea typeface="MS PGothic" charset="0"/>
                <a:cs typeface="Arial" panose="020B0604020202020204" pitchFamily="34" charset="0"/>
              </a:rPr>
              <a:t>(2016 </a:t>
            </a:r>
            <a:r>
              <a:rPr lang="mr-IN" sz="2400" dirty="0">
                <a:latin typeface="Arial" panose="020B0604020202020204" pitchFamily="34" charset="0"/>
                <a:ea typeface="MS PGothic" charset="0"/>
                <a:cs typeface="Arial" panose="020B0604020202020204" pitchFamily="34" charset="0"/>
              </a:rPr>
              <a:t>–</a:t>
            </a:r>
            <a:r>
              <a:rPr lang="en-US" sz="2400" dirty="0">
                <a:latin typeface="Arial" panose="020B0604020202020204" pitchFamily="34" charset="0"/>
                <a:ea typeface="MS PGothic" charset="0"/>
                <a:cs typeface="Arial" panose="020B0604020202020204" pitchFamily="34" charset="0"/>
              </a:rPr>
              <a:t> Present)</a:t>
            </a:r>
          </a:p>
        </p:txBody>
      </p:sp>
      <p:sp>
        <p:nvSpPr>
          <p:cNvPr id="11" name="Rectangle 10"/>
          <p:cNvSpPr/>
          <p:nvPr/>
        </p:nvSpPr>
        <p:spPr>
          <a:xfrm>
            <a:off x="281125" y="1893502"/>
            <a:ext cx="4175545" cy="492443"/>
          </a:xfrm>
          <a:prstGeom prst="rect">
            <a:avLst/>
          </a:prstGeom>
        </p:spPr>
        <p:txBody>
          <a:bodyPr wrap="square">
            <a:spAutoFit/>
          </a:bodyPr>
          <a:lstStyle/>
          <a:p>
            <a:pPr algn="ctr">
              <a:lnSpc>
                <a:spcPct val="110000"/>
              </a:lnSpc>
              <a:defRPr/>
            </a:pPr>
            <a:r>
              <a:rPr lang="en-US" sz="2400" b="1" dirty="0">
                <a:solidFill>
                  <a:schemeClr val="accent1"/>
                </a:solidFill>
                <a:latin typeface="Arial" panose="020B0604020202020204" pitchFamily="34" charset="0"/>
                <a:ea typeface="MS PGothic" charset="0"/>
                <a:cs typeface="Arial" panose="020B0604020202020204" pitchFamily="34" charset="0"/>
              </a:rPr>
              <a:t>Old SAT</a:t>
            </a:r>
            <a:r>
              <a:rPr lang="en-US" sz="2400" b="1" dirty="0">
                <a:latin typeface="Arial" panose="020B0604020202020204" pitchFamily="34" charset="0"/>
                <a:ea typeface="MS PGothic" charset="0"/>
                <a:cs typeface="Arial" panose="020B0604020202020204" pitchFamily="34" charset="0"/>
              </a:rPr>
              <a:t> </a:t>
            </a:r>
            <a:r>
              <a:rPr lang="en-US" sz="2400" dirty="0">
                <a:latin typeface="Arial" panose="020B0604020202020204" pitchFamily="34" charset="0"/>
                <a:ea typeface="MS PGothic" charset="0"/>
                <a:cs typeface="Arial" panose="020B0604020202020204" pitchFamily="34" charset="0"/>
              </a:rPr>
              <a:t>(2005 </a:t>
            </a:r>
            <a:r>
              <a:rPr lang="mr-IN" sz="2400" dirty="0">
                <a:latin typeface="Arial" panose="020B0604020202020204" pitchFamily="34" charset="0"/>
                <a:ea typeface="MS PGothic" charset="0"/>
                <a:cs typeface="Arial" panose="020B0604020202020204" pitchFamily="34" charset="0"/>
              </a:rPr>
              <a:t>–</a:t>
            </a:r>
            <a:r>
              <a:rPr lang="en-US" sz="2400" dirty="0">
                <a:latin typeface="Arial" panose="020B0604020202020204" pitchFamily="34" charset="0"/>
                <a:ea typeface="MS PGothic" charset="0"/>
                <a:cs typeface="Arial" panose="020B0604020202020204" pitchFamily="34" charset="0"/>
              </a:rPr>
              <a:t> 2016)</a:t>
            </a:r>
          </a:p>
        </p:txBody>
      </p:sp>
      <p:sp>
        <p:nvSpPr>
          <p:cNvPr id="2" name="Rectangle 1"/>
          <p:cNvSpPr/>
          <p:nvPr/>
        </p:nvSpPr>
        <p:spPr>
          <a:xfrm>
            <a:off x="4492928" y="1771135"/>
            <a:ext cx="72516" cy="49289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8-12-03 at 3.27.1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6756" y="2464486"/>
            <a:ext cx="2148363" cy="4153243"/>
          </a:xfrm>
          <a:prstGeom prst="rect">
            <a:avLst/>
          </a:prstGeom>
          <a:ln>
            <a:noFill/>
          </a:ln>
          <a:effectLst>
            <a:outerShdw blurRad="292100" dist="139700" dir="2700000" algn="tl" rotWithShape="0">
              <a:srgbClr val="333333">
                <a:alpha val="65000"/>
              </a:srgbClr>
            </a:outerShdw>
          </a:effectLst>
        </p:spPr>
      </p:pic>
      <p:pic>
        <p:nvPicPr>
          <p:cNvPr id="12" name="Picture 11" descr="Screen Shot 2018-12-03 at 3.41.4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143" y="2981182"/>
            <a:ext cx="4224228" cy="815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237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p-Option-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b="1" spc="100" dirty="0">
                <a:solidFill>
                  <a:schemeClr val="bg1"/>
                </a:solidFill>
                <a:latin typeface="Arial"/>
                <a:ea typeface="Proxima Nova" charset="0"/>
                <a:cs typeface="Arial"/>
              </a:rPr>
              <a:t>A Prize to be Won</a:t>
            </a:r>
            <a:endParaRPr lang="en-US" spc="100" dirty="0">
              <a:solidFill>
                <a:schemeClr val="bg1"/>
              </a:solidFill>
              <a:latin typeface="Arial"/>
              <a:cs typeface="Arial"/>
            </a:endParaRPr>
          </a:p>
        </p:txBody>
      </p:sp>
      <p:pic>
        <p:nvPicPr>
          <p:cNvPr id="4" name="Picture 3">
            <a:extLst>
              <a:ext uri="{FF2B5EF4-FFF2-40B4-BE49-F238E27FC236}">
                <a16:creationId xmlns="" xmlns:a16="http://schemas.microsoft.com/office/drawing/2014/main" id="{DF0D3181-1895-A948-AAA7-98720C66B23A}"/>
              </a:ext>
            </a:extLst>
          </p:cNvPr>
          <p:cNvPicPr>
            <a:picLocks noChangeAspect="1"/>
          </p:cNvPicPr>
          <p:nvPr/>
        </p:nvPicPr>
        <p:blipFill>
          <a:blip r:embed="rId4"/>
          <a:stretch>
            <a:fillRect/>
          </a:stretch>
        </p:blipFill>
        <p:spPr>
          <a:xfrm>
            <a:off x="83845" y="1913976"/>
            <a:ext cx="8976309" cy="4516986"/>
          </a:xfrm>
          <a:prstGeom prst="rect">
            <a:avLst/>
          </a:prstGeom>
        </p:spPr>
      </p:pic>
    </p:spTree>
    <p:extLst>
      <p:ext uri="{BB962C8B-B14F-4D97-AF65-F5344CB8AC3E}">
        <p14:creationId xmlns:p14="http://schemas.microsoft.com/office/powerpoint/2010/main" val="82878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p-Option-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3600" b="1" spc="100" dirty="0">
                <a:solidFill>
                  <a:schemeClr val="bg1"/>
                </a:solidFill>
                <a:latin typeface="Arial"/>
                <a:ea typeface="Proxima Nova" charset="0"/>
                <a:cs typeface="Arial"/>
              </a:rPr>
              <a:t>SAT vs ACT: Total Test-Takers</a:t>
            </a:r>
            <a:endParaRPr lang="en-US" sz="3600" spc="100" dirty="0">
              <a:solidFill>
                <a:schemeClr val="bg1"/>
              </a:solidFill>
              <a:latin typeface="Arial"/>
              <a:cs typeface="Arial"/>
            </a:endParaRPr>
          </a:p>
        </p:txBody>
      </p:sp>
      <p:pic>
        <p:nvPicPr>
          <p:cNvPr id="4" name="Picture 3">
            <a:extLst>
              <a:ext uri="{FF2B5EF4-FFF2-40B4-BE49-F238E27FC236}">
                <a16:creationId xmlns="" xmlns:a16="http://schemas.microsoft.com/office/drawing/2014/main" id="{CB0204EB-1235-C748-8C6F-1026E118DED3}"/>
              </a:ext>
            </a:extLst>
          </p:cNvPr>
          <p:cNvPicPr>
            <a:picLocks noChangeAspect="1"/>
          </p:cNvPicPr>
          <p:nvPr/>
        </p:nvPicPr>
        <p:blipFill>
          <a:blip r:embed="rId4"/>
          <a:stretch>
            <a:fillRect/>
          </a:stretch>
        </p:blipFill>
        <p:spPr>
          <a:xfrm>
            <a:off x="0" y="1316182"/>
            <a:ext cx="9144000" cy="5541818"/>
          </a:xfrm>
          <a:prstGeom prst="rect">
            <a:avLst/>
          </a:prstGeom>
        </p:spPr>
      </p:pic>
    </p:spTree>
    <p:extLst>
      <p:ext uri="{BB962C8B-B14F-4D97-AF65-F5344CB8AC3E}">
        <p14:creationId xmlns:p14="http://schemas.microsoft.com/office/powerpoint/2010/main" val="415156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1673352"/>
          </a:xfrm>
          <a:prstGeom prst="rect">
            <a:avLst/>
          </a:prstGeom>
        </p:spPr>
      </p:pic>
      <p:pic>
        <p:nvPicPr>
          <p:cNvPr id="6" name="Picture 5" descr="Top-Option-6.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9" name="Title 1"/>
          <p:cNvSpPr>
            <a:spLocks noGrp="1"/>
          </p:cNvSpPr>
          <p:nvPr>
            <p:ph type="title"/>
          </p:nvPr>
        </p:nvSpPr>
        <p:spPr>
          <a:xfrm>
            <a:off x="457200" y="274638"/>
            <a:ext cx="8229600" cy="1143000"/>
          </a:xfrm>
        </p:spPr>
        <p:txBody>
          <a:bodyPr>
            <a:noAutofit/>
          </a:bodyPr>
          <a:lstStyle/>
          <a:p>
            <a:r>
              <a:rPr lang="en-US" sz="3600" b="1" dirty="0">
                <a:solidFill>
                  <a:schemeClr val="bg1"/>
                </a:solidFill>
                <a:latin typeface="Arial"/>
                <a:ea typeface="Arial"/>
                <a:cs typeface="Arial"/>
              </a:rPr>
              <a:t>Diluted Value of High Test Scores</a:t>
            </a:r>
            <a:endParaRPr lang="en-US" sz="3600" b="1" dirty="0">
              <a:solidFill>
                <a:schemeClr val="bg1"/>
              </a:solidFill>
            </a:endParaRPr>
          </a:p>
        </p:txBody>
      </p:sp>
      <p:pic>
        <p:nvPicPr>
          <p:cNvPr id="2" name="Picture 1" descr="Screen Shot 2018-11-19 at 7.11.57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746970"/>
            <a:ext cx="5209366" cy="4400144"/>
          </a:xfrm>
          <a:prstGeom prst="rect">
            <a:avLst/>
          </a:prstGeom>
        </p:spPr>
      </p:pic>
      <p:sp>
        <p:nvSpPr>
          <p:cNvPr id="7" name="Content Placeholder 2"/>
          <p:cNvSpPr txBox="1">
            <a:spLocks/>
          </p:cNvSpPr>
          <p:nvPr/>
        </p:nvSpPr>
        <p:spPr>
          <a:xfrm>
            <a:off x="5356627" y="1880887"/>
            <a:ext cx="3330173" cy="47999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Proxima Nova 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roxima Nova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roxima Nova Regular"/>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b="1" dirty="0">
                <a:latin typeface="Arial"/>
                <a:ea typeface="MS PGothic" charset="0"/>
                <a:cs typeface="Arial"/>
              </a:rPr>
              <a:t>Highlights</a:t>
            </a:r>
          </a:p>
          <a:p>
            <a:pPr marL="285750" indent="-285750">
              <a:buFont typeface="Arial" panose="020B0604020202020204" pitchFamily="34" charset="0"/>
              <a:buChar char="•"/>
              <a:defRPr/>
            </a:pPr>
            <a:endParaRPr lang="en-US" sz="1000" dirty="0">
              <a:latin typeface="Arial"/>
              <a:ea typeface="MS PGothic" charset="0"/>
              <a:cs typeface="Arial"/>
            </a:endParaRPr>
          </a:p>
          <a:p>
            <a:pPr marL="285750" indent="-285750">
              <a:buFont typeface="Arial" panose="020B0604020202020204" pitchFamily="34" charset="0"/>
              <a:buChar char="•"/>
              <a:defRPr/>
            </a:pPr>
            <a:r>
              <a:rPr lang="en-US" sz="2000" dirty="0">
                <a:latin typeface="Arial"/>
                <a:ea typeface="MS PGothic" charset="0"/>
                <a:cs typeface="Arial"/>
              </a:rPr>
              <a:t>1400-1600 and 31-36 scores have </a:t>
            </a:r>
            <a:r>
              <a:rPr lang="en-US" sz="2000" b="1" dirty="0">
                <a:latin typeface="Arial"/>
                <a:ea typeface="MS PGothic" charset="0"/>
                <a:cs typeface="Arial"/>
              </a:rPr>
              <a:t>doubled</a:t>
            </a:r>
            <a:r>
              <a:rPr lang="en-US" sz="2000" dirty="0">
                <a:latin typeface="Arial"/>
                <a:ea typeface="MS PGothic" charset="0"/>
                <a:cs typeface="Arial"/>
              </a:rPr>
              <a:t> in last </a:t>
            </a:r>
            <a:r>
              <a:rPr lang="en-US" sz="2000" b="1" dirty="0">
                <a:latin typeface="Arial"/>
                <a:ea typeface="MS PGothic" charset="0"/>
                <a:cs typeface="Arial"/>
              </a:rPr>
              <a:t>10</a:t>
            </a:r>
            <a:r>
              <a:rPr lang="en-US" sz="2000" dirty="0">
                <a:latin typeface="Arial"/>
                <a:ea typeface="MS PGothic" charset="0"/>
                <a:cs typeface="Arial"/>
              </a:rPr>
              <a:t> years </a:t>
            </a:r>
          </a:p>
          <a:p>
            <a:pPr marL="285750" indent="-285750">
              <a:buFont typeface="Arial" panose="020B0604020202020204" pitchFamily="34" charset="0"/>
              <a:buChar char="•"/>
              <a:defRPr/>
            </a:pPr>
            <a:r>
              <a:rPr lang="en-US" sz="2000" dirty="0">
                <a:latin typeface="Arial"/>
                <a:ea typeface="MS PGothic" charset="0"/>
                <a:cs typeface="Arial"/>
              </a:rPr>
              <a:t>1500-1600 and 34-36 scores have </a:t>
            </a:r>
            <a:r>
              <a:rPr lang="en-US" sz="2000" b="1" dirty="0">
                <a:latin typeface="Arial"/>
                <a:ea typeface="MS PGothic" charset="0"/>
                <a:cs typeface="Arial"/>
              </a:rPr>
              <a:t>doubled </a:t>
            </a:r>
            <a:r>
              <a:rPr lang="en-US" sz="2000" dirty="0">
                <a:latin typeface="Arial"/>
                <a:ea typeface="MS PGothic" charset="0"/>
                <a:cs typeface="Arial"/>
              </a:rPr>
              <a:t>in last </a:t>
            </a:r>
            <a:r>
              <a:rPr lang="en-US" sz="2000" b="1" dirty="0">
                <a:latin typeface="Arial"/>
                <a:ea typeface="MS PGothic" charset="0"/>
                <a:cs typeface="Arial"/>
              </a:rPr>
              <a:t>5</a:t>
            </a:r>
            <a:r>
              <a:rPr lang="en-US" sz="2000" dirty="0">
                <a:latin typeface="Arial"/>
                <a:ea typeface="MS PGothic" charset="0"/>
                <a:cs typeface="Arial"/>
              </a:rPr>
              <a:t> years</a:t>
            </a:r>
          </a:p>
          <a:p>
            <a:pPr marL="285750" indent="-285750">
              <a:buFont typeface="Arial" panose="020B0604020202020204" pitchFamily="34" charset="0"/>
              <a:buChar char="•"/>
              <a:defRPr/>
            </a:pPr>
            <a:r>
              <a:rPr lang="en-US" sz="2000" dirty="0">
                <a:latin typeface="Arial"/>
                <a:ea typeface="MS PGothic" charset="0"/>
                <a:cs typeface="Arial"/>
              </a:rPr>
              <a:t>Increase in SAT top scores from 2017 to 2018 was especially high</a:t>
            </a:r>
          </a:p>
          <a:p>
            <a:pPr marL="285750" indent="-285750">
              <a:buFont typeface="Arial" panose="020B0604020202020204" pitchFamily="34" charset="0"/>
              <a:buChar char="•"/>
              <a:defRPr/>
            </a:pPr>
            <a:r>
              <a:rPr lang="en-US" sz="2000" dirty="0">
                <a:latin typeface="Arial"/>
                <a:ea typeface="MS PGothic" charset="0"/>
                <a:cs typeface="Arial"/>
              </a:rPr>
              <a:t>Super-scoring and cross-testing increases incidence of high scores</a:t>
            </a:r>
          </a:p>
          <a:p>
            <a:pPr marL="685800" lvl="1">
              <a:buFont typeface="Arial" panose="020B0604020202020204" pitchFamily="34" charset="0"/>
              <a:buChar char="•"/>
              <a:defRPr/>
            </a:pPr>
            <a:endParaRPr lang="en-US" sz="1600" dirty="0">
              <a:latin typeface="Arial"/>
              <a:ea typeface="MS PGothic" charset="0"/>
              <a:cs typeface="Arial"/>
            </a:endParaRPr>
          </a:p>
          <a:p>
            <a:pPr marL="685800" lvl="1">
              <a:buFont typeface="Arial" panose="020B0604020202020204" pitchFamily="34" charset="0"/>
              <a:buChar char="•"/>
              <a:defRPr/>
            </a:pPr>
            <a:endParaRPr lang="en-US" sz="1600" dirty="0">
              <a:latin typeface="Arial"/>
              <a:ea typeface="MS PGothic" charset="0"/>
              <a:cs typeface="Arial"/>
            </a:endParaRPr>
          </a:p>
          <a:p>
            <a:pPr marL="0" indent="0">
              <a:buNone/>
              <a:defRPr/>
            </a:pPr>
            <a:endParaRPr lang="en-US" sz="2400" dirty="0">
              <a:latin typeface="Arial"/>
              <a:ea typeface="MS PGothic" charset="0"/>
              <a:cs typeface="Arial"/>
            </a:endParaRPr>
          </a:p>
        </p:txBody>
      </p:sp>
      <p:sp>
        <p:nvSpPr>
          <p:cNvPr id="8" name="Content Placeholder 2"/>
          <p:cNvSpPr txBox="1">
            <a:spLocks/>
          </p:cNvSpPr>
          <p:nvPr/>
        </p:nvSpPr>
        <p:spPr>
          <a:xfrm>
            <a:off x="202488" y="6277936"/>
            <a:ext cx="8273432" cy="5064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Proxima Nova 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roxima Nova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roxima Nova Regular"/>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400" i="1" dirty="0" err="1">
                <a:solidFill>
                  <a:schemeClr val="accent1"/>
                </a:solidFill>
                <a:latin typeface="Arial"/>
                <a:ea typeface="MS PGothic" charset="0"/>
                <a:cs typeface="Arial"/>
              </a:rPr>
              <a:t>compassprep.com</a:t>
            </a:r>
            <a:r>
              <a:rPr lang="en-US" sz="1400" i="1" dirty="0">
                <a:solidFill>
                  <a:schemeClr val="accent1"/>
                </a:solidFill>
                <a:latin typeface="Arial"/>
                <a:ea typeface="MS PGothic" charset="0"/>
                <a:cs typeface="Arial"/>
              </a:rPr>
              <a:t>/</a:t>
            </a:r>
            <a:r>
              <a:rPr lang="en-US" sz="1200" i="1" dirty="0">
                <a:latin typeface="Arial"/>
                <a:ea typeface="MS PGothic" charset="0"/>
                <a:cs typeface="Arial"/>
              </a:rPr>
              <a:t>great-to-good-the-diluted-value-of-test-scores</a:t>
            </a:r>
          </a:p>
        </p:txBody>
      </p:sp>
    </p:spTree>
    <p:extLst>
      <p:ext uri="{BB962C8B-B14F-4D97-AF65-F5344CB8AC3E}">
        <p14:creationId xmlns:p14="http://schemas.microsoft.com/office/powerpoint/2010/main" val="42283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1269891"/>
          </a:xfrm>
          <a:prstGeom prst="rect">
            <a:avLst/>
          </a:prstGeom>
        </p:spPr>
      </p:pic>
      <p:pic>
        <p:nvPicPr>
          <p:cNvPr id="11" name="Picture 10" descr="Top-Option-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2" name="TextBox 1">
            <a:extLst>
              <a:ext uri="{FF2B5EF4-FFF2-40B4-BE49-F238E27FC236}">
                <a16:creationId xmlns="" xmlns:a16="http://schemas.microsoft.com/office/drawing/2014/main" id="{94F0409E-F19D-2841-B42F-075F732ECE5E}"/>
              </a:ext>
            </a:extLst>
          </p:cNvPr>
          <p:cNvSpPr txBox="1"/>
          <p:nvPr/>
        </p:nvSpPr>
        <p:spPr>
          <a:xfrm>
            <a:off x="724817" y="2411633"/>
            <a:ext cx="1588643" cy="830997"/>
          </a:xfrm>
          <a:prstGeom prst="rect">
            <a:avLst/>
          </a:prstGeom>
          <a:noFill/>
        </p:spPr>
        <p:txBody>
          <a:bodyPr wrap="square" rtlCol="0">
            <a:spAutoFit/>
          </a:bodyPr>
          <a:lstStyle/>
          <a:p>
            <a:pPr algn="ctr"/>
            <a:r>
              <a:rPr lang="en-US" sz="2400" b="1" dirty="0">
                <a:latin typeface="Arial"/>
                <a:cs typeface="Arial"/>
              </a:rPr>
              <a:t>Class of 2017</a:t>
            </a:r>
          </a:p>
        </p:txBody>
      </p:sp>
      <p:cxnSp>
        <p:nvCxnSpPr>
          <p:cNvPr id="9" name="Straight Connector 8">
            <a:extLst>
              <a:ext uri="{FF2B5EF4-FFF2-40B4-BE49-F238E27FC236}">
                <a16:creationId xmlns="" xmlns:a16="http://schemas.microsoft.com/office/drawing/2014/main" id="{21B65633-4D66-904A-B025-C6E3BAADC4CB}"/>
              </a:ext>
            </a:extLst>
          </p:cNvPr>
          <p:cNvCxnSpPr>
            <a:cxnSpLocks/>
          </p:cNvCxnSpPr>
          <p:nvPr/>
        </p:nvCxnSpPr>
        <p:spPr>
          <a:xfrm>
            <a:off x="3966623" y="2661410"/>
            <a:ext cx="1401699"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 xmlns:a16="http://schemas.microsoft.com/office/drawing/2014/main" id="{7A3FC24E-4CF2-D647-8450-2F905C50304A}"/>
              </a:ext>
            </a:extLst>
          </p:cNvPr>
          <p:cNvCxnSpPr>
            <a:cxnSpLocks/>
          </p:cNvCxnSpPr>
          <p:nvPr/>
        </p:nvCxnSpPr>
        <p:spPr>
          <a:xfrm>
            <a:off x="3966623" y="4167112"/>
            <a:ext cx="3619050"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475131"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4000" b="1" dirty="0">
                <a:solidFill>
                  <a:schemeClr val="bg1"/>
                </a:solidFill>
                <a:latin typeface="Arial"/>
                <a:ea typeface="Proxima Nova" charset="0"/>
                <a:cs typeface="Arial"/>
              </a:rPr>
              <a:t>Diluted Value of High Test Scores</a:t>
            </a:r>
            <a:endParaRPr lang="en-US" sz="4000" dirty="0">
              <a:solidFill>
                <a:schemeClr val="bg1"/>
              </a:solidFill>
              <a:latin typeface="Arial"/>
              <a:cs typeface="Arial"/>
            </a:endParaRPr>
          </a:p>
        </p:txBody>
      </p:sp>
      <p:sp>
        <p:nvSpPr>
          <p:cNvPr id="12" name="TextBox 11">
            <a:extLst>
              <a:ext uri="{FF2B5EF4-FFF2-40B4-BE49-F238E27FC236}">
                <a16:creationId xmlns="" xmlns:a16="http://schemas.microsoft.com/office/drawing/2014/main" id="{94F0409E-F19D-2841-B42F-075F732ECE5E}"/>
              </a:ext>
            </a:extLst>
          </p:cNvPr>
          <p:cNvSpPr txBox="1"/>
          <p:nvPr/>
        </p:nvSpPr>
        <p:spPr>
          <a:xfrm>
            <a:off x="724817" y="3489336"/>
            <a:ext cx="1588643" cy="830997"/>
          </a:xfrm>
          <a:prstGeom prst="rect">
            <a:avLst/>
          </a:prstGeom>
          <a:noFill/>
        </p:spPr>
        <p:txBody>
          <a:bodyPr wrap="square" rtlCol="0">
            <a:spAutoFit/>
          </a:bodyPr>
          <a:lstStyle/>
          <a:p>
            <a:pPr algn="ctr"/>
            <a:r>
              <a:rPr lang="en-US" sz="2400" b="1" dirty="0">
                <a:latin typeface="Arial"/>
                <a:cs typeface="Arial"/>
              </a:rPr>
              <a:t>Class of 2018</a:t>
            </a:r>
          </a:p>
        </p:txBody>
      </p:sp>
      <p:sp>
        <p:nvSpPr>
          <p:cNvPr id="14" name="TextBox 13">
            <a:extLst>
              <a:ext uri="{FF2B5EF4-FFF2-40B4-BE49-F238E27FC236}">
                <a16:creationId xmlns="" xmlns:a16="http://schemas.microsoft.com/office/drawing/2014/main" id="{94F0409E-F19D-2841-B42F-075F732ECE5E}"/>
              </a:ext>
            </a:extLst>
          </p:cNvPr>
          <p:cNvSpPr txBox="1"/>
          <p:nvPr/>
        </p:nvSpPr>
        <p:spPr>
          <a:xfrm>
            <a:off x="2559109" y="2411633"/>
            <a:ext cx="1588643" cy="461665"/>
          </a:xfrm>
          <a:prstGeom prst="rect">
            <a:avLst/>
          </a:prstGeom>
          <a:noFill/>
        </p:spPr>
        <p:txBody>
          <a:bodyPr wrap="square" rtlCol="0">
            <a:spAutoFit/>
          </a:bodyPr>
          <a:lstStyle/>
          <a:p>
            <a:pPr algn="ctr"/>
            <a:r>
              <a:rPr lang="en-US" sz="2400" dirty="0">
                <a:latin typeface="Arial"/>
                <a:cs typeface="Arial"/>
              </a:rPr>
              <a:t>700</a:t>
            </a:r>
          </a:p>
        </p:txBody>
      </p:sp>
      <p:sp>
        <p:nvSpPr>
          <p:cNvPr id="15" name="TextBox 14">
            <a:extLst>
              <a:ext uri="{FF2B5EF4-FFF2-40B4-BE49-F238E27FC236}">
                <a16:creationId xmlns="" xmlns:a16="http://schemas.microsoft.com/office/drawing/2014/main" id="{94F0409E-F19D-2841-B42F-075F732ECE5E}"/>
              </a:ext>
            </a:extLst>
          </p:cNvPr>
          <p:cNvSpPr txBox="1"/>
          <p:nvPr/>
        </p:nvSpPr>
        <p:spPr>
          <a:xfrm>
            <a:off x="2559109" y="3937537"/>
            <a:ext cx="1588643" cy="461665"/>
          </a:xfrm>
          <a:prstGeom prst="rect">
            <a:avLst/>
          </a:prstGeom>
          <a:noFill/>
        </p:spPr>
        <p:txBody>
          <a:bodyPr wrap="square" rtlCol="0">
            <a:spAutoFit/>
          </a:bodyPr>
          <a:lstStyle/>
          <a:p>
            <a:pPr algn="ctr"/>
            <a:r>
              <a:rPr lang="en-US" sz="2400" dirty="0">
                <a:latin typeface="Arial"/>
                <a:cs typeface="Arial"/>
              </a:rPr>
              <a:t>700</a:t>
            </a:r>
          </a:p>
        </p:txBody>
      </p:sp>
      <p:sp>
        <p:nvSpPr>
          <p:cNvPr id="18" name="TextBox 17">
            <a:extLst>
              <a:ext uri="{FF2B5EF4-FFF2-40B4-BE49-F238E27FC236}">
                <a16:creationId xmlns="" xmlns:a16="http://schemas.microsoft.com/office/drawing/2014/main" id="{94F0409E-F19D-2841-B42F-075F732ECE5E}"/>
              </a:ext>
            </a:extLst>
          </p:cNvPr>
          <p:cNvSpPr txBox="1"/>
          <p:nvPr/>
        </p:nvSpPr>
        <p:spPr>
          <a:xfrm>
            <a:off x="5368322" y="2411633"/>
            <a:ext cx="1162910" cy="461665"/>
          </a:xfrm>
          <a:prstGeom prst="rect">
            <a:avLst/>
          </a:prstGeom>
          <a:noFill/>
        </p:spPr>
        <p:txBody>
          <a:bodyPr wrap="square" rtlCol="0">
            <a:spAutoFit/>
          </a:bodyPr>
          <a:lstStyle/>
          <a:p>
            <a:pPr algn="ctr"/>
            <a:r>
              <a:rPr lang="en-US" sz="2400" dirty="0">
                <a:latin typeface="Arial"/>
                <a:cs typeface="Arial"/>
              </a:rPr>
              <a:t>750</a:t>
            </a:r>
          </a:p>
        </p:txBody>
      </p:sp>
      <p:sp>
        <p:nvSpPr>
          <p:cNvPr id="19" name="TextBox 18">
            <a:extLst>
              <a:ext uri="{FF2B5EF4-FFF2-40B4-BE49-F238E27FC236}">
                <a16:creationId xmlns="" xmlns:a16="http://schemas.microsoft.com/office/drawing/2014/main" id="{94F0409E-F19D-2841-B42F-075F732ECE5E}"/>
              </a:ext>
            </a:extLst>
          </p:cNvPr>
          <p:cNvSpPr txBox="1"/>
          <p:nvPr/>
        </p:nvSpPr>
        <p:spPr>
          <a:xfrm>
            <a:off x="7379616" y="3936279"/>
            <a:ext cx="1588643" cy="461665"/>
          </a:xfrm>
          <a:prstGeom prst="rect">
            <a:avLst/>
          </a:prstGeom>
          <a:noFill/>
        </p:spPr>
        <p:txBody>
          <a:bodyPr wrap="square" rtlCol="0">
            <a:spAutoFit/>
          </a:bodyPr>
          <a:lstStyle/>
          <a:p>
            <a:pPr algn="ctr"/>
            <a:r>
              <a:rPr lang="en-US" sz="2400" dirty="0">
                <a:latin typeface="Arial"/>
                <a:cs typeface="Arial"/>
              </a:rPr>
              <a:t>750</a:t>
            </a:r>
          </a:p>
        </p:txBody>
      </p:sp>
      <p:sp>
        <p:nvSpPr>
          <p:cNvPr id="20" name="TextBox 19">
            <a:extLst>
              <a:ext uri="{FF2B5EF4-FFF2-40B4-BE49-F238E27FC236}">
                <a16:creationId xmlns="" xmlns:a16="http://schemas.microsoft.com/office/drawing/2014/main" id="{94F0409E-F19D-2841-B42F-075F732ECE5E}"/>
              </a:ext>
            </a:extLst>
          </p:cNvPr>
          <p:cNvSpPr txBox="1"/>
          <p:nvPr/>
        </p:nvSpPr>
        <p:spPr>
          <a:xfrm>
            <a:off x="3966623" y="2196769"/>
            <a:ext cx="1525269" cy="338554"/>
          </a:xfrm>
          <a:prstGeom prst="rect">
            <a:avLst/>
          </a:prstGeom>
          <a:noFill/>
        </p:spPr>
        <p:txBody>
          <a:bodyPr wrap="square" rtlCol="0">
            <a:spAutoFit/>
          </a:bodyPr>
          <a:lstStyle/>
          <a:p>
            <a:r>
              <a:rPr lang="en-US" sz="1600" b="1" i="1" dirty="0">
                <a:solidFill>
                  <a:schemeClr val="accent1"/>
                </a:solidFill>
                <a:latin typeface="Arial"/>
                <a:cs typeface="Arial"/>
              </a:rPr>
              <a:t>70k students</a:t>
            </a:r>
          </a:p>
        </p:txBody>
      </p:sp>
      <p:sp>
        <p:nvSpPr>
          <p:cNvPr id="21" name="TextBox 20">
            <a:extLst>
              <a:ext uri="{FF2B5EF4-FFF2-40B4-BE49-F238E27FC236}">
                <a16:creationId xmlns="" xmlns:a16="http://schemas.microsoft.com/office/drawing/2014/main" id="{94F0409E-F19D-2841-B42F-075F732ECE5E}"/>
              </a:ext>
            </a:extLst>
          </p:cNvPr>
          <p:cNvSpPr txBox="1"/>
          <p:nvPr/>
        </p:nvSpPr>
        <p:spPr>
          <a:xfrm>
            <a:off x="4031047" y="3375486"/>
            <a:ext cx="3554626" cy="646331"/>
          </a:xfrm>
          <a:prstGeom prst="rect">
            <a:avLst/>
          </a:prstGeom>
          <a:noFill/>
        </p:spPr>
        <p:txBody>
          <a:bodyPr wrap="square" rtlCol="0">
            <a:spAutoFit/>
          </a:bodyPr>
          <a:lstStyle/>
          <a:p>
            <a:r>
              <a:rPr lang="en-US" sz="3600" b="1" i="1" dirty="0">
                <a:solidFill>
                  <a:schemeClr val="accent1"/>
                </a:solidFill>
                <a:latin typeface="Arial"/>
                <a:cs typeface="Arial"/>
              </a:rPr>
              <a:t>120k students</a:t>
            </a:r>
          </a:p>
        </p:txBody>
      </p:sp>
      <p:pic>
        <p:nvPicPr>
          <p:cNvPr id="10" name="Picture 9" descr="237e1ca6-44ff-4326-a5fb-9d4bea32eb4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2110" y="4452551"/>
            <a:ext cx="4009079" cy="2405448"/>
          </a:xfrm>
          <a:prstGeom prst="rect">
            <a:avLst/>
          </a:prstGeom>
        </p:spPr>
      </p:pic>
    </p:spTree>
    <p:custDataLst>
      <p:tags r:id="rId1"/>
    </p:custDataLst>
    <p:extLst>
      <p:ext uri="{BB962C8B-B14F-4D97-AF65-F5344CB8AC3E}">
        <p14:creationId xmlns:p14="http://schemas.microsoft.com/office/powerpoint/2010/main" val="146415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1673352"/>
          </a:xfrm>
          <a:prstGeom prst="rect">
            <a:avLst/>
          </a:prstGeom>
        </p:spPr>
      </p:pic>
      <p:pic>
        <p:nvPicPr>
          <p:cNvPr id="6" name="Picture 5" descr="Top-Option-6.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9" name="Title 1"/>
          <p:cNvSpPr>
            <a:spLocks noGrp="1"/>
          </p:cNvSpPr>
          <p:nvPr>
            <p:ph type="title"/>
          </p:nvPr>
        </p:nvSpPr>
        <p:spPr>
          <a:xfrm>
            <a:off x="457200" y="274638"/>
            <a:ext cx="8229600" cy="1143000"/>
          </a:xfrm>
        </p:spPr>
        <p:txBody>
          <a:bodyPr>
            <a:noAutofit/>
          </a:bodyPr>
          <a:lstStyle/>
          <a:p>
            <a:r>
              <a:rPr lang="en-US" sz="3600" b="1" dirty="0">
                <a:solidFill>
                  <a:schemeClr val="bg1"/>
                </a:solidFill>
                <a:latin typeface="Arial"/>
                <a:ea typeface="Arial"/>
                <a:cs typeface="Arial"/>
              </a:rPr>
              <a:t>Diluted Value of High Test Scores</a:t>
            </a:r>
            <a:endParaRPr lang="en-US" sz="3600" b="1" dirty="0">
              <a:solidFill>
                <a:schemeClr val="bg1"/>
              </a:solidFill>
            </a:endParaRPr>
          </a:p>
        </p:txBody>
      </p:sp>
      <p:sp>
        <p:nvSpPr>
          <p:cNvPr id="7" name="Content Placeholder 2"/>
          <p:cNvSpPr txBox="1">
            <a:spLocks/>
          </p:cNvSpPr>
          <p:nvPr/>
        </p:nvSpPr>
        <p:spPr>
          <a:xfrm>
            <a:off x="564427" y="1857797"/>
            <a:ext cx="7737343" cy="4799969"/>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Proxima Nova 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roxima Nova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roxima Nova Regular"/>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2800" b="1" dirty="0">
                <a:latin typeface="Arial"/>
                <a:ea typeface="MS PGothic" charset="0"/>
                <a:cs typeface="Arial"/>
              </a:rPr>
              <a:t>Why the unprecedented </a:t>
            </a:r>
            <a:r>
              <a:rPr lang="en-US" sz="2800" b="1" dirty="0" smtClean="0">
                <a:latin typeface="Arial"/>
                <a:ea typeface="MS PGothic" charset="0"/>
                <a:cs typeface="Arial"/>
              </a:rPr>
              <a:t>increase for the SAT?</a:t>
            </a:r>
            <a:endParaRPr lang="en-US" sz="2800" i="1" dirty="0">
              <a:latin typeface="Arial"/>
              <a:ea typeface="MS PGothic" charset="0"/>
              <a:cs typeface="Arial"/>
            </a:endParaRPr>
          </a:p>
          <a:p>
            <a:pPr marL="285750" indent="-285750">
              <a:buFont typeface="Arial" panose="020B0604020202020204" pitchFamily="34" charset="0"/>
              <a:buChar char="•"/>
              <a:defRPr/>
            </a:pPr>
            <a:endParaRPr lang="en-US" sz="1000" dirty="0">
              <a:latin typeface="Arial"/>
              <a:ea typeface="MS PGothic" charset="0"/>
              <a:cs typeface="Arial"/>
            </a:endParaRPr>
          </a:p>
          <a:p>
            <a:pPr>
              <a:lnSpc>
                <a:spcPct val="120000"/>
              </a:lnSpc>
              <a:buFont typeface="+mj-lt"/>
              <a:buAutoNum type="arabicPeriod"/>
              <a:defRPr/>
            </a:pPr>
            <a:r>
              <a:rPr lang="en-US" sz="2000" dirty="0">
                <a:latin typeface="Arial"/>
                <a:ea typeface="MS PGothic" charset="0"/>
                <a:cs typeface="Arial"/>
              </a:rPr>
              <a:t>Massive return to the SAT</a:t>
            </a:r>
          </a:p>
          <a:p>
            <a:pPr>
              <a:lnSpc>
                <a:spcPct val="120000"/>
              </a:lnSpc>
              <a:buFont typeface="+mj-lt"/>
              <a:buAutoNum type="arabicPeriod"/>
              <a:defRPr/>
            </a:pPr>
            <a:r>
              <a:rPr lang="en-US" sz="2000" dirty="0">
                <a:latin typeface="Arial"/>
                <a:ea typeface="MS PGothic" charset="0"/>
                <a:cs typeface="Arial"/>
              </a:rPr>
              <a:t>Increased familiarity w/ new version of SAT</a:t>
            </a:r>
          </a:p>
          <a:p>
            <a:pPr lvl="1">
              <a:lnSpc>
                <a:spcPct val="120000"/>
              </a:lnSpc>
              <a:defRPr/>
            </a:pPr>
            <a:r>
              <a:rPr lang="en-US" sz="1600" dirty="0">
                <a:latin typeface="Arial"/>
                <a:ea typeface="MS PGothic" charset="0"/>
                <a:cs typeface="Arial"/>
              </a:rPr>
              <a:t>Possible exposure to new PSAT in 10</a:t>
            </a:r>
            <a:r>
              <a:rPr lang="en-US" sz="1600" baseline="30000" dirty="0">
                <a:latin typeface="Arial"/>
                <a:ea typeface="MS PGothic" charset="0"/>
                <a:cs typeface="Arial"/>
              </a:rPr>
              <a:t>th</a:t>
            </a:r>
            <a:r>
              <a:rPr lang="en-US" sz="1600" dirty="0">
                <a:latin typeface="Arial"/>
                <a:ea typeface="MS PGothic" charset="0"/>
                <a:cs typeface="Arial"/>
              </a:rPr>
              <a:t> and 11</a:t>
            </a:r>
            <a:r>
              <a:rPr lang="en-US" sz="1600" baseline="30000" dirty="0">
                <a:latin typeface="Arial"/>
                <a:ea typeface="MS PGothic" charset="0"/>
                <a:cs typeface="Arial"/>
              </a:rPr>
              <a:t>th</a:t>
            </a:r>
            <a:r>
              <a:rPr lang="en-US" sz="1600" dirty="0">
                <a:latin typeface="Arial"/>
                <a:ea typeface="MS PGothic" charset="0"/>
                <a:cs typeface="Arial"/>
              </a:rPr>
              <a:t> grades</a:t>
            </a:r>
          </a:p>
          <a:p>
            <a:pPr marL="457200" indent="-457200">
              <a:lnSpc>
                <a:spcPct val="120000"/>
              </a:lnSpc>
              <a:buAutoNum type="arabicPeriod" startAt="3"/>
              <a:defRPr/>
            </a:pPr>
            <a:r>
              <a:rPr lang="en-US" sz="2000" dirty="0">
                <a:latin typeface="Arial"/>
                <a:ea typeface="MS PGothic" charset="0"/>
                <a:cs typeface="Arial"/>
              </a:rPr>
              <a:t>More cross-testers; going beyond state-mandated testing</a:t>
            </a:r>
          </a:p>
          <a:p>
            <a:pPr marL="457200" indent="-457200">
              <a:lnSpc>
                <a:spcPct val="120000"/>
              </a:lnSpc>
              <a:buAutoNum type="arabicPeriod" startAt="3"/>
              <a:defRPr/>
            </a:pPr>
            <a:r>
              <a:rPr lang="en-US" sz="2000" dirty="0" err="1" smtClean="0">
                <a:latin typeface="Arial"/>
                <a:ea typeface="MS PGothic" charset="0"/>
                <a:cs typeface="Arial"/>
              </a:rPr>
              <a:t>Superscoring</a:t>
            </a:r>
            <a:endParaRPr lang="en-US" sz="2000" dirty="0" smtClean="0">
              <a:latin typeface="Arial"/>
              <a:ea typeface="MS PGothic" charset="0"/>
              <a:cs typeface="Arial"/>
            </a:endParaRPr>
          </a:p>
          <a:p>
            <a:pPr marL="685800" lvl="1">
              <a:lnSpc>
                <a:spcPct val="110000"/>
              </a:lnSpc>
              <a:buClr>
                <a:schemeClr val="accent2"/>
              </a:buClr>
              <a:buSzPct val="100000"/>
              <a:buFont typeface="Wingdings" charset="2"/>
              <a:buChar char="§"/>
            </a:pPr>
            <a:r>
              <a:rPr lang="en-US" sz="1400" dirty="0" smtClean="0">
                <a:latin typeface="Arial"/>
                <a:cs typeface="Arial"/>
              </a:rPr>
              <a:t>Compass </a:t>
            </a:r>
            <a:r>
              <a:rPr lang="en-US" sz="1400" dirty="0">
                <a:latin typeface="Arial"/>
                <a:cs typeface="Arial"/>
              </a:rPr>
              <a:t>estimates College </a:t>
            </a:r>
            <a:r>
              <a:rPr lang="en-US" sz="1400" dirty="0" smtClean="0">
                <a:latin typeface="Arial"/>
                <a:cs typeface="Arial"/>
              </a:rPr>
              <a:t>Board understates students’ </a:t>
            </a:r>
            <a:r>
              <a:rPr lang="en-US" sz="1400" dirty="0">
                <a:latin typeface="Arial"/>
                <a:cs typeface="Arial"/>
              </a:rPr>
              <a:t>highest </a:t>
            </a:r>
            <a:r>
              <a:rPr lang="en-US" sz="1400" dirty="0" smtClean="0">
                <a:latin typeface="Arial"/>
                <a:cs typeface="Arial"/>
              </a:rPr>
              <a:t>scores </a:t>
            </a:r>
            <a:r>
              <a:rPr lang="en-US" sz="1400" dirty="0">
                <a:latin typeface="Arial"/>
                <a:cs typeface="Arial"/>
              </a:rPr>
              <a:t>by up to </a:t>
            </a:r>
            <a:r>
              <a:rPr lang="en-US" sz="1400" b="1" dirty="0">
                <a:latin typeface="Arial"/>
                <a:cs typeface="Arial"/>
              </a:rPr>
              <a:t>30 </a:t>
            </a:r>
            <a:r>
              <a:rPr lang="en-US" sz="1400" b="1" dirty="0" err="1" smtClean="0">
                <a:latin typeface="Arial"/>
                <a:cs typeface="Arial"/>
              </a:rPr>
              <a:t>pts</a:t>
            </a:r>
            <a:r>
              <a:rPr lang="en-US" sz="1400" b="1" dirty="0" smtClean="0">
                <a:latin typeface="Arial"/>
                <a:cs typeface="Arial"/>
              </a:rPr>
              <a:t> </a:t>
            </a:r>
            <a:r>
              <a:rPr lang="mr-IN" sz="1400" b="1" dirty="0" smtClean="0">
                <a:latin typeface="Arial"/>
                <a:cs typeface="Arial"/>
              </a:rPr>
              <a:t>–</a:t>
            </a:r>
            <a:r>
              <a:rPr lang="en-US" sz="1400" b="1" dirty="0" smtClean="0">
                <a:latin typeface="Arial"/>
                <a:cs typeface="Arial"/>
              </a:rPr>
              <a:t> data reflects last official sitting rather than highest sitting</a:t>
            </a:r>
          </a:p>
          <a:p>
            <a:pPr marL="685800" lvl="1">
              <a:lnSpc>
                <a:spcPct val="110000"/>
              </a:lnSpc>
              <a:buClr>
                <a:schemeClr val="accent2"/>
              </a:buClr>
              <a:buSzPct val="100000"/>
              <a:buFont typeface="Wingdings" charset="2"/>
              <a:buChar char="§"/>
            </a:pPr>
            <a:r>
              <a:rPr lang="en-US" sz="1400" dirty="0" err="1" smtClean="0">
                <a:latin typeface="Arial"/>
                <a:cs typeface="Arial"/>
              </a:rPr>
              <a:t>Superscoring</a:t>
            </a:r>
            <a:r>
              <a:rPr lang="en-US" sz="1400" dirty="0" smtClean="0">
                <a:latin typeface="Arial"/>
                <a:cs typeface="Arial"/>
              </a:rPr>
              <a:t> </a:t>
            </a:r>
            <a:r>
              <a:rPr lang="en-US" sz="1400" dirty="0">
                <a:latin typeface="Arial"/>
                <a:cs typeface="Arial"/>
              </a:rPr>
              <a:t>increases incidence of top scores by </a:t>
            </a:r>
            <a:r>
              <a:rPr lang="en-US" sz="1400" b="1" dirty="0">
                <a:latin typeface="Arial"/>
                <a:cs typeface="Arial"/>
              </a:rPr>
              <a:t>15-20%</a:t>
            </a:r>
            <a:r>
              <a:rPr lang="en-US" sz="1400" dirty="0">
                <a:latin typeface="Arial"/>
                <a:cs typeface="Arial"/>
              </a:rPr>
              <a:t>; for </a:t>
            </a:r>
            <a:r>
              <a:rPr lang="en-US" sz="1400" b="1" dirty="0">
                <a:solidFill>
                  <a:schemeClr val="accent1"/>
                </a:solidFill>
                <a:latin typeface="Arial"/>
                <a:cs typeface="Arial"/>
              </a:rPr>
              <a:t>SAT, 140k to 170k</a:t>
            </a:r>
            <a:r>
              <a:rPr lang="en-US" sz="1400" dirty="0">
                <a:latin typeface="Arial"/>
                <a:cs typeface="Arial"/>
              </a:rPr>
              <a:t>; for </a:t>
            </a:r>
            <a:r>
              <a:rPr lang="en-US" sz="1400" b="1" dirty="0">
                <a:solidFill>
                  <a:schemeClr val="accent2"/>
                </a:solidFill>
                <a:latin typeface="Arial"/>
                <a:cs typeface="Arial"/>
              </a:rPr>
              <a:t>ACT 135k to </a:t>
            </a:r>
            <a:r>
              <a:rPr lang="en-US" sz="1400" b="1" dirty="0" smtClean="0">
                <a:solidFill>
                  <a:schemeClr val="accent2"/>
                </a:solidFill>
                <a:latin typeface="Arial"/>
                <a:cs typeface="Arial"/>
              </a:rPr>
              <a:t>160k</a:t>
            </a:r>
            <a:endParaRPr lang="en-US" sz="2000" dirty="0">
              <a:latin typeface="Arial"/>
              <a:ea typeface="MS PGothic" charset="0"/>
              <a:cs typeface="Arial"/>
            </a:endParaRPr>
          </a:p>
          <a:p>
            <a:pPr marL="457200" indent="-457200">
              <a:lnSpc>
                <a:spcPct val="120000"/>
              </a:lnSpc>
              <a:buAutoNum type="arabicPeriod" startAt="3"/>
              <a:defRPr/>
            </a:pPr>
            <a:r>
              <a:rPr lang="en-US" sz="2000" dirty="0">
                <a:latin typeface="Arial"/>
                <a:ea typeface="MS PGothic" charset="0"/>
                <a:cs typeface="Arial"/>
              </a:rPr>
              <a:t>International students</a:t>
            </a:r>
          </a:p>
          <a:p>
            <a:pPr marL="457200" indent="-457200">
              <a:lnSpc>
                <a:spcPct val="120000"/>
              </a:lnSpc>
              <a:buAutoNum type="arabicPeriod" startAt="3"/>
              <a:defRPr/>
            </a:pPr>
            <a:r>
              <a:rPr lang="en-US" sz="2000" dirty="0">
                <a:latin typeface="Arial"/>
                <a:ea typeface="MS PGothic" charset="0"/>
                <a:cs typeface="Arial"/>
              </a:rPr>
              <a:t>Ambitious, competitive testers starting earlier, prepping more, re-testing repeatedly</a:t>
            </a:r>
            <a:r>
              <a:rPr lang="mr-IN" sz="2000" dirty="0">
                <a:latin typeface="Arial"/>
                <a:ea typeface="MS PGothic" charset="0"/>
                <a:cs typeface="Arial"/>
              </a:rPr>
              <a:t>…</a:t>
            </a:r>
            <a:r>
              <a:rPr lang="en-US" sz="2000" dirty="0">
                <a:latin typeface="Arial"/>
                <a:ea typeface="MS PGothic" charset="0"/>
                <a:cs typeface="Arial"/>
              </a:rPr>
              <a:t>an arms race among top-scorers</a:t>
            </a:r>
          </a:p>
          <a:p>
            <a:pPr>
              <a:buFont typeface="+mj-lt"/>
              <a:buAutoNum type="arabicPeriod"/>
              <a:defRPr/>
            </a:pPr>
            <a:endParaRPr lang="en-US" sz="1600" dirty="0">
              <a:latin typeface="Arial"/>
              <a:ea typeface="MS PGothic" charset="0"/>
              <a:cs typeface="Arial"/>
            </a:endParaRPr>
          </a:p>
          <a:p>
            <a:pPr marL="685800" lvl="1">
              <a:buFont typeface="Arial" panose="020B0604020202020204" pitchFamily="34" charset="0"/>
              <a:buChar char="•"/>
              <a:defRPr/>
            </a:pPr>
            <a:endParaRPr lang="en-US" sz="1600" dirty="0">
              <a:latin typeface="Arial"/>
              <a:ea typeface="MS PGothic" charset="0"/>
              <a:cs typeface="Arial"/>
            </a:endParaRPr>
          </a:p>
          <a:p>
            <a:pPr marL="0" indent="0">
              <a:buNone/>
              <a:defRPr/>
            </a:pPr>
            <a:endParaRPr lang="en-US" sz="2400" dirty="0">
              <a:latin typeface="Arial"/>
              <a:ea typeface="MS PGothic" charset="0"/>
              <a:cs typeface="Arial"/>
            </a:endParaRPr>
          </a:p>
        </p:txBody>
      </p:sp>
    </p:spTree>
    <p:extLst>
      <p:ext uri="{BB962C8B-B14F-4D97-AF65-F5344CB8AC3E}">
        <p14:creationId xmlns:p14="http://schemas.microsoft.com/office/powerpoint/2010/main" val="205672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fade">
                                      <p:cBhvr>
                                        <p:cTn id="30" dur="500"/>
                                        <p:tgtEl>
                                          <p:spTgt spid="7">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9" end="9"/>
                                            </p:txEl>
                                          </p:spTgt>
                                        </p:tgtEl>
                                        <p:attrNameLst>
                                          <p:attrName>style.visibility</p:attrName>
                                        </p:attrNameLst>
                                      </p:cBhvr>
                                      <p:to>
                                        <p:strVal val="visible"/>
                                      </p:to>
                                    </p:set>
                                    <p:animEffect transition="in" filter="fade">
                                      <p:cBhvr>
                                        <p:cTn id="40" dur="500"/>
                                        <p:tgtEl>
                                          <p:spTgt spid="7">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10" end="10"/>
                                            </p:txEl>
                                          </p:spTgt>
                                        </p:tgtEl>
                                        <p:attrNameLst>
                                          <p:attrName>style.visibility</p:attrName>
                                        </p:attrNameLst>
                                      </p:cBhvr>
                                      <p:to>
                                        <p:strVal val="visible"/>
                                      </p:to>
                                    </p:set>
                                    <p:animEffect transition="in" filter="fade">
                                      <p:cBhvr>
                                        <p:cTn id="45"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op-Option-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b="1" spc="100" dirty="0">
                <a:solidFill>
                  <a:schemeClr val="bg1"/>
                </a:solidFill>
                <a:latin typeface="Arial"/>
                <a:cs typeface="Arial"/>
              </a:rPr>
              <a:t>Not Either/Or</a:t>
            </a:r>
          </a:p>
        </p:txBody>
      </p:sp>
      <p:pic>
        <p:nvPicPr>
          <p:cNvPr id="3" name="Picture 2">
            <a:extLst>
              <a:ext uri="{FF2B5EF4-FFF2-40B4-BE49-F238E27FC236}">
                <a16:creationId xmlns="" xmlns:a16="http://schemas.microsoft.com/office/drawing/2014/main" id="{5F124B39-F3FB-E143-A9FE-0467B23C29CD}"/>
              </a:ext>
            </a:extLst>
          </p:cNvPr>
          <p:cNvPicPr>
            <a:picLocks noChangeAspect="1"/>
          </p:cNvPicPr>
          <p:nvPr/>
        </p:nvPicPr>
        <p:blipFill>
          <a:blip r:embed="rId4"/>
          <a:stretch>
            <a:fillRect/>
          </a:stretch>
        </p:blipFill>
        <p:spPr>
          <a:xfrm>
            <a:off x="1087244" y="1287478"/>
            <a:ext cx="6969512" cy="5570522"/>
          </a:xfrm>
          <a:prstGeom prst="rect">
            <a:avLst/>
          </a:prstGeom>
        </p:spPr>
      </p:pic>
      <p:pic>
        <p:nvPicPr>
          <p:cNvPr id="9" name="Picture 8">
            <a:extLst>
              <a:ext uri="{FF2B5EF4-FFF2-40B4-BE49-F238E27FC236}">
                <a16:creationId xmlns="" xmlns:a16="http://schemas.microsoft.com/office/drawing/2014/main" id="{45B9F234-BE17-A44B-A1AD-B08967207B5F}"/>
              </a:ext>
            </a:extLst>
          </p:cNvPr>
          <p:cNvPicPr>
            <a:picLocks noChangeAspect="1"/>
          </p:cNvPicPr>
          <p:nvPr/>
        </p:nvPicPr>
        <p:blipFill>
          <a:blip r:embed="rId5"/>
          <a:stretch>
            <a:fillRect/>
          </a:stretch>
        </p:blipFill>
        <p:spPr>
          <a:xfrm>
            <a:off x="3505200" y="3863898"/>
            <a:ext cx="602166" cy="1806498"/>
          </a:xfrm>
          <a:prstGeom prst="rect">
            <a:avLst/>
          </a:prstGeom>
        </p:spPr>
      </p:pic>
      <p:pic>
        <p:nvPicPr>
          <p:cNvPr id="10" name="Picture 9">
            <a:extLst>
              <a:ext uri="{FF2B5EF4-FFF2-40B4-BE49-F238E27FC236}">
                <a16:creationId xmlns="" xmlns:a16="http://schemas.microsoft.com/office/drawing/2014/main" id="{FC275FD5-F77E-3B4D-A7A1-11E86E37118F}"/>
              </a:ext>
            </a:extLst>
          </p:cNvPr>
          <p:cNvPicPr>
            <a:picLocks noChangeAspect="1"/>
          </p:cNvPicPr>
          <p:nvPr/>
        </p:nvPicPr>
        <p:blipFill>
          <a:blip r:embed="rId6"/>
          <a:stretch>
            <a:fillRect/>
          </a:stretch>
        </p:blipFill>
        <p:spPr>
          <a:xfrm>
            <a:off x="4369420" y="3702670"/>
            <a:ext cx="613317" cy="1967726"/>
          </a:xfrm>
          <a:prstGeom prst="rect">
            <a:avLst/>
          </a:prstGeom>
        </p:spPr>
      </p:pic>
      <p:pic>
        <p:nvPicPr>
          <p:cNvPr id="12" name="Picture 11">
            <a:extLst>
              <a:ext uri="{FF2B5EF4-FFF2-40B4-BE49-F238E27FC236}">
                <a16:creationId xmlns="" xmlns:a16="http://schemas.microsoft.com/office/drawing/2014/main" id="{FD5289F5-6245-1342-885C-4D213F74AA46}"/>
              </a:ext>
            </a:extLst>
          </p:cNvPr>
          <p:cNvPicPr>
            <a:picLocks noChangeAspect="1"/>
          </p:cNvPicPr>
          <p:nvPr/>
        </p:nvPicPr>
        <p:blipFill>
          <a:blip r:embed="rId7"/>
          <a:stretch>
            <a:fillRect/>
          </a:stretch>
        </p:blipFill>
        <p:spPr>
          <a:xfrm>
            <a:off x="5233640" y="3523785"/>
            <a:ext cx="613317" cy="2146611"/>
          </a:xfrm>
          <a:prstGeom prst="rect">
            <a:avLst/>
          </a:prstGeom>
        </p:spPr>
      </p:pic>
      <p:pic>
        <p:nvPicPr>
          <p:cNvPr id="14" name="Picture 13">
            <a:extLst>
              <a:ext uri="{FF2B5EF4-FFF2-40B4-BE49-F238E27FC236}">
                <a16:creationId xmlns="" xmlns:a16="http://schemas.microsoft.com/office/drawing/2014/main" id="{FD4D7F34-0334-D449-B05C-5F905A9E1A4E}"/>
              </a:ext>
            </a:extLst>
          </p:cNvPr>
          <p:cNvPicPr>
            <a:picLocks noChangeAspect="1"/>
          </p:cNvPicPr>
          <p:nvPr/>
        </p:nvPicPr>
        <p:blipFill>
          <a:blip r:embed="rId8"/>
          <a:stretch>
            <a:fillRect/>
          </a:stretch>
        </p:blipFill>
        <p:spPr>
          <a:xfrm>
            <a:off x="6086709" y="3323063"/>
            <a:ext cx="619077" cy="2347333"/>
          </a:xfrm>
          <a:prstGeom prst="rect">
            <a:avLst/>
          </a:prstGeom>
        </p:spPr>
      </p:pic>
      <p:pic>
        <p:nvPicPr>
          <p:cNvPr id="15" name="Picture 14">
            <a:extLst>
              <a:ext uri="{FF2B5EF4-FFF2-40B4-BE49-F238E27FC236}">
                <a16:creationId xmlns="" xmlns:a16="http://schemas.microsoft.com/office/drawing/2014/main" id="{B8ECED18-9CB0-2C45-B954-D3112FBBB2D3}"/>
              </a:ext>
            </a:extLst>
          </p:cNvPr>
          <p:cNvPicPr>
            <a:picLocks noChangeAspect="1"/>
          </p:cNvPicPr>
          <p:nvPr/>
        </p:nvPicPr>
        <p:blipFill>
          <a:blip r:embed="rId9"/>
          <a:stretch>
            <a:fillRect/>
          </a:stretch>
        </p:blipFill>
        <p:spPr>
          <a:xfrm>
            <a:off x="6917828" y="2733232"/>
            <a:ext cx="605025" cy="2949498"/>
          </a:xfrm>
          <a:prstGeom prst="rect">
            <a:avLst/>
          </a:prstGeom>
        </p:spPr>
      </p:pic>
    </p:spTree>
    <p:extLst>
      <p:ext uri="{BB962C8B-B14F-4D97-AF65-F5344CB8AC3E}">
        <p14:creationId xmlns:p14="http://schemas.microsoft.com/office/powerpoint/2010/main" val="272296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op-Option-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pic>
        <p:nvPicPr>
          <p:cNvPr id="31" name="Picture 30">
            <a:extLst>
              <a:ext uri="{FF2B5EF4-FFF2-40B4-BE49-F238E27FC236}">
                <a16:creationId xmlns="" xmlns:a16="http://schemas.microsoft.com/office/drawing/2014/main" id="{F1C54513-31F9-B443-AC37-F2C4A434E9A4}"/>
              </a:ext>
            </a:extLst>
          </p:cNvPr>
          <p:cNvPicPr>
            <a:picLocks noChangeAspect="1"/>
          </p:cNvPicPr>
          <p:nvPr/>
        </p:nvPicPr>
        <p:blipFill>
          <a:blip r:embed="rId4"/>
          <a:stretch>
            <a:fillRect/>
          </a:stretch>
        </p:blipFill>
        <p:spPr>
          <a:xfrm>
            <a:off x="609600" y="1570038"/>
            <a:ext cx="7644983" cy="5733737"/>
          </a:xfrm>
          <a:prstGeom prst="rect">
            <a:avLst/>
          </a:prstGeom>
        </p:spPr>
      </p:pic>
      <p:pic>
        <p:nvPicPr>
          <p:cNvPr id="35" name="Picture 34">
            <a:extLst>
              <a:ext uri="{FF2B5EF4-FFF2-40B4-BE49-F238E27FC236}">
                <a16:creationId xmlns="" xmlns:a16="http://schemas.microsoft.com/office/drawing/2014/main" id="{386A337C-D066-1540-BE6A-CDC284D4354A}"/>
              </a:ext>
            </a:extLst>
          </p:cNvPr>
          <p:cNvPicPr>
            <a:picLocks noChangeAspect="1"/>
          </p:cNvPicPr>
          <p:nvPr/>
        </p:nvPicPr>
        <p:blipFill>
          <a:blip r:embed="rId5"/>
          <a:stretch>
            <a:fillRect/>
          </a:stretch>
        </p:blipFill>
        <p:spPr>
          <a:xfrm>
            <a:off x="910651" y="1967096"/>
            <a:ext cx="7042879" cy="5282159"/>
          </a:xfrm>
          <a:prstGeom prst="rect">
            <a:avLst/>
          </a:prstGeom>
        </p:spPr>
      </p:pic>
      <p:pic>
        <p:nvPicPr>
          <p:cNvPr id="45" name="Picture 44">
            <a:extLst>
              <a:ext uri="{FF2B5EF4-FFF2-40B4-BE49-F238E27FC236}">
                <a16:creationId xmlns="" xmlns:a16="http://schemas.microsoft.com/office/drawing/2014/main" id="{88AF2E4E-9F1A-1941-88AF-B8B0D3AF8B1C}"/>
              </a:ext>
            </a:extLst>
          </p:cNvPr>
          <p:cNvPicPr>
            <a:picLocks noChangeAspect="1"/>
          </p:cNvPicPr>
          <p:nvPr/>
        </p:nvPicPr>
        <p:blipFill>
          <a:blip r:embed="rId6"/>
          <a:stretch>
            <a:fillRect/>
          </a:stretch>
        </p:blipFill>
        <p:spPr>
          <a:xfrm>
            <a:off x="530901" y="1570037"/>
            <a:ext cx="7644983" cy="5733737"/>
          </a:xfrm>
          <a:prstGeom prst="rect">
            <a:avLst/>
          </a:prstGeom>
        </p:spPr>
      </p:pic>
      <p:pic>
        <p:nvPicPr>
          <p:cNvPr id="57" name="Picture 56">
            <a:extLst>
              <a:ext uri="{FF2B5EF4-FFF2-40B4-BE49-F238E27FC236}">
                <a16:creationId xmlns="" xmlns:a16="http://schemas.microsoft.com/office/drawing/2014/main" id="{C84A5E4E-65DF-B147-9ED3-4E37C7153802}"/>
              </a:ext>
            </a:extLst>
          </p:cNvPr>
          <p:cNvPicPr>
            <a:picLocks noChangeAspect="1"/>
          </p:cNvPicPr>
          <p:nvPr/>
        </p:nvPicPr>
        <p:blipFill>
          <a:blip r:embed="rId7"/>
          <a:stretch>
            <a:fillRect/>
          </a:stretch>
        </p:blipFill>
        <p:spPr>
          <a:xfrm>
            <a:off x="347096" y="1419064"/>
            <a:ext cx="7886253" cy="5914690"/>
          </a:xfrm>
          <a:prstGeom prst="rect">
            <a:avLst/>
          </a:prstGeom>
        </p:spPr>
      </p:pic>
      <p:sp>
        <p:nvSpPr>
          <p:cNvPr id="36" name="TextBox 35">
            <a:extLst>
              <a:ext uri="{FF2B5EF4-FFF2-40B4-BE49-F238E27FC236}">
                <a16:creationId xmlns="" xmlns:a16="http://schemas.microsoft.com/office/drawing/2014/main" id="{D2919A62-98E2-6945-9C71-A20D3B855709}"/>
              </a:ext>
            </a:extLst>
          </p:cNvPr>
          <p:cNvSpPr txBox="1"/>
          <p:nvPr/>
        </p:nvSpPr>
        <p:spPr>
          <a:xfrm>
            <a:off x="4152277" y="6627566"/>
            <a:ext cx="554634" cy="230832"/>
          </a:xfrm>
          <a:prstGeom prst="rect">
            <a:avLst/>
          </a:prstGeom>
          <a:noFill/>
        </p:spPr>
        <p:txBody>
          <a:bodyPr wrap="square" rtlCol="0">
            <a:spAutoFit/>
          </a:bodyPr>
          <a:lstStyle/>
          <a:p>
            <a:r>
              <a:rPr lang="en-US" sz="900" dirty="0">
                <a:latin typeface="Proxima Nova" panose="02000506030000020004" pitchFamily="2" charset="0"/>
              </a:rPr>
              <a:t>2009</a:t>
            </a:r>
          </a:p>
        </p:txBody>
      </p:sp>
      <p:sp>
        <p:nvSpPr>
          <p:cNvPr id="37" name="TextBox 36">
            <a:extLst>
              <a:ext uri="{FF2B5EF4-FFF2-40B4-BE49-F238E27FC236}">
                <a16:creationId xmlns="" xmlns:a16="http://schemas.microsoft.com/office/drawing/2014/main" id="{E378FD97-EB18-1240-B381-CF37ADCE3E44}"/>
              </a:ext>
            </a:extLst>
          </p:cNvPr>
          <p:cNvSpPr txBox="1"/>
          <p:nvPr/>
        </p:nvSpPr>
        <p:spPr>
          <a:xfrm>
            <a:off x="4182256" y="5640713"/>
            <a:ext cx="689547" cy="230832"/>
          </a:xfrm>
          <a:prstGeom prst="rect">
            <a:avLst/>
          </a:prstGeom>
          <a:noFill/>
        </p:spPr>
        <p:txBody>
          <a:bodyPr wrap="square" rtlCol="0">
            <a:spAutoFit/>
          </a:bodyPr>
          <a:lstStyle/>
          <a:p>
            <a:r>
              <a:rPr lang="en-US" sz="900" dirty="0">
                <a:latin typeface="Proxima Nova" panose="02000506030000020004" pitchFamily="2" charset="0"/>
              </a:rPr>
              <a:t>638</a:t>
            </a:r>
          </a:p>
        </p:txBody>
      </p:sp>
      <p:sp>
        <p:nvSpPr>
          <p:cNvPr id="38" name="TextBox 37">
            <a:extLst>
              <a:ext uri="{FF2B5EF4-FFF2-40B4-BE49-F238E27FC236}">
                <a16:creationId xmlns="" xmlns:a16="http://schemas.microsoft.com/office/drawing/2014/main" id="{E2123C54-3C0D-7144-A92F-1E78D175B4D1}"/>
              </a:ext>
            </a:extLst>
          </p:cNvPr>
          <p:cNvSpPr txBox="1"/>
          <p:nvPr/>
        </p:nvSpPr>
        <p:spPr>
          <a:xfrm>
            <a:off x="4498298" y="6627168"/>
            <a:ext cx="554634" cy="230832"/>
          </a:xfrm>
          <a:prstGeom prst="rect">
            <a:avLst/>
          </a:prstGeom>
          <a:noFill/>
        </p:spPr>
        <p:txBody>
          <a:bodyPr wrap="square" rtlCol="0">
            <a:spAutoFit/>
          </a:bodyPr>
          <a:lstStyle/>
          <a:p>
            <a:r>
              <a:rPr lang="en-US" sz="900" dirty="0">
                <a:latin typeface="Proxima Nova" panose="02000506030000020004" pitchFamily="2" charset="0"/>
              </a:rPr>
              <a:t>2010</a:t>
            </a:r>
          </a:p>
        </p:txBody>
      </p:sp>
      <p:sp>
        <p:nvSpPr>
          <p:cNvPr id="39" name="TextBox 38">
            <a:extLst>
              <a:ext uri="{FF2B5EF4-FFF2-40B4-BE49-F238E27FC236}">
                <a16:creationId xmlns="" xmlns:a16="http://schemas.microsoft.com/office/drawing/2014/main" id="{92B31EA2-70E9-D548-8B4B-917A7F490A00}"/>
              </a:ext>
            </a:extLst>
          </p:cNvPr>
          <p:cNvSpPr txBox="1"/>
          <p:nvPr/>
        </p:nvSpPr>
        <p:spPr>
          <a:xfrm>
            <a:off x="4851817" y="6626316"/>
            <a:ext cx="554634" cy="230832"/>
          </a:xfrm>
          <a:prstGeom prst="rect">
            <a:avLst/>
          </a:prstGeom>
          <a:noFill/>
        </p:spPr>
        <p:txBody>
          <a:bodyPr wrap="square" rtlCol="0">
            <a:spAutoFit/>
          </a:bodyPr>
          <a:lstStyle/>
          <a:p>
            <a:r>
              <a:rPr lang="en-US" sz="900" dirty="0">
                <a:latin typeface="Proxima Nova" panose="02000506030000020004" pitchFamily="2" charset="0"/>
              </a:rPr>
              <a:t>2011</a:t>
            </a:r>
          </a:p>
        </p:txBody>
      </p:sp>
      <p:sp>
        <p:nvSpPr>
          <p:cNvPr id="40" name="TextBox 39">
            <a:extLst>
              <a:ext uri="{FF2B5EF4-FFF2-40B4-BE49-F238E27FC236}">
                <a16:creationId xmlns="" xmlns:a16="http://schemas.microsoft.com/office/drawing/2014/main" id="{89C067DC-7419-C64B-83CF-96EE7ABDCFD5}"/>
              </a:ext>
            </a:extLst>
          </p:cNvPr>
          <p:cNvSpPr txBox="1"/>
          <p:nvPr/>
        </p:nvSpPr>
        <p:spPr>
          <a:xfrm>
            <a:off x="5191595" y="6626316"/>
            <a:ext cx="554634" cy="230832"/>
          </a:xfrm>
          <a:prstGeom prst="rect">
            <a:avLst/>
          </a:prstGeom>
          <a:noFill/>
        </p:spPr>
        <p:txBody>
          <a:bodyPr wrap="square" rtlCol="0">
            <a:spAutoFit/>
          </a:bodyPr>
          <a:lstStyle/>
          <a:p>
            <a:r>
              <a:rPr lang="en-US" sz="900" dirty="0">
                <a:latin typeface="Proxima Nova" panose="02000506030000020004" pitchFamily="2" charset="0"/>
              </a:rPr>
              <a:t>2012</a:t>
            </a:r>
          </a:p>
        </p:txBody>
      </p:sp>
      <p:sp>
        <p:nvSpPr>
          <p:cNvPr id="41" name="TextBox 40">
            <a:extLst>
              <a:ext uri="{FF2B5EF4-FFF2-40B4-BE49-F238E27FC236}">
                <a16:creationId xmlns="" xmlns:a16="http://schemas.microsoft.com/office/drawing/2014/main" id="{E2DD34DE-5DE4-7147-9CAE-4452FAA61661}"/>
              </a:ext>
            </a:extLst>
          </p:cNvPr>
          <p:cNvSpPr txBox="1"/>
          <p:nvPr/>
        </p:nvSpPr>
        <p:spPr>
          <a:xfrm>
            <a:off x="4542019" y="5691123"/>
            <a:ext cx="689547" cy="230832"/>
          </a:xfrm>
          <a:prstGeom prst="rect">
            <a:avLst/>
          </a:prstGeom>
          <a:noFill/>
        </p:spPr>
        <p:txBody>
          <a:bodyPr wrap="square" rtlCol="0">
            <a:spAutoFit/>
          </a:bodyPr>
          <a:lstStyle/>
          <a:p>
            <a:r>
              <a:rPr lang="en-US" sz="900" dirty="0">
                <a:latin typeface="Proxima Nova" panose="02000506030000020004" pitchFamily="2" charset="0"/>
              </a:rPr>
              <a:t>588</a:t>
            </a:r>
          </a:p>
        </p:txBody>
      </p:sp>
      <p:sp>
        <p:nvSpPr>
          <p:cNvPr id="42" name="TextBox 41">
            <a:extLst>
              <a:ext uri="{FF2B5EF4-FFF2-40B4-BE49-F238E27FC236}">
                <a16:creationId xmlns="" xmlns:a16="http://schemas.microsoft.com/office/drawing/2014/main" id="{C97D3B18-7D81-7F41-A271-A4E9DA0BDAD8}"/>
              </a:ext>
            </a:extLst>
          </p:cNvPr>
          <p:cNvSpPr txBox="1"/>
          <p:nvPr/>
        </p:nvSpPr>
        <p:spPr>
          <a:xfrm>
            <a:off x="4883044" y="5574855"/>
            <a:ext cx="689547" cy="230832"/>
          </a:xfrm>
          <a:prstGeom prst="rect">
            <a:avLst/>
          </a:prstGeom>
          <a:noFill/>
        </p:spPr>
        <p:txBody>
          <a:bodyPr wrap="square" rtlCol="0">
            <a:spAutoFit/>
          </a:bodyPr>
          <a:lstStyle/>
          <a:p>
            <a:r>
              <a:rPr lang="en-US" sz="900" dirty="0">
                <a:latin typeface="Proxima Nova" panose="02000506030000020004" pitchFamily="2" charset="0"/>
              </a:rPr>
              <a:t>704</a:t>
            </a:r>
          </a:p>
        </p:txBody>
      </p:sp>
      <p:sp>
        <p:nvSpPr>
          <p:cNvPr id="43" name="TextBox 42">
            <a:extLst>
              <a:ext uri="{FF2B5EF4-FFF2-40B4-BE49-F238E27FC236}">
                <a16:creationId xmlns="" xmlns:a16="http://schemas.microsoft.com/office/drawing/2014/main" id="{C1443A9C-BC74-9E4E-B1BF-55C94ABBAB52}"/>
              </a:ext>
            </a:extLst>
          </p:cNvPr>
          <p:cNvSpPr txBox="1"/>
          <p:nvPr/>
        </p:nvSpPr>
        <p:spPr>
          <a:xfrm>
            <a:off x="5247803" y="5514043"/>
            <a:ext cx="689547" cy="230832"/>
          </a:xfrm>
          <a:prstGeom prst="rect">
            <a:avLst/>
          </a:prstGeom>
          <a:noFill/>
        </p:spPr>
        <p:txBody>
          <a:bodyPr wrap="square" rtlCol="0">
            <a:spAutoFit/>
          </a:bodyPr>
          <a:lstStyle/>
          <a:p>
            <a:r>
              <a:rPr lang="en-US" sz="900" dirty="0">
                <a:latin typeface="Proxima Nova" panose="02000506030000020004" pitchFamily="2" charset="0"/>
              </a:rPr>
              <a:t>781</a:t>
            </a:r>
          </a:p>
        </p:txBody>
      </p:sp>
      <p:sp>
        <p:nvSpPr>
          <p:cNvPr id="46" name="TextBox 45">
            <a:extLst>
              <a:ext uri="{FF2B5EF4-FFF2-40B4-BE49-F238E27FC236}">
                <a16:creationId xmlns="" xmlns:a16="http://schemas.microsoft.com/office/drawing/2014/main" id="{C9507C7D-20D4-C641-9E4B-FA1082674BF8}"/>
              </a:ext>
            </a:extLst>
          </p:cNvPr>
          <p:cNvSpPr txBox="1"/>
          <p:nvPr/>
        </p:nvSpPr>
        <p:spPr>
          <a:xfrm>
            <a:off x="5572591" y="6627168"/>
            <a:ext cx="554634" cy="230832"/>
          </a:xfrm>
          <a:prstGeom prst="rect">
            <a:avLst/>
          </a:prstGeom>
          <a:noFill/>
        </p:spPr>
        <p:txBody>
          <a:bodyPr wrap="square" rtlCol="0">
            <a:spAutoFit/>
          </a:bodyPr>
          <a:lstStyle/>
          <a:p>
            <a:r>
              <a:rPr lang="en-US" sz="900" dirty="0">
                <a:latin typeface="Proxima Nova" panose="02000506030000020004" pitchFamily="2" charset="0"/>
              </a:rPr>
              <a:t>2013</a:t>
            </a:r>
          </a:p>
        </p:txBody>
      </p:sp>
      <p:sp>
        <p:nvSpPr>
          <p:cNvPr id="47" name="TextBox 46">
            <a:extLst>
              <a:ext uri="{FF2B5EF4-FFF2-40B4-BE49-F238E27FC236}">
                <a16:creationId xmlns="" xmlns:a16="http://schemas.microsoft.com/office/drawing/2014/main" id="{839B19F7-BA57-7649-AAC2-CAF3C13CA67C}"/>
              </a:ext>
            </a:extLst>
          </p:cNvPr>
          <p:cNvSpPr txBox="1"/>
          <p:nvPr/>
        </p:nvSpPr>
        <p:spPr>
          <a:xfrm>
            <a:off x="5988571" y="6626316"/>
            <a:ext cx="554634" cy="230832"/>
          </a:xfrm>
          <a:prstGeom prst="rect">
            <a:avLst/>
          </a:prstGeom>
          <a:noFill/>
        </p:spPr>
        <p:txBody>
          <a:bodyPr wrap="square" rtlCol="0">
            <a:spAutoFit/>
          </a:bodyPr>
          <a:lstStyle/>
          <a:p>
            <a:r>
              <a:rPr lang="en-US" sz="900" dirty="0">
                <a:latin typeface="Proxima Nova" panose="02000506030000020004" pitchFamily="2" charset="0"/>
              </a:rPr>
              <a:t>2014</a:t>
            </a:r>
          </a:p>
        </p:txBody>
      </p:sp>
      <p:sp>
        <p:nvSpPr>
          <p:cNvPr id="48" name="TextBox 47">
            <a:extLst>
              <a:ext uri="{FF2B5EF4-FFF2-40B4-BE49-F238E27FC236}">
                <a16:creationId xmlns="" xmlns:a16="http://schemas.microsoft.com/office/drawing/2014/main" id="{163C9D4E-FA6B-A64F-9077-33A44A34D476}"/>
              </a:ext>
            </a:extLst>
          </p:cNvPr>
          <p:cNvSpPr txBox="1"/>
          <p:nvPr/>
        </p:nvSpPr>
        <p:spPr>
          <a:xfrm>
            <a:off x="6344587" y="6625464"/>
            <a:ext cx="554634" cy="230832"/>
          </a:xfrm>
          <a:prstGeom prst="rect">
            <a:avLst/>
          </a:prstGeom>
          <a:noFill/>
        </p:spPr>
        <p:txBody>
          <a:bodyPr wrap="square" rtlCol="0">
            <a:spAutoFit/>
          </a:bodyPr>
          <a:lstStyle/>
          <a:p>
            <a:r>
              <a:rPr lang="en-US" sz="900" dirty="0">
                <a:latin typeface="Proxima Nova" panose="02000506030000020004" pitchFamily="2" charset="0"/>
              </a:rPr>
              <a:t>2015</a:t>
            </a:r>
          </a:p>
        </p:txBody>
      </p:sp>
      <p:sp>
        <p:nvSpPr>
          <p:cNvPr id="49" name="TextBox 48">
            <a:extLst>
              <a:ext uri="{FF2B5EF4-FFF2-40B4-BE49-F238E27FC236}">
                <a16:creationId xmlns="" xmlns:a16="http://schemas.microsoft.com/office/drawing/2014/main" id="{3D5B5D87-EE7F-8D49-ADB8-D021AE51F8B2}"/>
              </a:ext>
            </a:extLst>
          </p:cNvPr>
          <p:cNvSpPr txBox="1"/>
          <p:nvPr/>
        </p:nvSpPr>
        <p:spPr>
          <a:xfrm>
            <a:off x="6733081" y="6624612"/>
            <a:ext cx="554634" cy="230832"/>
          </a:xfrm>
          <a:prstGeom prst="rect">
            <a:avLst/>
          </a:prstGeom>
          <a:noFill/>
        </p:spPr>
        <p:txBody>
          <a:bodyPr wrap="square" rtlCol="0">
            <a:spAutoFit/>
          </a:bodyPr>
          <a:lstStyle/>
          <a:p>
            <a:r>
              <a:rPr lang="en-US" sz="900" dirty="0">
                <a:latin typeface="Proxima Nova" panose="02000506030000020004" pitchFamily="2" charset="0"/>
              </a:rPr>
              <a:t>2016</a:t>
            </a:r>
          </a:p>
        </p:txBody>
      </p:sp>
      <p:sp>
        <p:nvSpPr>
          <p:cNvPr id="50" name="TextBox 49">
            <a:extLst>
              <a:ext uri="{FF2B5EF4-FFF2-40B4-BE49-F238E27FC236}">
                <a16:creationId xmlns="" xmlns:a16="http://schemas.microsoft.com/office/drawing/2014/main" id="{BCDF37D6-8E07-AA4E-ABBE-FCB76A4EED31}"/>
              </a:ext>
            </a:extLst>
          </p:cNvPr>
          <p:cNvSpPr txBox="1"/>
          <p:nvPr/>
        </p:nvSpPr>
        <p:spPr>
          <a:xfrm>
            <a:off x="7106588" y="6627168"/>
            <a:ext cx="554634" cy="230832"/>
          </a:xfrm>
          <a:prstGeom prst="rect">
            <a:avLst/>
          </a:prstGeom>
          <a:noFill/>
        </p:spPr>
        <p:txBody>
          <a:bodyPr wrap="square" rtlCol="0">
            <a:spAutoFit/>
          </a:bodyPr>
          <a:lstStyle/>
          <a:p>
            <a:r>
              <a:rPr lang="en-US" sz="900" dirty="0">
                <a:latin typeface="Proxima Nova" panose="02000506030000020004" pitchFamily="2" charset="0"/>
              </a:rPr>
              <a:t>2017</a:t>
            </a:r>
          </a:p>
        </p:txBody>
      </p:sp>
      <p:sp>
        <p:nvSpPr>
          <p:cNvPr id="51" name="TextBox 50">
            <a:extLst>
              <a:ext uri="{FF2B5EF4-FFF2-40B4-BE49-F238E27FC236}">
                <a16:creationId xmlns="" xmlns:a16="http://schemas.microsoft.com/office/drawing/2014/main" id="{063F3CD9-A254-5F42-8326-5C48D5A3AC34}"/>
              </a:ext>
            </a:extLst>
          </p:cNvPr>
          <p:cNvSpPr txBox="1"/>
          <p:nvPr/>
        </p:nvSpPr>
        <p:spPr>
          <a:xfrm>
            <a:off x="5597572" y="4942785"/>
            <a:ext cx="689547" cy="230832"/>
          </a:xfrm>
          <a:prstGeom prst="rect">
            <a:avLst/>
          </a:prstGeom>
          <a:noFill/>
        </p:spPr>
        <p:txBody>
          <a:bodyPr wrap="square" rtlCol="0">
            <a:spAutoFit/>
          </a:bodyPr>
          <a:lstStyle/>
          <a:p>
            <a:r>
              <a:rPr lang="en-US" sz="900" dirty="0">
                <a:latin typeface="Proxima Nova" panose="02000506030000020004" pitchFamily="2" charset="0"/>
              </a:rPr>
              <a:t>1,162</a:t>
            </a:r>
          </a:p>
        </p:txBody>
      </p:sp>
      <p:sp>
        <p:nvSpPr>
          <p:cNvPr id="52" name="TextBox 51">
            <a:extLst>
              <a:ext uri="{FF2B5EF4-FFF2-40B4-BE49-F238E27FC236}">
                <a16:creationId xmlns="" xmlns:a16="http://schemas.microsoft.com/office/drawing/2014/main" id="{51B994B3-4070-604D-A400-8ADAF3B01DCA}"/>
              </a:ext>
            </a:extLst>
          </p:cNvPr>
          <p:cNvSpPr txBox="1"/>
          <p:nvPr/>
        </p:nvSpPr>
        <p:spPr>
          <a:xfrm>
            <a:off x="5942345" y="4634395"/>
            <a:ext cx="689547" cy="230832"/>
          </a:xfrm>
          <a:prstGeom prst="rect">
            <a:avLst/>
          </a:prstGeom>
          <a:noFill/>
        </p:spPr>
        <p:txBody>
          <a:bodyPr wrap="square" rtlCol="0">
            <a:spAutoFit/>
          </a:bodyPr>
          <a:lstStyle/>
          <a:p>
            <a:r>
              <a:rPr lang="en-US" sz="900" dirty="0">
                <a:latin typeface="Proxima Nova" panose="02000506030000020004" pitchFamily="2" charset="0"/>
              </a:rPr>
              <a:t>1,407</a:t>
            </a:r>
          </a:p>
        </p:txBody>
      </p:sp>
      <p:sp>
        <p:nvSpPr>
          <p:cNvPr id="53" name="TextBox 52">
            <a:extLst>
              <a:ext uri="{FF2B5EF4-FFF2-40B4-BE49-F238E27FC236}">
                <a16:creationId xmlns="" xmlns:a16="http://schemas.microsoft.com/office/drawing/2014/main" id="{E27342D7-3E1D-7144-884D-8BC2B04FD430}"/>
              </a:ext>
            </a:extLst>
          </p:cNvPr>
          <p:cNvSpPr txBox="1"/>
          <p:nvPr/>
        </p:nvSpPr>
        <p:spPr>
          <a:xfrm>
            <a:off x="6339589" y="4436905"/>
            <a:ext cx="689547" cy="230832"/>
          </a:xfrm>
          <a:prstGeom prst="rect">
            <a:avLst/>
          </a:prstGeom>
          <a:noFill/>
        </p:spPr>
        <p:txBody>
          <a:bodyPr wrap="square" rtlCol="0">
            <a:spAutoFit/>
          </a:bodyPr>
          <a:lstStyle/>
          <a:p>
            <a:r>
              <a:rPr lang="en-US" sz="900" dirty="0">
                <a:latin typeface="Proxima Nova" panose="02000506030000020004" pitchFamily="2" charset="0"/>
              </a:rPr>
              <a:t>1,598</a:t>
            </a:r>
          </a:p>
        </p:txBody>
      </p:sp>
      <p:sp>
        <p:nvSpPr>
          <p:cNvPr id="54" name="TextBox 53">
            <a:extLst>
              <a:ext uri="{FF2B5EF4-FFF2-40B4-BE49-F238E27FC236}">
                <a16:creationId xmlns="" xmlns:a16="http://schemas.microsoft.com/office/drawing/2014/main" id="{45036CC2-B6CD-A341-8C51-2E826721CD5B}"/>
              </a:ext>
            </a:extLst>
          </p:cNvPr>
          <p:cNvSpPr txBox="1"/>
          <p:nvPr/>
        </p:nvSpPr>
        <p:spPr>
          <a:xfrm>
            <a:off x="6739320" y="3634573"/>
            <a:ext cx="689547" cy="230832"/>
          </a:xfrm>
          <a:prstGeom prst="rect">
            <a:avLst/>
          </a:prstGeom>
          <a:noFill/>
        </p:spPr>
        <p:txBody>
          <a:bodyPr wrap="square" rtlCol="0">
            <a:spAutoFit/>
          </a:bodyPr>
          <a:lstStyle/>
          <a:p>
            <a:r>
              <a:rPr lang="en-US" sz="900" dirty="0">
                <a:latin typeface="Proxima Nova" panose="02000506030000020004" pitchFamily="2" charset="0"/>
              </a:rPr>
              <a:t>2,235</a:t>
            </a:r>
          </a:p>
        </p:txBody>
      </p:sp>
      <p:sp>
        <p:nvSpPr>
          <p:cNvPr id="55" name="TextBox 54">
            <a:extLst>
              <a:ext uri="{FF2B5EF4-FFF2-40B4-BE49-F238E27FC236}">
                <a16:creationId xmlns="" xmlns:a16="http://schemas.microsoft.com/office/drawing/2014/main" id="{18DA556B-6A6C-904E-A56D-D0AB347E6A3A}"/>
              </a:ext>
            </a:extLst>
          </p:cNvPr>
          <p:cNvSpPr txBox="1"/>
          <p:nvPr/>
        </p:nvSpPr>
        <p:spPr>
          <a:xfrm>
            <a:off x="7106588" y="3108011"/>
            <a:ext cx="689547" cy="230832"/>
          </a:xfrm>
          <a:prstGeom prst="rect">
            <a:avLst/>
          </a:prstGeom>
          <a:noFill/>
        </p:spPr>
        <p:txBody>
          <a:bodyPr wrap="square" rtlCol="0">
            <a:spAutoFit/>
          </a:bodyPr>
          <a:lstStyle/>
          <a:p>
            <a:r>
              <a:rPr lang="en-US" sz="900" dirty="0">
                <a:latin typeface="Proxima Nova" panose="02000506030000020004" pitchFamily="2" charset="0"/>
              </a:rPr>
              <a:t>2,760</a:t>
            </a:r>
          </a:p>
        </p:txBody>
      </p:sp>
      <p:sp>
        <p:nvSpPr>
          <p:cNvPr id="58" name="TextBox 57">
            <a:extLst>
              <a:ext uri="{FF2B5EF4-FFF2-40B4-BE49-F238E27FC236}">
                <a16:creationId xmlns="" xmlns:a16="http://schemas.microsoft.com/office/drawing/2014/main" id="{60B0113D-6F10-5642-A269-D8057D3E1086}"/>
              </a:ext>
            </a:extLst>
          </p:cNvPr>
          <p:cNvSpPr txBox="1"/>
          <p:nvPr/>
        </p:nvSpPr>
        <p:spPr>
          <a:xfrm>
            <a:off x="7558792" y="6624612"/>
            <a:ext cx="554634" cy="230832"/>
          </a:xfrm>
          <a:prstGeom prst="rect">
            <a:avLst/>
          </a:prstGeom>
          <a:noFill/>
        </p:spPr>
        <p:txBody>
          <a:bodyPr wrap="square" rtlCol="0">
            <a:spAutoFit/>
          </a:bodyPr>
          <a:lstStyle/>
          <a:p>
            <a:r>
              <a:rPr lang="en-US" sz="900" dirty="0">
                <a:latin typeface="Proxima Nova" panose="02000506030000020004" pitchFamily="2" charset="0"/>
              </a:rPr>
              <a:t>2018</a:t>
            </a:r>
          </a:p>
        </p:txBody>
      </p:sp>
      <p:sp>
        <p:nvSpPr>
          <p:cNvPr id="59" name="TextBox 58">
            <a:extLst>
              <a:ext uri="{FF2B5EF4-FFF2-40B4-BE49-F238E27FC236}">
                <a16:creationId xmlns="" xmlns:a16="http://schemas.microsoft.com/office/drawing/2014/main" id="{1630C7FA-CE80-5F45-9407-1982F2C985EB}"/>
              </a:ext>
            </a:extLst>
          </p:cNvPr>
          <p:cNvSpPr txBox="1"/>
          <p:nvPr/>
        </p:nvSpPr>
        <p:spPr>
          <a:xfrm>
            <a:off x="7551920" y="1750455"/>
            <a:ext cx="689547" cy="230832"/>
          </a:xfrm>
          <a:prstGeom prst="rect">
            <a:avLst/>
          </a:prstGeom>
          <a:noFill/>
        </p:spPr>
        <p:txBody>
          <a:bodyPr wrap="square" rtlCol="0">
            <a:spAutoFit/>
          </a:bodyPr>
          <a:lstStyle/>
          <a:p>
            <a:r>
              <a:rPr lang="en-US" sz="900" dirty="0">
                <a:latin typeface="Proxima Nova" panose="02000506030000020004" pitchFamily="2" charset="0"/>
              </a:rPr>
              <a:t>3,741</a:t>
            </a:r>
          </a:p>
        </p:txBody>
      </p:sp>
      <p:sp>
        <p:nvSpPr>
          <p:cNvPr id="29"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b="1" spc="100" dirty="0">
                <a:solidFill>
                  <a:schemeClr val="bg1"/>
                </a:solidFill>
                <a:latin typeface="Arial"/>
                <a:ea typeface="Proxima Nova" charset="0"/>
                <a:cs typeface="Arial"/>
              </a:rPr>
              <a:t>36 Still Perfect, Less Special</a:t>
            </a:r>
            <a:endParaRPr lang="en-US" spc="100" dirty="0">
              <a:solidFill>
                <a:schemeClr val="bg1"/>
              </a:solidFill>
              <a:latin typeface="Arial"/>
              <a:cs typeface="Arial"/>
            </a:endParaRPr>
          </a:p>
        </p:txBody>
      </p:sp>
    </p:spTree>
    <p:extLst>
      <p:ext uri="{BB962C8B-B14F-4D97-AF65-F5344CB8AC3E}">
        <p14:creationId xmlns:p14="http://schemas.microsoft.com/office/powerpoint/2010/main" val="11316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6" grpId="0"/>
      <p:bldP spid="47" grpId="0"/>
      <p:bldP spid="48" grpId="0"/>
      <p:bldP spid="49" grpId="0"/>
      <p:bldP spid="50" grpId="0"/>
      <p:bldP spid="51" grpId="0"/>
      <p:bldP spid="52" grpId="0"/>
      <p:bldP spid="53" grpId="0"/>
      <p:bldP spid="54" grpId="0"/>
      <p:bldP spid="55" grpId="0"/>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120" y="0"/>
            <a:ext cx="7335520" cy="671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09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op-Option-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2" name="Title 1"/>
          <p:cNvSpPr>
            <a:spLocks noGrp="1"/>
          </p:cNvSpPr>
          <p:nvPr>
            <p:ph type="title"/>
          </p:nvPr>
        </p:nvSpPr>
        <p:spPr/>
        <p:txBody>
          <a:bodyPr>
            <a:noAutofit/>
          </a:bodyPr>
          <a:lstStyle/>
          <a:p>
            <a:pPr algn="ctr"/>
            <a:r>
              <a:rPr lang="en-US" sz="3600" b="1" dirty="0">
                <a:solidFill>
                  <a:schemeClr val="bg1"/>
                </a:solidFill>
                <a:latin typeface="Arial"/>
                <a:ea typeface="Arial"/>
                <a:cs typeface="Arial"/>
              </a:rPr>
              <a:t>ACT Score Distribution</a:t>
            </a:r>
            <a:endParaRPr lang="en-US" sz="3600" b="1" dirty="0">
              <a:solidFill>
                <a:schemeClr val="bg1"/>
              </a:solidFill>
              <a:latin typeface="Arial"/>
              <a:cs typeface="Aria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428" y="2342545"/>
            <a:ext cx="8391144" cy="3691128"/>
          </a:xfrm>
          <a:prstGeom prst="rect">
            <a:avLst/>
          </a:prstGeom>
        </p:spPr>
      </p:pic>
    </p:spTree>
    <p:extLst>
      <p:ext uri="{BB962C8B-B14F-4D97-AF65-F5344CB8AC3E}">
        <p14:creationId xmlns:p14="http://schemas.microsoft.com/office/powerpoint/2010/main" val="46159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1269891"/>
          </a:xfrm>
          <a:prstGeom prst="rect">
            <a:avLst/>
          </a:prstGeom>
        </p:spPr>
      </p:pic>
      <p:pic>
        <p:nvPicPr>
          <p:cNvPr id="11" name="Picture 10" descr="Top-Option-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3" name="TextBox 2"/>
          <p:cNvSpPr txBox="1"/>
          <p:nvPr/>
        </p:nvSpPr>
        <p:spPr>
          <a:xfrm>
            <a:off x="3564542" y="1691564"/>
            <a:ext cx="5475040" cy="4116512"/>
          </a:xfrm>
          <a:prstGeom prst="rect">
            <a:avLst/>
          </a:prstGeom>
          <a:noFill/>
        </p:spPr>
        <p:txBody>
          <a:bodyPr wrap="square" rtlCol="0">
            <a:spAutoFit/>
          </a:bodyPr>
          <a:lstStyle/>
          <a:p>
            <a:pPr marL="285750" indent="-285750">
              <a:lnSpc>
                <a:spcPct val="110000"/>
              </a:lnSpc>
              <a:buClr>
                <a:schemeClr val="accent2"/>
              </a:buClr>
              <a:buSzPct val="100000"/>
              <a:buFont typeface="Wingdings" charset="2"/>
              <a:buChar char="§"/>
            </a:pPr>
            <a:r>
              <a:rPr lang="en-US" sz="2400" b="1" dirty="0">
                <a:latin typeface="Arial"/>
                <a:cs typeface="Arial"/>
              </a:rPr>
              <a:t>Takeaways</a:t>
            </a:r>
          </a:p>
          <a:p>
            <a:pPr>
              <a:lnSpc>
                <a:spcPct val="110000"/>
              </a:lnSpc>
              <a:buClr>
                <a:schemeClr val="accent2"/>
              </a:buClr>
              <a:buSzPct val="100000"/>
            </a:pPr>
            <a:endParaRPr lang="en-US" sz="1400" b="1" i="1" dirty="0">
              <a:latin typeface="Arial"/>
              <a:cs typeface="Arial"/>
            </a:endParaRPr>
          </a:p>
          <a:p>
            <a:pPr>
              <a:lnSpc>
                <a:spcPct val="110000"/>
              </a:lnSpc>
              <a:buClr>
                <a:schemeClr val="accent2"/>
              </a:buClr>
              <a:buSzPct val="100000"/>
            </a:pPr>
            <a:r>
              <a:rPr lang="en-US" sz="2000" b="1" i="1" dirty="0">
                <a:latin typeface="Arial"/>
                <a:cs typeface="Arial"/>
              </a:rPr>
              <a:t>	</a:t>
            </a:r>
            <a:r>
              <a:rPr lang="en-US" b="1" i="1" dirty="0">
                <a:solidFill>
                  <a:schemeClr val="accent2"/>
                </a:solidFill>
                <a:latin typeface="Arial"/>
                <a:cs typeface="Arial"/>
              </a:rPr>
              <a:t>1) </a:t>
            </a:r>
            <a:r>
              <a:rPr lang="en-US" i="1" dirty="0">
                <a:latin typeface="Arial"/>
                <a:cs typeface="Arial"/>
              </a:rPr>
              <a:t>High scores increasingly common and 	undistinguishing at most selective </a:t>
            </a:r>
            <a:r>
              <a:rPr lang="en-US" i="1" dirty="0" smtClean="0">
                <a:latin typeface="Arial"/>
                <a:cs typeface="Arial"/>
              </a:rPr>
              <a:t>schools</a:t>
            </a:r>
          </a:p>
          <a:p>
            <a:pPr>
              <a:lnSpc>
                <a:spcPct val="110000"/>
              </a:lnSpc>
              <a:buClr>
                <a:schemeClr val="accent2"/>
              </a:buClr>
              <a:buSzPct val="100000"/>
            </a:pPr>
            <a:r>
              <a:rPr lang="en-US" b="1" i="1" dirty="0">
                <a:latin typeface="Arial"/>
                <a:cs typeface="Arial"/>
              </a:rPr>
              <a:t>	</a:t>
            </a:r>
            <a:r>
              <a:rPr lang="en-US" b="1" i="1" dirty="0" smtClean="0">
                <a:latin typeface="Arial"/>
                <a:cs typeface="Arial"/>
              </a:rPr>
              <a:t>“More essential, less sufficient</a:t>
            </a:r>
            <a:r>
              <a:rPr lang="mr-IN" b="1" i="1" dirty="0" smtClean="0">
                <a:latin typeface="Arial"/>
                <a:cs typeface="Arial"/>
              </a:rPr>
              <a:t>…</a:t>
            </a:r>
            <a:r>
              <a:rPr lang="en-US" b="1" i="1" dirty="0" smtClean="0">
                <a:latin typeface="Arial"/>
                <a:cs typeface="Arial"/>
              </a:rPr>
              <a:t>”</a:t>
            </a:r>
            <a:endParaRPr lang="en-US" b="1" i="1" dirty="0">
              <a:latin typeface="Arial"/>
              <a:cs typeface="Arial"/>
            </a:endParaRPr>
          </a:p>
          <a:p>
            <a:pPr>
              <a:lnSpc>
                <a:spcPct val="110000"/>
              </a:lnSpc>
              <a:buClr>
                <a:schemeClr val="accent2"/>
              </a:buClr>
              <a:buSzPct val="100000"/>
            </a:pPr>
            <a:r>
              <a:rPr lang="en-US" b="1" i="1" dirty="0">
                <a:latin typeface="Arial"/>
                <a:cs typeface="Arial"/>
              </a:rPr>
              <a:t>	</a:t>
            </a:r>
          </a:p>
          <a:p>
            <a:pPr>
              <a:lnSpc>
                <a:spcPct val="110000"/>
              </a:lnSpc>
              <a:buClr>
                <a:schemeClr val="accent2"/>
              </a:buClr>
              <a:buSzPct val="100000"/>
            </a:pPr>
            <a:r>
              <a:rPr lang="en-US" b="1" i="1" dirty="0">
                <a:latin typeface="Arial"/>
                <a:cs typeface="Arial"/>
              </a:rPr>
              <a:t>	</a:t>
            </a:r>
            <a:r>
              <a:rPr lang="en-US" b="1" i="1" dirty="0">
                <a:solidFill>
                  <a:srgbClr val="C0504D"/>
                </a:solidFill>
                <a:latin typeface="Arial"/>
                <a:cs typeface="Arial"/>
              </a:rPr>
              <a:t>2) </a:t>
            </a:r>
            <a:r>
              <a:rPr lang="en-US" i="1" dirty="0">
                <a:latin typeface="Arial"/>
                <a:cs typeface="Arial"/>
              </a:rPr>
              <a:t>Be cautious and realistic when weighing 	competitiveness of scores</a:t>
            </a:r>
          </a:p>
          <a:p>
            <a:pPr>
              <a:lnSpc>
                <a:spcPct val="110000"/>
              </a:lnSpc>
              <a:buClr>
                <a:schemeClr val="accent2"/>
              </a:buClr>
              <a:buSzPct val="100000"/>
            </a:pPr>
            <a:r>
              <a:rPr lang="en-US" i="1" dirty="0">
                <a:latin typeface="Arial"/>
                <a:cs typeface="Arial"/>
              </a:rPr>
              <a:t>	</a:t>
            </a:r>
          </a:p>
          <a:p>
            <a:pPr>
              <a:lnSpc>
                <a:spcPct val="110000"/>
              </a:lnSpc>
              <a:buClr>
                <a:schemeClr val="accent2"/>
              </a:buClr>
              <a:buSzPct val="100000"/>
            </a:pPr>
            <a:r>
              <a:rPr lang="en-US" b="1" i="1" dirty="0">
                <a:solidFill>
                  <a:srgbClr val="C0504D"/>
                </a:solidFill>
                <a:latin typeface="Arial"/>
                <a:cs typeface="Arial"/>
              </a:rPr>
              <a:t>	3) </a:t>
            </a:r>
            <a:r>
              <a:rPr lang="en-US" i="1" dirty="0" smtClean="0">
                <a:latin typeface="Arial"/>
                <a:cs typeface="Arial"/>
              </a:rPr>
              <a:t>Carefully evaluate </a:t>
            </a:r>
            <a:r>
              <a:rPr lang="en-US" i="1" dirty="0">
                <a:latin typeface="Arial"/>
                <a:cs typeface="Arial"/>
              </a:rPr>
              <a:t>improvement </a:t>
            </a:r>
            <a:r>
              <a:rPr lang="en-US" i="1" dirty="0" smtClean="0">
                <a:latin typeface="Arial"/>
                <a:cs typeface="Arial"/>
              </a:rPr>
              <a:t>potential 	when </a:t>
            </a:r>
            <a:r>
              <a:rPr lang="en-US" i="1" dirty="0">
                <a:latin typeface="Arial"/>
                <a:cs typeface="Arial"/>
              </a:rPr>
              <a:t>considering preparation and </a:t>
            </a:r>
            <a:r>
              <a:rPr lang="en-US" i="1" dirty="0" smtClean="0">
                <a:latin typeface="Arial"/>
                <a:cs typeface="Arial"/>
              </a:rPr>
              <a:t>retest </a:t>
            </a:r>
            <a:r>
              <a:rPr lang="en-US" i="1" dirty="0">
                <a:latin typeface="Arial"/>
                <a:cs typeface="Arial"/>
              </a:rPr>
              <a:t>	options</a:t>
            </a:r>
            <a:endParaRPr lang="en-US" b="1" i="1" dirty="0">
              <a:latin typeface="Arial"/>
              <a:cs typeface="Arial"/>
            </a:endParaRPr>
          </a:p>
          <a:p>
            <a:pPr>
              <a:lnSpc>
                <a:spcPct val="110000"/>
              </a:lnSpc>
              <a:buClr>
                <a:schemeClr val="accent2"/>
              </a:buClr>
              <a:buSzPct val="100000"/>
            </a:pPr>
            <a:endParaRPr lang="en-US" dirty="0">
              <a:latin typeface="Arial"/>
              <a:cs typeface="Arial"/>
            </a:endParaRPr>
          </a:p>
        </p:txBody>
      </p:sp>
      <p:sp>
        <p:nvSpPr>
          <p:cNvPr id="8" name="Title 1"/>
          <p:cNvSpPr txBox="1">
            <a:spLocks/>
          </p:cNvSpPr>
          <p:nvPr/>
        </p:nvSpPr>
        <p:spPr>
          <a:xfrm>
            <a:off x="3630083" y="1616383"/>
            <a:ext cx="5060950" cy="84933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endParaRPr lang="en-US" sz="3200" dirty="0">
              <a:latin typeface="Proxima Nova Semibold"/>
              <a:cs typeface="Proxima Nova Semibold"/>
            </a:endParaRPr>
          </a:p>
        </p:txBody>
      </p:sp>
      <p:pic>
        <p:nvPicPr>
          <p:cNvPr id="10" name="Picture 9" descr="mage result for college admissions"/>
          <p:cNvPicPr/>
          <p:nvPr/>
        </p:nvPicPr>
        <p:blipFill>
          <a:blip r:embed="rId6" cstate="print">
            <a:extLst>
              <a:ext uri="{28A0092B-C50C-407E-A947-70E740481C1C}">
                <a14:useLocalDpi xmlns:a14="http://schemas.microsoft.com/office/drawing/2010/main"/>
              </a:ext>
            </a:extLst>
          </a:blip>
          <a:srcRect/>
          <a:stretch>
            <a:fillRect/>
          </a:stretch>
        </p:blipFill>
        <p:spPr bwMode="auto">
          <a:xfrm>
            <a:off x="-1" y="1673352"/>
            <a:ext cx="3564543" cy="5184648"/>
          </a:xfrm>
          <a:prstGeom prst="rect">
            <a:avLst/>
          </a:prstGeom>
          <a:noFill/>
          <a:ln>
            <a:noFill/>
          </a:ln>
        </p:spPr>
      </p:pic>
      <p:sp>
        <p:nvSpPr>
          <p:cNvPr id="9" name="Title 1"/>
          <p:cNvSpPr>
            <a:spLocks noGrp="1"/>
          </p:cNvSpPr>
          <p:nvPr>
            <p:ph type="title"/>
          </p:nvPr>
        </p:nvSpPr>
        <p:spPr>
          <a:xfrm>
            <a:off x="457200" y="274638"/>
            <a:ext cx="8229600" cy="1143000"/>
          </a:xfrm>
        </p:spPr>
        <p:txBody>
          <a:bodyPr>
            <a:noAutofit/>
          </a:bodyPr>
          <a:lstStyle/>
          <a:p>
            <a:r>
              <a:rPr lang="en-US" sz="3600" b="1" dirty="0">
                <a:solidFill>
                  <a:schemeClr val="bg1"/>
                </a:solidFill>
                <a:latin typeface="Arial"/>
                <a:ea typeface="Arial"/>
                <a:cs typeface="Arial"/>
              </a:rPr>
              <a:t>Diluted Value of High Test Scores</a:t>
            </a:r>
            <a:endParaRPr lang="en-US" sz="3600" b="1" dirty="0">
              <a:solidFill>
                <a:schemeClr val="bg1"/>
              </a:solidFill>
            </a:endParaRPr>
          </a:p>
        </p:txBody>
      </p:sp>
    </p:spTree>
    <p:custDataLst>
      <p:tags r:id="rId1"/>
    </p:custDataLst>
    <p:extLst>
      <p:ext uri="{BB962C8B-B14F-4D97-AF65-F5344CB8AC3E}">
        <p14:creationId xmlns:p14="http://schemas.microsoft.com/office/powerpoint/2010/main" val="145680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op-Option-6.jpg"/>
          <p:cNvPicPr>
            <a:picLocks noChangeAspect="1"/>
          </p:cNvPicPr>
          <p:nvPr/>
        </p:nvPicPr>
        <p:blipFill rotWithShape="1">
          <a:blip r:embed="rId3">
            <a:extLst>
              <a:ext uri="{28A0092B-C50C-407E-A947-70E740481C1C}">
                <a14:useLocalDpi xmlns:a14="http://schemas.microsoft.com/office/drawing/2010/main" val="0"/>
              </a:ext>
            </a:extLst>
          </a:blip>
          <a:srcRect l="6775" t="16058" r="4785" b="44838"/>
          <a:stretch/>
        </p:blipFill>
        <p:spPr>
          <a:xfrm>
            <a:off x="0" y="0"/>
            <a:ext cx="9144000" cy="1673352"/>
          </a:xfrm>
          <a:prstGeom prst="rect">
            <a:avLst/>
          </a:prstGeom>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b="1" dirty="0" smtClean="0">
                <a:solidFill>
                  <a:schemeClr val="bg1"/>
                </a:solidFill>
                <a:latin typeface="Arial"/>
                <a:ea typeface="Proxima Nova" charset="0"/>
                <a:cs typeface="Arial"/>
              </a:rPr>
              <a:t>The Moral of this Story</a:t>
            </a:r>
            <a:r>
              <a:rPr lang="mr-IN" b="1" dirty="0" smtClean="0">
                <a:solidFill>
                  <a:schemeClr val="bg1"/>
                </a:solidFill>
                <a:latin typeface="Arial"/>
                <a:ea typeface="Proxima Nova" charset="0"/>
                <a:cs typeface="Arial"/>
              </a:rPr>
              <a:t>…</a:t>
            </a:r>
            <a:endParaRPr lang="en-US" dirty="0">
              <a:solidFill>
                <a:schemeClr val="bg1"/>
              </a:solidFill>
              <a:latin typeface="Arial"/>
              <a:cs typeface="Arial"/>
            </a:endParaRPr>
          </a:p>
        </p:txBody>
      </p:sp>
      <p:graphicFrame>
        <p:nvGraphicFramePr>
          <p:cNvPr id="7" name="Table 6"/>
          <p:cNvGraphicFramePr>
            <a:graphicFrameLocks noGrp="1"/>
          </p:cNvGraphicFramePr>
          <p:nvPr>
            <p:extLst>
              <p:ext uri="{D42A27DB-BD31-4B8C-83A1-F6EECF244321}">
                <p14:modId xmlns:p14="http://schemas.microsoft.com/office/powerpoint/2010/main" val="2821031711"/>
              </p:ext>
            </p:extLst>
          </p:nvPr>
        </p:nvGraphicFramePr>
        <p:xfrm>
          <a:off x="914400" y="1887031"/>
          <a:ext cx="4940300" cy="3040569"/>
        </p:xfrm>
        <a:graphic>
          <a:graphicData uri="http://schemas.openxmlformats.org/drawingml/2006/table">
            <a:tbl>
              <a:tblPr firstRow="1" bandRow="1">
                <a:tableStyleId>{5C22544A-7EE6-4342-B048-85BDC9FD1C3A}</a:tableStyleId>
              </a:tblPr>
              <a:tblGrid>
                <a:gridCol w="2632849"/>
                <a:gridCol w="2307451"/>
              </a:tblGrid>
              <a:tr h="3040569">
                <a:tc>
                  <a:txBody>
                    <a:bodyPr/>
                    <a:lstStyle/>
                    <a:p>
                      <a:endParaRPr lang="en-US" dirty="0"/>
                    </a:p>
                  </a:txBody>
                  <a:tcPr>
                    <a:solidFill>
                      <a:schemeClr val="bg1"/>
                    </a:solidFill>
                  </a:tcPr>
                </a:tc>
                <a:tc>
                  <a:txBody>
                    <a:bodyPr/>
                    <a:lstStyle/>
                    <a:p>
                      <a:endParaRPr lang="en-US" dirty="0"/>
                    </a:p>
                  </a:txBody>
                  <a:tcPr>
                    <a:solidFill>
                      <a:schemeClr val="bg1"/>
                    </a:solidFill>
                  </a:tcPr>
                </a:tc>
              </a:tr>
            </a:tbl>
          </a:graphicData>
        </a:graphic>
      </p:graphicFrame>
      <p:pic>
        <p:nvPicPr>
          <p:cNvPr id="2" name="Picture 1"/>
          <p:cNvPicPr>
            <a:picLocks noChangeAspect="1"/>
          </p:cNvPicPr>
          <p:nvPr/>
        </p:nvPicPr>
        <p:blipFill>
          <a:blip r:embed="rId4"/>
          <a:stretch>
            <a:fillRect/>
          </a:stretch>
        </p:blipFill>
        <p:spPr>
          <a:xfrm>
            <a:off x="1752600" y="1676400"/>
            <a:ext cx="4787900" cy="3492500"/>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642867592"/>
              </p:ext>
            </p:extLst>
          </p:nvPr>
        </p:nvGraphicFramePr>
        <p:xfrm>
          <a:off x="406400" y="1887031"/>
          <a:ext cx="5448300" cy="35306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5791004" y="3060700"/>
            <a:ext cx="2852063" cy="1200328"/>
          </a:xfrm>
          <a:prstGeom prst="rect">
            <a:avLst/>
          </a:prstGeom>
          <a:noFill/>
        </p:spPr>
        <p:txBody>
          <a:bodyPr wrap="none" rtlCol="0">
            <a:spAutoFit/>
          </a:bodyPr>
          <a:lstStyle/>
          <a:p>
            <a:pPr marL="285750" indent="-285750" algn="ctr">
              <a:buFont typeface="Arial"/>
              <a:buChar char="•"/>
            </a:pPr>
            <a:r>
              <a:rPr lang="en-US" sz="2400" b="1" dirty="0" smtClean="0">
                <a:solidFill>
                  <a:srgbClr val="306482"/>
                </a:solidFill>
                <a:latin typeface="Arial"/>
                <a:cs typeface="Arial"/>
              </a:rPr>
              <a:t>Admit Rate: 70%</a:t>
            </a:r>
          </a:p>
          <a:p>
            <a:pPr marL="285750" indent="-285750" algn="ctr">
              <a:buFont typeface="Arial"/>
              <a:buChar char="•"/>
            </a:pPr>
            <a:r>
              <a:rPr lang="en-US" sz="2400" b="1" dirty="0" smtClean="0">
                <a:solidFill>
                  <a:srgbClr val="306482"/>
                </a:solidFill>
                <a:latin typeface="Arial"/>
                <a:cs typeface="Arial"/>
              </a:rPr>
              <a:t>Yield: 33%</a:t>
            </a:r>
          </a:p>
          <a:p>
            <a:pPr algn="ctr"/>
            <a:endParaRPr lang="en-US" sz="2400" b="1" dirty="0" smtClean="0">
              <a:solidFill>
                <a:srgbClr val="306482"/>
              </a:solidFill>
              <a:latin typeface="Arial"/>
              <a:cs typeface="Arial"/>
            </a:endParaRPr>
          </a:p>
        </p:txBody>
      </p:sp>
      <p:sp>
        <p:nvSpPr>
          <p:cNvPr id="10" name="TextBox 9"/>
          <p:cNvSpPr txBox="1"/>
          <p:nvPr/>
        </p:nvSpPr>
        <p:spPr>
          <a:xfrm>
            <a:off x="830938" y="5168900"/>
            <a:ext cx="7033186" cy="923330"/>
          </a:xfrm>
          <a:prstGeom prst="rect">
            <a:avLst/>
          </a:prstGeom>
          <a:noFill/>
        </p:spPr>
        <p:txBody>
          <a:bodyPr wrap="none" rtlCol="0">
            <a:spAutoFit/>
          </a:bodyPr>
          <a:lstStyle/>
          <a:p>
            <a:pPr algn="ctr"/>
            <a:endParaRPr lang="en-US" dirty="0" smtClean="0">
              <a:latin typeface="Arial"/>
              <a:cs typeface="Arial"/>
            </a:endParaRPr>
          </a:p>
          <a:p>
            <a:pPr algn="ctr"/>
            <a:r>
              <a:rPr lang="en-US" i="1" dirty="0" smtClean="0">
                <a:solidFill>
                  <a:schemeClr val="tx2"/>
                </a:solidFill>
                <a:latin typeface="Arial"/>
                <a:cs typeface="Arial"/>
              </a:rPr>
              <a:t>Stanford (&lt;5%) denied 70% of applicants with </a:t>
            </a:r>
            <a:r>
              <a:rPr lang="en-US" b="1" i="1" dirty="0" smtClean="0">
                <a:solidFill>
                  <a:schemeClr val="accent2"/>
                </a:solidFill>
                <a:latin typeface="Arial"/>
                <a:cs typeface="Arial"/>
              </a:rPr>
              <a:t>perfect</a:t>
            </a:r>
            <a:r>
              <a:rPr lang="en-US" i="1" dirty="0" smtClean="0">
                <a:solidFill>
                  <a:schemeClr val="accent2"/>
                </a:solidFill>
                <a:latin typeface="Arial"/>
                <a:cs typeface="Arial"/>
              </a:rPr>
              <a:t> </a:t>
            </a:r>
            <a:r>
              <a:rPr lang="en-US" b="1" i="1" dirty="0" smtClean="0">
                <a:solidFill>
                  <a:srgbClr val="D46A69"/>
                </a:solidFill>
                <a:latin typeface="Arial"/>
                <a:cs typeface="Arial"/>
              </a:rPr>
              <a:t>test</a:t>
            </a:r>
            <a:r>
              <a:rPr lang="en-US" i="1" dirty="0" smtClean="0">
                <a:solidFill>
                  <a:schemeClr val="tx2"/>
                </a:solidFill>
                <a:latin typeface="Arial"/>
                <a:cs typeface="Arial"/>
              </a:rPr>
              <a:t> </a:t>
            </a:r>
            <a:r>
              <a:rPr lang="en-US" b="1" i="1" dirty="0" smtClean="0">
                <a:solidFill>
                  <a:srgbClr val="D46A69"/>
                </a:solidFill>
                <a:latin typeface="Arial"/>
                <a:cs typeface="Arial"/>
              </a:rPr>
              <a:t>scores</a:t>
            </a:r>
          </a:p>
          <a:p>
            <a:pPr algn="ctr"/>
            <a:endParaRPr lang="en-US" dirty="0" smtClean="0">
              <a:latin typeface="Arial"/>
              <a:cs typeface="Arial"/>
            </a:endParaRPr>
          </a:p>
        </p:txBody>
      </p:sp>
    </p:spTree>
    <p:extLst>
      <p:ext uri="{BB962C8B-B14F-4D97-AF65-F5344CB8AC3E}">
        <p14:creationId xmlns:p14="http://schemas.microsoft.com/office/powerpoint/2010/main" val="32742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21636"/>
            <a:ext cx="9144000" cy="3557016"/>
          </a:xfrm>
          <a:prstGeom prst="rect">
            <a:avLst/>
          </a:prstGeom>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b="1" dirty="0" smtClean="0">
                <a:solidFill>
                  <a:schemeClr val="bg1"/>
                </a:solidFill>
                <a:latin typeface="Arial"/>
                <a:ea typeface="Proxima Nova" charset="0"/>
                <a:cs typeface="Arial"/>
              </a:rPr>
              <a:t>Q &amp; A</a:t>
            </a:r>
            <a:endParaRPr lang="en-US" dirty="0">
              <a:solidFill>
                <a:schemeClr val="bg1"/>
              </a:solidFill>
              <a:latin typeface="Arial"/>
              <a:cs typeface="Arial"/>
            </a:endParaRPr>
          </a:p>
        </p:txBody>
      </p:sp>
      <p:pic>
        <p:nvPicPr>
          <p:cNvPr id="9" name="Picture 8"/>
          <p:cNvPicPr>
            <a:picLocks noChangeAspect="1"/>
          </p:cNvPicPr>
          <p:nvPr/>
        </p:nvPicPr>
        <p:blipFill>
          <a:blip r:embed="rId4"/>
          <a:stretch>
            <a:fillRect/>
          </a:stretch>
        </p:blipFill>
        <p:spPr>
          <a:xfrm>
            <a:off x="4153381" y="2955709"/>
            <a:ext cx="1142037" cy="1159341"/>
          </a:xfrm>
          <a:prstGeom prst="rect">
            <a:avLst/>
          </a:prstGeom>
        </p:spPr>
      </p:pic>
      <p:sp>
        <p:nvSpPr>
          <p:cNvPr id="7" name="TextBox 2"/>
          <p:cNvSpPr txBox="1">
            <a:spLocks noChangeArrowheads="1"/>
          </p:cNvSpPr>
          <p:nvPr/>
        </p:nvSpPr>
        <p:spPr bwMode="auto">
          <a:xfrm>
            <a:off x="1516895" y="4752953"/>
            <a:ext cx="63968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600" b="1" dirty="0" err="1" smtClean="0">
                <a:latin typeface="Arial"/>
                <a:ea typeface="Proxima Nova Semibold" charset="0"/>
                <a:cs typeface="Arial"/>
              </a:rPr>
              <a:t>matt@compassprep.com</a:t>
            </a:r>
            <a:r>
              <a:rPr lang="en-US" sz="3600" b="1" dirty="0" smtClean="0">
                <a:latin typeface="Arial"/>
                <a:ea typeface="Proxima Nova Semibold" charset="0"/>
                <a:cs typeface="Arial"/>
              </a:rPr>
              <a:t/>
            </a:r>
            <a:br>
              <a:rPr lang="en-US" sz="3600" b="1" dirty="0" smtClean="0">
                <a:latin typeface="Arial"/>
                <a:ea typeface="Proxima Nova Semibold" charset="0"/>
                <a:cs typeface="Arial"/>
              </a:rPr>
            </a:br>
            <a:r>
              <a:rPr lang="en-US" sz="3600" b="1" dirty="0" smtClean="0">
                <a:latin typeface="Arial"/>
                <a:ea typeface="Proxima Nova Semibold" charset="0"/>
                <a:cs typeface="Arial"/>
              </a:rPr>
              <a:t>mlim@rusd.k12.ca.us</a:t>
            </a:r>
            <a:endParaRPr lang="en-US" sz="3600" b="1" dirty="0">
              <a:latin typeface="Arial"/>
              <a:ea typeface="Proxima Nova Semibold" charset="0"/>
              <a:cs typeface="Arial"/>
            </a:endParaRPr>
          </a:p>
        </p:txBody>
      </p:sp>
    </p:spTree>
    <p:extLst>
      <p:ext uri="{BB962C8B-B14F-4D97-AF65-F5344CB8AC3E}">
        <p14:creationId xmlns:p14="http://schemas.microsoft.com/office/powerpoint/2010/main" val="39258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1269891"/>
          </a:xfrm>
          <a:prstGeom prst="rect">
            <a:avLst/>
          </a:prstGeom>
        </p:spPr>
      </p:pic>
      <p:pic>
        <p:nvPicPr>
          <p:cNvPr id="11" name="Picture 10" descr="Top-Option-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7" name="Title 1"/>
          <p:cNvSpPr txBox="1">
            <a:spLocks/>
          </p:cNvSpPr>
          <p:nvPr/>
        </p:nvSpPr>
        <p:spPr>
          <a:xfrm>
            <a:off x="402167" y="302195"/>
            <a:ext cx="8437033" cy="110527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4000" b="1" dirty="0" smtClean="0">
                <a:solidFill>
                  <a:schemeClr val="bg1"/>
                </a:solidFill>
                <a:latin typeface="Arial"/>
                <a:ea typeface="Proxima Nova" charset="0"/>
                <a:cs typeface="Arial"/>
              </a:rPr>
              <a:t>Role of Standardized Testing </a:t>
            </a:r>
            <a:r>
              <a:rPr lang="en-US" sz="4000" b="1" i="1" dirty="0" smtClean="0">
                <a:solidFill>
                  <a:schemeClr val="bg1"/>
                </a:solidFill>
                <a:latin typeface="Arial"/>
                <a:ea typeface="Proxima Nova" charset="0"/>
                <a:cs typeface="Arial"/>
              </a:rPr>
              <a:t>Today</a:t>
            </a:r>
            <a:r>
              <a:rPr lang="en-US" sz="4000" b="1" dirty="0" smtClean="0">
                <a:solidFill>
                  <a:schemeClr val="bg1"/>
                </a:solidFill>
                <a:latin typeface="Arial"/>
                <a:ea typeface="Proxima Nova" charset="0"/>
                <a:cs typeface="Arial"/>
              </a:rPr>
              <a:t> </a:t>
            </a:r>
            <a:endParaRPr lang="en-US" sz="4000" dirty="0">
              <a:solidFill>
                <a:schemeClr val="bg1"/>
              </a:solidFill>
              <a:latin typeface="Arial"/>
              <a:cs typeface="Arial"/>
            </a:endParaRPr>
          </a:p>
        </p:txBody>
      </p:sp>
      <p:sp>
        <p:nvSpPr>
          <p:cNvPr id="3" name="TextBox 2"/>
          <p:cNvSpPr txBox="1"/>
          <p:nvPr/>
        </p:nvSpPr>
        <p:spPr>
          <a:xfrm>
            <a:off x="3564542" y="2307479"/>
            <a:ext cx="5475040" cy="3675878"/>
          </a:xfrm>
          <a:prstGeom prst="rect">
            <a:avLst/>
          </a:prstGeom>
          <a:noFill/>
        </p:spPr>
        <p:txBody>
          <a:bodyPr wrap="square" rtlCol="0">
            <a:spAutoFit/>
          </a:bodyPr>
          <a:lstStyle/>
          <a:p>
            <a:pPr marL="285750" indent="-285750">
              <a:lnSpc>
                <a:spcPct val="110000"/>
              </a:lnSpc>
              <a:buClr>
                <a:schemeClr val="accent2"/>
              </a:buClr>
              <a:buSzPct val="100000"/>
              <a:buFont typeface="Wingdings" charset="2"/>
              <a:buChar char="§"/>
            </a:pPr>
            <a:r>
              <a:rPr lang="en-US" sz="2400" b="1" i="1" dirty="0" smtClean="0">
                <a:latin typeface="Arial"/>
                <a:cs typeface="Arial"/>
              </a:rPr>
              <a:t>National Association for College Admission Counseling</a:t>
            </a:r>
            <a:r>
              <a:rPr lang="en-US" sz="2400" b="1" i="1" dirty="0">
                <a:latin typeface="Arial"/>
                <a:cs typeface="Arial"/>
              </a:rPr>
              <a:t> </a:t>
            </a:r>
            <a:r>
              <a:rPr lang="en-US" sz="2400" b="1" i="1" dirty="0" smtClean="0">
                <a:latin typeface="Arial"/>
                <a:cs typeface="Arial"/>
              </a:rPr>
              <a:t>Report on Standardized Testing (2009): </a:t>
            </a:r>
          </a:p>
          <a:p>
            <a:pPr>
              <a:lnSpc>
                <a:spcPct val="110000"/>
              </a:lnSpc>
              <a:buClr>
                <a:schemeClr val="accent2"/>
              </a:buClr>
              <a:buSzPct val="100000"/>
            </a:pPr>
            <a:endParaRPr lang="en-US" sz="2000" b="1" i="1" dirty="0">
              <a:latin typeface="Arial"/>
              <a:cs typeface="Arial"/>
            </a:endParaRPr>
          </a:p>
          <a:p>
            <a:pPr marL="800100" lvl="1" indent="-342900">
              <a:lnSpc>
                <a:spcPct val="110000"/>
              </a:lnSpc>
              <a:buClr>
                <a:schemeClr val="accent2"/>
              </a:buClr>
              <a:buSzPct val="100000"/>
              <a:buFont typeface="Arial"/>
              <a:buChar char="•"/>
            </a:pPr>
            <a:r>
              <a:rPr lang="en-US" sz="2000" i="1" dirty="0" smtClean="0">
                <a:solidFill>
                  <a:srgbClr val="4F81BD"/>
                </a:solidFill>
                <a:latin typeface="Arial"/>
                <a:cs typeface="Arial"/>
              </a:rPr>
              <a:t>“Typically, the validity of admission tests as a selection tool for higher education institutions is judged by </a:t>
            </a:r>
            <a:r>
              <a:rPr lang="en-US" sz="2000" b="1" i="1" dirty="0" smtClean="0">
                <a:solidFill>
                  <a:srgbClr val="4F81BD"/>
                </a:solidFill>
                <a:latin typeface="Arial"/>
                <a:cs typeface="Arial"/>
              </a:rPr>
              <a:t>[how well the tests] can predict first-year college grade-point average (FGPA).</a:t>
            </a:r>
            <a:r>
              <a:rPr lang="en-US" sz="2000" i="1" dirty="0" smtClean="0">
                <a:solidFill>
                  <a:srgbClr val="4F81BD"/>
                </a:solidFill>
                <a:latin typeface="Arial"/>
                <a:cs typeface="Arial"/>
              </a:rPr>
              <a:t>” </a:t>
            </a:r>
          </a:p>
          <a:p>
            <a:pPr>
              <a:lnSpc>
                <a:spcPct val="110000"/>
              </a:lnSpc>
              <a:buClr>
                <a:schemeClr val="accent2"/>
              </a:buClr>
              <a:buSzPct val="100000"/>
            </a:pPr>
            <a:endParaRPr lang="en-US" sz="2000" dirty="0" smtClean="0">
              <a:latin typeface="Arial"/>
              <a:cs typeface="Arial"/>
            </a:endParaRPr>
          </a:p>
        </p:txBody>
      </p:sp>
      <p:sp>
        <p:nvSpPr>
          <p:cNvPr id="8" name="Title 1"/>
          <p:cNvSpPr txBox="1">
            <a:spLocks/>
          </p:cNvSpPr>
          <p:nvPr/>
        </p:nvSpPr>
        <p:spPr>
          <a:xfrm>
            <a:off x="3630083" y="1616383"/>
            <a:ext cx="5060950" cy="84933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endParaRPr lang="en-US" sz="3200" dirty="0">
              <a:latin typeface="Proxima Nova Semibold"/>
              <a:cs typeface="Proxima Nova Semibold"/>
            </a:endParaRPr>
          </a:p>
        </p:txBody>
      </p:sp>
      <p:pic>
        <p:nvPicPr>
          <p:cNvPr id="10" name="Picture 9" descr="mage result for college admissions"/>
          <p:cNvPicPr/>
          <p:nvPr/>
        </p:nvPicPr>
        <p:blipFill>
          <a:blip r:embed="rId6" cstate="print">
            <a:extLst>
              <a:ext uri="{28A0092B-C50C-407E-A947-70E740481C1C}">
                <a14:useLocalDpi xmlns:a14="http://schemas.microsoft.com/office/drawing/2010/main"/>
              </a:ext>
            </a:extLst>
          </a:blip>
          <a:srcRect/>
          <a:stretch>
            <a:fillRect/>
          </a:stretch>
        </p:blipFill>
        <p:spPr bwMode="auto">
          <a:xfrm>
            <a:off x="-1" y="1673352"/>
            <a:ext cx="3564543" cy="5184648"/>
          </a:xfrm>
          <a:prstGeom prst="rect">
            <a:avLst/>
          </a:prstGeom>
          <a:noFill/>
          <a:ln>
            <a:noFill/>
          </a:ln>
        </p:spPr>
      </p:pic>
    </p:spTree>
    <p:custDataLst>
      <p:tags r:id="rId1"/>
    </p:custDataLst>
    <p:extLst>
      <p:ext uri="{BB962C8B-B14F-4D97-AF65-F5344CB8AC3E}">
        <p14:creationId xmlns:p14="http://schemas.microsoft.com/office/powerpoint/2010/main" val="54184399"/>
      </p:ext>
    </p:extLst>
  </p:cSld>
  <p:clrMapOvr>
    <a:masterClrMapping/>
  </p:clrMapOvr>
  <mc:AlternateContent xmlns:mc="http://schemas.openxmlformats.org/markup-compatibility/2006" xmlns:p14="http://schemas.microsoft.com/office/powerpoint/2010/main">
    <mc:Choice Requires="p14">
      <p:transition spd="med" p14:dur="700" advTm="117341">
        <p:fade/>
      </p:transition>
    </mc:Choice>
    <mc:Fallback xmlns="">
      <p:transition xmlns:p14="http://schemas.microsoft.com/office/powerpoint/2010/main" spd="med" advTm="117341">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1673352"/>
          </a:xfrm>
          <a:prstGeom prst="rect">
            <a:avLst/>
          </a:prstGeom>
        </p:spPr>
      </p:pic>
      <p:pic>
        <p:nvPicPr>
          <p:cNvPr id="6" name="Picture 5" descr="Top-Option-6.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2" name="Title 1"/>
          <p:cNvSpPr>
            <a:spLocks noGrp="1"/>
          </p:cNvSpPr>
          <p:nvPr>
            <p:ph type="title"/>
          </p:nvPr>
        </p:nvSpPr>
        <p:spPr/>
        <p:txBody>
          <a:bodyPr/>
          <a:lstStyle/>
          <a:p>
            <a:r>
              <a:rPr lang="en-US" b="1" dirty="0" smtClean="0">
                <a:solidFill>
                  <a:schemeClr val="bg1"/>
                </a:solidFill>
                <a:latin typeface="Arial"/>
                <a:ea typeface="Arial"/>
                <a:cs typeface="Arial"/>
              </a:rPr>
              <a:t>Why Standardized Tests?</a:t>
            </a:r>
            <a:endParaRPr lang="en-US" b="1" dirty="0">
              <a:solidFill>
                <a:schemeClr val="bg1"/>
              </a:solidFill>
            </a:endParaRPr>
          </a:p>
        </p:txBody>
      </p:sp>
      <p:pic>
        <p:nvPicPr>
          <p:cNvPr id="7" name="Picture 6" descr="Screen Shot 2018-09-10 at 4.54.4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0974" y="2515230"/>
            <a:ext cx="4534603" cy="3682463"/>
          </a:xfrm>
          <a:prstGeom prst="rect">
            <a:avLst/>
          </a:prstGeom>
        </p:spPr>
      </p:pic>
      <p:pic>
        <p:nvPicPr>
          <p:cNvPr id="8" name="Picture 7" descr="Screen Shot 2018-09-10 at 4.55.0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19439" y="2568894"/>
            <a:ext cx="3946221" cy="3510006"/>
          </a:xfrm>
          <a:prstGeom prst="rect">
            <a:avLst/>
          </a:prstGeom>
        </p:spPr>
      </p:pic>
    </p:spTree>
    <p:extLst>
      <p:ext uri="{BB962C8B-B14F-4D97-AF65-F5344CB8AC3E}">
        <p14:creationId xmlns:p14="http://schemas.microsoft.com/office/powerpoint/2010/main" val="169263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op-Option-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7" name="Title 1"/>
          <p:cNvSpPr txBox="1">
            <a:spLocks/>
          </p:cNvSpPr>
          <p:nvPr/>
        </p:nvSpPr>
        <p:spPr>
          <a:xfrm>
            <a:off x="609600" y="427039"/>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3600" b="1" dirty="0" smtClean="0">
                <a:solidFill>
                  <a:schemeClr val="bg1"/>
                </a:solidFill>
                <a:latin typeface="Arial"/>
                <a:ea typeface="Proxima Nova" charset="0"/>
                <a:cs typeface="Arial"/>
              </a:rPr>
              <a:t>Standardized Tests Are Consistent*</a:t>
            </a:r>
            <a:endParaRPr lang="en-US" sz="3600" dirty="0">
              <a:solidFill>
                <a:schemeClr val="bg1"/>
              </a:solidFill>
              <a:latin typeface="Arial"/>
              <a:cs typeface="Arial"/>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877" y="1887575"/>
            <a:ext cx="8296656" cy="4696968"/>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877" y="1908841"/>
            <a:ext cx="8296656" cy="469696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0877" y="1908841"/>
            <a:ext cx="8296656" cy="4696968"/>
          </a:xfrm>
          <a:prstGeom prst="rect">
            <a:avLst/>
          </a:prstGeom>
        </p:spPr>
      </p:pic>
      <p:cxnSp>
        <p:nvCxnSpPr>
          <p:cNvPr id="23" name="Straight Arrow Connector 22"/>
          <p:cNvCxnSpPr/>
          <p:nvPr/>
        </p:nvCxnSpPr>
        <p:spPr>
          <a:xfrm flipV="1">
            <a:off x="6879266" y="2727299"/>
            <a:ext cx="0" cy="3017520"/>
          </a:xfrm>
          <a:prstGeom prst="straightConnector1">
            <a:avLst/>
          </a:prstGeom>
          <a:ln w="76200">
            <a:solidFill>
              <a:srgbClr val="FFC000"/>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1450" y="1875736"/>
            <a:ext cx="8296656" cy="4696968"/>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16632" y="2388497"/>
            <a:ext cx="2435642" cy="3182823"/>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0877" y="1906429"/>
            <a:ext cx="8296656" cy="4696968"/>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16631" y="2376658"/>
            <a:ext cx="2453081" cy="3194662"/>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80169" y="1894590"/>
            <a:ext cx="8296656" cy="4696968"/>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8888" y="1889987"/>
            <a:ext cx="8296656" cy="4696968"/>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8180" y="1906429"/>
            <a:ext cx="8296656" cy="4696968"/>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75928" y="2376658"/>
            <a:ext cx="2568072" cy="3109413"/>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87472" y="1897113"/>
            <a:ext cx="8296656" cy="4696968"/>
          </a:xfrm>
          <a:prstGeom prst="rect">
            <a:avLst/>
          </a:prstGeom>
        </p:spPr>
      </p:pic>
      <p:pic>
        <p:nvPicPr>
          <p:cNvPr id="38" name="Picture 3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89197" y="2348378"/>
            <a:ext cx="2562573" cy="3415296"/>
          </a:xfrm>
          <a:prstGeom prst="rect">
            <a:avLst/>
          </a:prstGeom>
        </p:spPr>
      </p:pic>
      <p:pic>
        <p:nvPicPr>
          <p:cNvPr id="39" name="Picture 3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96191" y="1897113"/>
            <a:ext cx="8296656" cy="4696968"/>
          </a:xfrm>
          <a:prstGeom prst="rect">
            <a:avLst/>
          </a:prstGeom>
        </p:spPr>
      </p:pic>
    </p:spTree>
    <p:extLst>
      <p:ext uri="{BB962C8B-B14F-4D97-AF65-F5344CB8AC3E}">
        <p14:creationId xmlns:p14="http://schemas.microsoft.com/office/powerpoint/2010/main" val="130513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10" presetClass="exit" presetSubtype="0" fill="hold" nodeType="withEffect">
                                  <p:stCondLst>
                                    <p:cond delay="100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childTnLst>
                                </p:cTn>
                              </p:par>
                              <p:par>
                                <p:cTn id="21" presetID="10" presetClass="exit" presetSubtype="0" fill="hold" nodeType="withEffect">
                                  <p:stCondLst>
                                    <p:cond delay="100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par>
                                <p:cTn id="29" presetID="10" presetClass="exit" presetSubtype="0" fill="hold" nodeType="withEffect">
                                  <p:stCondLst>
                                    <p:cond delay="100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childTnLst>
                                </p:cTn>
                              </p:par>
                              <p:par>
                                <p:cTn id="45" presetID="10" presetClass="exit" presetSubtype="0" fill="hold" nodeType="withEffect">
                                  <p:stCondLst>
                                    <p:cond delay="100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ntr" presetSubtype="0" fill="hold" nodeType="withEffect">
                                  <p:stCondLst>
                                    <p:cond delay="50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childTnLst>
                                </p:cTn>
                              </p:par>
                              <p:par>
                                <p:cTn id="51" presetID="10" presetClass="exit" presetSubtype="0" fill="hold" nodeType="withEffect">
                                  <p:stCondLst>
                                    <p:cond delay="100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1000"/>
                                        <p:tgtEl>
                                          <p:spTgt spid="33"/>
                                        </p:tgtEl>
                                      </p:cBhvr>
                                    </p:animEffect>
                                  </p:childTnLst>
                                </p:cTn>
                              </p:par>
                              <p:par>
                                <p:cTn id="59" presetID="10" presetClass="exit" presetSubtype="0" fill="hold" nodeType="withEffect">
                                  <p:stCondLst>
                                    <p:cond delay="1000"/>
                                  </p:stCondLst>
                                  <p:childTnLst>
                                    <p:animEffect transition="out" filter="fade">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childTnLst>
                                </p:cTn>
                              </p:par>
                              <p:par>
                                <p:cTn id="67" presetID="10" presetClass="exit" presetSubtype="0" fill="hold" nodeType="withEffect">
                                  <p:stCondLst>
                                    <p:cond delay="500"/>
                                  </p:stCondLst>
                                  <p:childTnLst>
                                    <p:animEffect transition="out" filter="fade">
                                      <p:cBhvr>
                                        <p:cTn id="68" dur="500"/>
                                        <p:tgtEl>
                                          <p:spTgt spid="33"/>
                                        </p:tgtEl>
                                      </p:cBhvr>
                                    </p:animEffect>
                                    <p:set>
                                      <p:cBhvr>
                                        <p:cTn id="69" dur="1" fill="hold">
                                          <p:stCondLst>
                                            <p:cond delay="499"/>
                                          </p:stCondLst>
                                        </p:cTn>
                                        <p:tgtEl>
                                          <p:spTgt spid="33"/>
                                        </p:tgtEl>
                                        <p:attrNameLst>
                                          <p:attrName>style.visibility</p:attrName>
                                        </p:attrNameLst>
                                      </p:cBhvr>
                                      <p:to>
                                        <p:strVal val="hidden"/>
                                      </p:to>
                                    </p:set>
                                  </p:childTnLst>
                                </p:cTn>
                              </p:par>
                              <p:par>
                                <p:cTn id="70" presetID="10" presetClass="exit" presetSubtype="0" fill="hold" nodeType="withEffect">
                                  <p:stCondLst>
                                    <p:cond delay="100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childTnLst>
                                </p:cTn>
                              </p:par>
                              <p:par>
                                <p:cTn id="78" presetID="10" presetClass="exit" presetSubtype="0" fill="hold" nodeType="withEffect">
                                  <p:stCondLst>
                                    <p:cond delay="50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par>
                                <p:cTn id="91" presetID="10" presetClass="exit" presetSubtype="0" fill="hold" nodeType="withEffect">
                                  <p:stCondLst>
                                    <p:cond delay="500"/>
                                  </p:stCondLst>
                                  <p:childTnLst>
                                    <p:animEffect transition="out" filter="fade">
                                      <p:cBhvr>
                                        <p:cTn id="92" dur="500"/>
                                        <p:tgtEl>
                                          <p:spTgt spid="35"/>
                                        </p:tgtEl>
                                      </p:cBhvr>
                                    </p:animEffect>
                                    <p:set>
                                      <p:cBhvr>
                                        <p:cTn id="93" dur="1" fill="hold">
                                          <p:stCondLst>
                                            <p:cond delay="499"/>
                                          </p:stCondLst>
                                        </p:cTn>
                                        <p:tgtEl>
                                          <p:spTgt spid="3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1000"/>
                                        <p:tgtEl>
                                          <p:spTgt spid="39"/>
                                        </p:tgtEl>
                                      </p:cBhvr>
                                    </p:animEffect>
                                  </p:childTnLst>
                                </p:cTn>
                              </p:par>
                              <p:par>
                                <p:cTn id="105" presetID="10" presetClass="exit" presetSubtype="0" fill="hold" nodeType="withEffect">
                                  <p:stCondLst>
                                    <p:cond delay="500"/>
                                  </p:stCondLst>
                                  <p:childTnLst>
                                    <p:animEffect transition="out" filter="fade">
                                      <p:cBhvr>
                                        <p:cTn id="106" dur="500"/>
                                        <p:tgtEl>
                                          <p:spTgt spid="37"/>
                                        </p:tgtEl>
                                      </p:cBhvr>
                                    </p:animEffect>
                                    <p:set>
                                      <p:cBhvr>
                                        <p:cTn id="107" dur="1" fill="hold">
                                          <p:stCondLst>
                                            <p:cond delay="499"/>
                                          </p:stCondLst>
                                        </p:cTn>
                                        <p:tgtEl>
                                          <p:spTgt spid="3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1269891"/>
          </a:xfrm>
          <a:prstGeom prst="rect">
            <a:avLst/>
          </a:prstGeom>
        </p:spPr>
      </p:pic>
      <p:pic>
        <p:nvPicPr>
          <p:cNvPr id="11" name="Picture 10" descr="Top-Option-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3" name="TextBox 2">
            <a:extLst>
              <a:ext uri="{FF2B5EF4-FFF2-40B4-BE49-F238E27FC236}">
                <a16:creationId xmlns="" xmlns:a16="http://schemas.microsoft.com/office/drawing/2014/main" id="{419DA51D-4C90-CE40-AAE2-2FE953A93D83}"/>
              </a:ext>
            </a:extLst>
          </p:cNvPr>
          <p:cNvSpPr txBox="1"/>
          <p:nvPr/>
        </p:nvSpPr>
        <p:spPr>
          <a:xfrm>
            <a:off x="1484414" y="1904856"/>
            <a:ext cx="2607391" cy="369332"/>
          </a:xfrm>
          <a:prstGeom prst="rect">
            <a:avLst/>
          </a:prstGeom>
          <a:noFill/>
        </p:spPr>
        <p:txBody>
          <a:bodyPr wrap="square" rtlCol="0">
            <a:spAutoFit/>
          </a:bodyPr>
          <a:lstStyle/>
          <a:p>
            <a:r>
              <a:rPr lang="en-US" b="1" dirty="0">
                <a:latin typeface="Arial"/>
                <a:cs typeface="Arial"/>
              </a:rPr>
              <a:t>Raw Score</a:t>
            </a:r>
          </a:p>
        </p:txBody>
      </p:sp>
      <p:sp>
        <p:nvSpPr>
          <p:cNvPr id="4" name="TextBox 3">
            <a:extLst>
              <a:ext uri="{FF2B5EF4-FFF2-40B4-BE49-F238E27FC236}">
                <a16:creationId xmlns="" xmlns:a16="http://schemas.microsoft.com/office/drawing/2014/main" id="{0A30DA6E-6B93-5845-8608-B3E1EA229CAF}"/>
              </a:ext>
            </a:extLst>
          </p:cNvPr>
          <p:cNvSpPr txBox="1"/>
          <p:nvPr/>
        </p:nvSpPr>
        <p:spPr>
          <a:xfrm>
            <a:off x="6448301" y="1904856"/>
            <a:ext cx="2377724" cy="369332"/>
          </a:xfrm>
          <a:prstGeom prst="rect">
            <a:avLst/>
          </a:prstGeom>
          <a:noFill/>
        </p:spPr>
        <p:txBody>
          <a:bodyPr wrap="square" rtlCol="0">
            <a:spAutoFit/>
          </a:bodyPr>
          <a:lstStyle/>
          <a:p>
            <a:r>
              <a:rPr lang="en-US" b="1" dirty="0">
                <a:latin typeface="Arial"/>
                <a:cs typeface="Arial"/>
              </a:rPr>
              <a:t>Final Score</a:t>
            </a:r>
          </a:p>
        </p:txBody>
      </p:sp>
      <p:sp>
        <p:nvSpPr>
          <p:cNvPr id="5" name="TextBox 4">
            <a:extLst>
              <a:ext uri="{FF2B5EF4-FFF2-40B4-BE49-F238E27FC236}">
                <a16:creationId xmlns="" xmlns:a16="http://schemas.microsoft.com/office/drawing/2014/main" id="{EB7B1C9B-8E6B-EA40-B854-2B0D7392E56F}"/>
              </a:ext>
            </a:extLst>
          </p:cNvPr>
          <p:cNvSpPr txBox="1"/>
          <p:nvPr/>
        </p:nvSpPr>
        <p:spPr>
          <a:xfrm>
            <a:off x="1533098" y="3132321"/>
            <a:ext cx="6175169" cy="369332"/>
          </a:xfrm>
          <a:prstGeom prst="rect">
            <a:avLst/>
          </a:prstGeom>
          <a:noFill/>
        </p:spPr>
        <p:txBody>
          <a:bodyPr wrap="square" rtlCol="0">
            <a:spAutoFit/>
          </a:bodyPr>
          <a:lstStyle/>
          <a:p>
            <a:r>
              <a:rPr lang="en-US" dirty="0"/>
              <a:t>43 Correct ----------------------------------------------------------------650</a:t>
            </a:r>
          </a:p>
        </p:txBody>
      </p:sp>
      <p:sp>
        <p:nvSpPr>
          <p:cNvPr id="14" name="TextBox 13">
            <a:extLst>
              <a:ext uri="{FF2B5EF4-FFF2-40B4-BE49-F238E27FC236}">
                <a16:creationId xmlns="" xmlns:a16="http://schemas.microsoft.com/office/drawing/2014/main" id="{A22FBCB3-46F4-6149-9959-F56CBE78CE13}"/>
              </a:ext>
            </a:extLst>
          </p:cNvPr>
          <p:cNvSpPr txBox="1"/>
          <p:nvPr/>
        </p:nvSpPr>
        <p:spPr>
          <a:xfrm>
            <a:off x="1484415" y="2544102"/>
            <a:ext cx="6175169" cy="369332"/>
          </a:xfrm>
          <a:prstGeom prst="rect">
            <a:avLst/>
          </a:prstGeom>
          <a:noFill/>
        </p:spPr>
        <p:txBody>
          <a:bodyPr wrap="square" rtlCol="0">
            <a:spAutoFit/>
          </a:bodyPr>
          <a:lstStyle/>
          <a:p>
            <a:r>
              <a:rPr lang="en-US" dirty="0"/>
              <a:t>42 Correct ----------------------------------------------------------------650</a:t>
            </a:r>
          </a:p>
        </p:txBody>
      </p:sp>
      <p:sp>
        <p:nvSpPr>
          <p:cNvPr id="15" name="TextBox 14">
            <a:extLst>
              <a:ext uri="{FF2B5EF4-FFF2-40B4-BE49-F238E27FC236}">
                <a16:creationId xmlns="" xmlns:a16="http://schemas.microsoft.com/office/drawing/2014/main" id="{CD115F95-11BA-6A49-8A61-AE534B428668}"/>
              </a:ext>
            </a:extLst>
          </p:cNvPr>
          <p:cNvSpPr txBox="1"/>
          <p:nvPr/>
        </p:nvSpPr>
        <p:spPr>
          <a:xfrm>
            <a:off x="1533098" y="3739504"/>
            <a:ext cx="6175169" cy="369332"/>
          </a:xfrm>
          <a:prstGeom prst="rect">
            <a:avLst/>
          </a:prstGeom>
          <a:noFill/>
        </p:spPr>
        <p:txBody>
          <a:bodyPr wrap="square" rtlCol="0">
            <a:spAutoFit/>
          </a:bodyPr>
          <a:lstStyle/>
          <a:p>
            <a:r>
              <a:rPr lang="en-US" dirty="0"/>
              <a:t>41 Correct ----------------------------------------------------------------650</a:t>
            </a:r>
          </a:p>
        </p:txBody>
      </p:sp>
      <p:sp>
        <p:nvSpPr>
          <p:cNvPr id="12" name="TextBox 11">
            <a:extLst>
              <a:ext uri="{FF2B5EF4-FFF2-40B4-BE49-F238E27FC236}">
                <a16:creationId xmlns="" xmlns:a16="http://schemas.microsoft.com/office/drawing/2014/main" id="{3223983A-A02C-7A42-A236-2526BF8EE0BD}"/>
              </a:ext>
            </a:extLst>
          </p:cNvPr>
          <p:cNvSpPr txBox="1"/>
          <p:nvPr/>
        </p:nvSpPr>
        <p:spPr>
          <a:xfrm>
            <a:off x="155561" y="3132321"/>
            <a:ext cx="1377537" cy="369332"/>
          </a:xfrm>
          <a:prstGeom prst="rect">
            <a:avLst/>
          </a:prstGeom>
          <a:noFill/>
        </p:spPr>
        <p:txBody>
          <a:bodyPr wrap="square" rtlCol="0">
            <a:spAutoFit/>
          </a:bodyPr>
          <a:lstStyle/>
          <a:p>
            <a:r>
              <a:rPr lang="en-US" dirty="0"/>
              <a:t>Typical</a:t>
            </a:r>
          </a:p>
        </p:txBody>
      </p:sp>
      <p:cxnSp>
        <p:nvCxnSpPr>
          <p:cNvPr id="17" name="Straight Connector 16">
            <a:extLst>
              <a:ext uri="{FF2B5EF4-FFF2-40B4-BE49-F238E27FC236}">
                <a16:creationId xmlns="" xmlns:a16="http://schemas.microsoft.com/office/drawing/2014/main" id="{5758FB72-96FC-A348-8380-7A63F9D7D4A8}"/>
              </a:ext>
            </a:extLst>
          </p:cNvPr>
          <p:cNvCxnSpPr/>
          <p:nvPr/>
        </p:nvCxnSpPr>
        <p:spPr>
          <a:xfrm>
            <a:off x="950026" y="3316987"/>
            <a:ext cx="2137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F929B586-BDB2-8A42-8058-CA28085F975C}"/>
              </a:ext>
            </a:extLst>
          </p:cNvPr>
          <p:cNvCxnSpPr>
            <a:cxnSpLocks/>
          </p:cNvCxnSpPr>
          <p:nvPr/>
        </p:nvCxnSpPr>
        <p:spPr>
          <a:xfrm flipV="1">
            <a:off x="1163782" y="2544102"/>
            <a:ext cx="0" cy="772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221E39F6-CBD0-A54A-9D2D-115249A1C905}"/>
              </a:ext>
            </a:extLst>
          </p:cNvPr>
          <p:cNvCxnSpPr>
            <a:cxnSpLocks/>
          </p:cNvCxnSpPr>
          <p:nvPr/>
        </p:nvCxnSpPr>
        <p:spPr>
          <a:xfrm flipV="1">
            <a:off x="1161803" y="3316987"/>
            <a:ext cx="0" cy="772885"/>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 xmlns:a16="http://schemas.microsoft.com/office/drawing/2014/main" id="{56C8CCE0-F29F-B74E-B538-268B2535ED91}"/>
              </a:ext>
            </a:extLst>
          </p:cNvPr>
          <p:cNvSpPr txBox="1"/>
          <p:nvPr/>
        </p:nvSpPr>
        <p:spPr>
          <a:xfrm>
            <a:off x="155560" y="4459404"/>
            <a:ext cx="1377537" cy="646331"/>
          </a:xfrm>
          <a:prstGeom prst="rect">
            <a:avLst/>
          </a:prstGeom>
          <a:noFill/>
        </p:spPr>
        <p:txBody>
          <a:bodyPr wrap="square" rtlCol="0">
            <a:spAutoFit/>
          </a:bodyPr>
          <a:lstStyle/>
          <a:p>
            <a:r>
              <a:rPr lang="en-US" dirty="0">
                <a:solidFill>
                  <a:schemeClr val="accent1"/>
                </a:solidFill>
              </a:rPr>
              <a:t>June 2018 SAT</a:t>
            </a:r>
          </a:p>
        </p:txBody>
      </p:sp>
      <p:cxnSp>
        <p:nvCxnSpPr>
          <p:cNvPr id="23" name="Straight Connector 22">
            <a:extLst>
              <a:ext uri="{FF2B5EF4-FFF2-40B4-BE49-F238E27FC236}">
                <a16:creationId xmlns="" xmlns:a16="http://schemas.microsoft.com/office/drawing/2014/main" id="{BCB5EF70-5012-1E4B-AB91-E2E073E78AD1}"/>
              </a:ext>
            </a:extLst>
          </p:cNvPr>
          <p:cNvCxnSpPr>
            <a:cxnSpLocks/>
          </p:cNvCxnSpPr>
          <p:nvPr/>
        </p:nvCxnSpPr>
        <p:spPr>
          <a:xfrm>
            <a:off x="1113121" y="4815652"/>
            <a:ext cx="371294"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 xmlns:a16="http://schemas.microsoft.com/office/drawing/2014/main" id="{46C3DF65-4D63-EF48-BE67-4B20304E4BFE}"/>
              </a:ext>
            </a:extLst>
          </p:cNvPr>
          <p:cNvSpPr txBox="1"/>
          <p:nvPr/>
        </p:nvSpPr>
        <p:spPr>
          <a:xfrm>
            <a:off x="1533098" y="4630986"/>
            <a:ext cx="6175169" cy="369332"/>
          </a:xfrm>
          <a:prstGeom prst="rect">
            <a:avLst/>
          </a:prstGeom>
          <a:noFill/>
        </p:spPr>
        <p:txBody>
          <a:bodyPr wrap="square" rtlCol="0">
            <a:spAutoFit/>
          </a:bodyPr>
          <a:lstStyle/>
          <a:p>
            <a:r>
              <a:rPr lang="en-US" dirty="0"/>
              <a:t>50 Correct ----------------------------------------------------------------650</a:t>
            </a:r>
          </a:p>
        </p:txBody>
      </p:sp>
      <p:sp>
        <p:nvSpPr>
          <p:cNvPr id="26" name="TextBox 25">
            <a:extLst>
              <a:ext uri="{FF2B5EF4-FFF2-40B4-BE49-F238E27FC236}">
                <a16:creationId xmlns="" xmlns:a16="http://schemas.microsoft.com/office/drawing/2014/main" id="{E1D3875A-7C6A-A644-BCA6-37B99DAC35B1}"/>
              </a:ext>
            </a:extLst>
          </p:cNvPr>
          <p:cNvSpPr txBox="1"/>
          <p:nvPr/>
        </p:nvSpPr>
        <p:spPr>
          <a:xfrm>
            <a:off x="155560" y="5237955"/>
            <a:ext cx="1377537" cy="646331"/>
          </a:xfrm>
          <a:prstGeom prst="rect">
            <a:avLst/>
          </a:prstGeom>
          <a:noFill/>
        </p:spPr>
        <p:txBody>
          <a:bodyPr wrap="square" rtlCol="0">
            <a:spAutoFit/>
          </a:bodyPr>
          <a:lstStyle/>
          <a:p>
            <a:r>
              <a:rPr lang="en-US" dirty="0">
                <a:solidFill>
                  <a:schemeClr val="accent6"/>
                </a:solidFill>
              </a:rPr>
              <a:t>June 2017 SAT</a:t>
            </a:r>
          </a:p>
        </p:txBody>
      </p:sp>
      <p:cxnSp>
        <p:nvCxnSpPr>
          <p:cNvPr id="27" name="Straight Connector 26">
            <a:extLst>
              <a:ext uri="{FF2B5EF4-FFF2-40B4-BE49-F238E27FC236}">
                <a16:creationId xmlns="" xmlns:a16="http://schemas.microsoft.com/office/drawing/2014/main" id="{4652D3C1-78AC-3140-A829-82DB8EDCBA03}"/>
              </a:ext>
            </a:extLst>
          </p:cNvPr>
          <p:cNvCxnSpPr>
            <a:cxnSpLocks/>
          </p:cNvCxnSpPr>
          <p:nvPr/>
        </p:nvCxnSpPr>
        <p:spPr>
          <a:xfrm>
            <a:off x="1161803" y="5561120"/>
            <a:ext cx="371294"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 xmlns:a16="http://schemas.microsoft.com/office/drawing/2014/main" id="{1B4E991E-D1F7-0C46-8A26-703692C8C3BF}"/>
              </a:ext>
            </a:extLst>
          </p:cNvPr>
          <p:cNvSpPr txBox="1"/>
          <p:nvPr/>
        </p:nvSpPr>
        <p:spPr>
          <a:xfrm>
            <a:off x="1533098" y="5350068"/>
            <a:ext cx="6175169" cy="369332"/>
          </a:xfrm>
          <a:prstGeom prst="rect">
            <a:avLst/>
          </a:prstGeom>
          <a:noFill/>
        </p:spPr>
        <p:txBody>
          <a:bodyPr wrap="square" rtlCol="0">
            <a:spAutoFit/>
          </a:bodyPr>
          <a:lstStyle/>
          <a:p>
            <a:r>
              <a:rPr lang="en-US" dirty="0"/>
              <a:t>50 Correct ----------------------------------------------------------------740</a:t>
            </a:r>
          </a:p>
        </p:txBody>
      </p:sp>
      <p:sp>
        <p:nvSpPr>
          <p:cNvPr id="24" name="TextBox 23">
            <a:extLst>
              <a:ext uri="{FF2B5EF4-FFF2-40B4-BE49-F238E27FC236}">
                <a16:creationId xmlns="" xmlns:a16="http://schemas.microsoft.com/office/drawing/2014/main" id="{ACBA89C5-C116-6F41-B0F5-63A9A4691AE3}"/>
              </a:ext>
            </a:extLst>
          </p:cNvPr>
          <p:cNvSpPr txBox="1"/>
          <p:nvPr/>
        </p:nvSpPr>
        <p:spPr>
          <a:xfrm>
            <a:off x="993594" y="6026281"/>
            <a:ext cx="7358526" cy="369332"/>
          </a:xfrm>
          <a:prstGeom prst="rect">
            <a:avLst/>
          </a:prstGeom>
          <a:noFill/>
        </p:spPr>
        <p:txBody>
          <a:bodyPr wrap="square" rtlCol="0">
            <a:spAutoFit/>
          </a:bodyPr>
          <a:lstStyle/>
          <a:p>
            <a:r>
              <a:rPr lang="en-US" b="1" dirty="0">
                <a:latin typeface="Arial"/>
                <a:cs typeface="Arial"/>
              </a:rPr>
              <a:t>Old SAT scaling never varied by more than 50 points in 10 years</a:t>
            </a:r>
          </a:p>
        </p:txBody>
      </p:sp>
      <p:sp>
        <p:nvSpPr>
          <p:cNvPr id="29" name="Title 1"/>
          <p:cNvSpPr txBox="1">
            <a:spLocks/>
          </p:cNvSpPr>
          <p:nvPr/>
        </p:nvSpPr>
        <p:spPr>
          <a:xfrm>
            <a:off x="475131"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3200" b="1" dirty="0" smtClean="0">
                <a:solidFill>
                  <a:schemeClr val="bg1"/>
                </a:solidFill>
                <a:latin typeface="Arial"/>
                <a:ea typeface="Proxima Nova" charset="0"/>
                <a:cs typeface="Arial"/>
              </a:rPr>
              <a:t>*Issues w/ Inconsistency: June 2018 SAT</a:t>
            </a:r>
            <a:endParaRPr lang="en-US" sz="3200" dirty="0">
              <a:solidFill>
                <a:schemeClr val="bg1"/>
              </a:solidFill>
              <a:latin typeface="Arial"/>
              <a:cs typeface="Arial"/>
            </a:endParaRPr>
          </a:p>
        </p:txBody>
      </p:sp>
    </p:spTree>
    <p:custDataLst>
      <p:tags r:id="rId1"/>
    </p:custDataLst>
    <p:extLst>
      <p:ext uri="{BB962C8B-B14F-4D97-AF65-F5344CB8AC3E}">
        <p14:creationId xmlns:p14="http://schemas.microsoft.com/office/powerpoint/2010/main" val="353645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2" grpId="0"/>
      <p:bldP spid="22" grpId="0"/>
      <p:bldP spid="25" grpId="0"/>
      <p:bldP spid="26" grpId="0"/>
      <p:bldP spid="28"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1269891"/>
          </a:xfrm>
          <a:prstGeom prst="rect">
            <a:avLst/>
          </a:prstGeom>
        </p:spPr>
      </p:pic>
      <p:pic>
        <p:nvPicPr>
          <p:cNvPr id="11" name="Picture 10" descr="Top-Option-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2" name="TextBox 1">
            <a:extLst>
              <a:ext uri="{FF2B5EF4-FFF2-40B4-BE49-F238E27FC236}">
                <a16:creationId xmlns="" xmlns:a16="http://schemas.microsoft.com/office/drawing/2014/main" id="{94F0409E-F19D-2841-B42F-075F732ECE5E}"/>
              </a:ext>
            </a:extLst>
          </p:cNvPr>
          <p:cNvSpPr txBox="1"/>
          <p:nvPr/>
        </p:nvSpPr>
        <p:spPr>
          <a:xfrm>
            <a:off x="2688168" y="1807525"/>
            <a:ext cx="3788832" cy="4893647"/>
          </a:xfrm>
          <a:prstGeom prst="rect">
            <a:avLst/>
          </a:prstGeom>
          <a:noFill/>
        </p:spPr>
        <p:txBody>
          <a:bodyPr wrap="square" rtlCol="0">
            <a:spAutoFit/>
          </a:bodyPr>
          <a:lstStyle/>
          <a:p>
            <a:pPr algn="ctr"/>
            <a:r>
              <a:rPr lang="en-US" sz="2400" b="1" dirty="0">
                <a:latin typeface="Arial"/>
                <a:cs typeface="Arial"/>
              </a:rPr>
              <a:t>Possible 700 Scores</a:t>
            </a:r>
          </a:p>
          <a:p>
            <a:pPr algn="ctr"/>
            <a:endParaRPr lang="en-US" sz="2400" dirty="0">
              <a:latin typeface="Arial"/>
              <a:cs typeface="Arial"/>
            </a:endParaRPr>
          </a:p>
          <a:p>
            <a:pPr algn="ctr"/>
            <a:r>
              <a:rPr lang="en-US" sz="2400" dirty="0">
                <a:latin typeface="Arial"/>
                <a:cs typeface="Arial"/>
              </a:rPr>
              <a:t>700</a:t>
            </a:r>
          </a:p>
          <a:p>
            <a:pPr algn="ctr"/>
            <a:r>
              <a:rPr lang="en-US" sz="2400" dirty="0">
                <a:latin typeface="Arial"/>
                <a:cs typeface="Arial"/>
              </a:rPr>
              <a:t>710</a:t>
            </a:r>
          </a:p>
          <a:p>
            <a:pPr algn="ctr"/>
            <a:r>
              <a:rPr lang="en-US" sz="2400" dirty="0">
                <a:latin typeface="Arial"/>
                <a:cs typeface="Arial"/>
              </a:rPr>
              <a:t>720</a:t>
            </a:r>
          </a:p>
          <a:p>
            <a:pPr algn="ctr"/>
            <a:r>
              <a:rPr lang="en-US" sz="2400" dirty="0">
                <a:latin typeface="Arial"/>
                <a:cs typeface="Arial"/>
              </a:rPr>
              <a:t>730</a:t>
            </a:r>
          </a:p>
          <a:p>
            <a:pPr algn="ctr"/>
            <a:r>
              <a:rPr lang="en-US" sz="2400" dirty="0">
                <a:latin typeface="Arial"/>
                <a:cs typeface="Arial"/>
              </a:rPr>
              <a:t>740</a:t>
            </a:r>
          </a:p>
          <a:p>
            <a:pPr algn="ctr"/>
            <a:r>
              <a:rPr lang="en-US" sz="2400" dirty="0">
                <a:latin typeface="Arial"/>
                <a:cs typeface="Arial"/>
              </a:rPr>
              <a:t>750</a:t>
            </a:r>
          </a:p>
          <a:p>
            <a:pPr algn="ctr"/>
            <a:r>
              <a:rPr lang="en-US" sz="2400" dirty="0">
                <a:latin typeface="Arial"/>
                <a:cs typeface="Arial"/>
              </a:rPr>
              <a:t>760</a:t>
            </a:r>
          </a:p>
          <a:p>
            <a:pPr algn="ctr"/>
            <a:r>
              <a:rPr lang="en-US" sz="2400" dirty="0">
                <a:latin typeface="Arial"/>
                <a:cs typeface="Arial"/>
              </a:rPr>
              <a:t>770</a:t>
            </a:r>
          </a:p>
          <a:p>
            <a:pPr algn="ctr"/>
            <a:r>
              <a:rPr lang="en-US" sz="2400" dirty="0">
                <a:latin typeface="Arial"/>
                <a:cs typeface="Arial"/>
              </a:rPr>
              <a:t>780</a:t>
            </a:r>
          </a:p>
          <a:p>
            <a:pPr algn="ctr"/>
            <a:r>
              <a:rPr lang="en-US" sz="2400" dirty="0">
                <a:latin typeface="Arial"/>
                <a:cs typeface="Arial"/>
              </a:rPr>
              <a:t>790</a:t>
            </a:r>
          </a:p>
          <a:p>
            <a:pPr algn="ctr"/>
            <a:r>
              <a:rPr lang="en-US" sz="2400" dirty="0">
                <a:latin typeface="Arial"/>
                <a:cs typeface="Arial"/>
              </a:rPr>
              <a:t>800</a:t>
            </a:r>
            <a:endParaRPr lang="en-US" sz="2000" dirty="0">
              <a:latin typeface="Arial"/>
              <a:cs typeface="Arial"/>
            </a:endParaRPr>
          </a:p>
        </p:txBody>
      </p:sp>
      <p:cxnSp>
        <p:nvCxnSpPr>
          <p:cNvPr id="9" name="Straight Connector 8">
            <a:extLst>
              <a:ext uri="{FF2B5EF4-FFF2-40B4-BE49-F238E27FC236}">
                <a16:creationId xmlns="" xmlns:a16="http://schemas.microsoft.com/office/drawing/2014/main" id="{21B65633-4D66-904A-B025-C6E3BAADC4CB}"/>
              </a:ext>
            </a:extLst>
          </p:cNvPr>
          <p:cNvCxnSpPr>
            <a:cxnSpLocks/>
          </p:cNvCxnSpPr>
          <p:nvPr/>
        </p:nvCxnSpPr>
        <p:spPr>
          <a:xfrm>
            <a:off x="4213761" y="3135086"/>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 xmlns:a16="http://schemas.microsoft.com/office/drawing/2014/main" id="{7A3FC24E-4CF2-D647-8450-2F905C50304A}"/>
              </a:ext>
            </a:extLst>
          </p:cNvPr>
          <p:cNvCxnSpPr>
            <a:cxnSpLocks/>
          </p:cNvCxnSpPr>
          <p:nvPr/>
        </p:nvCxnSpPr>
        <p:spPr>
          <a:xfrm>
            <a:off x="4213761" y="3857501"/>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 xmlns:a16="http://schemas.microsoft.com/office/drawing/2014/main" id="{57F26FA3-333A-D64E-8967-3C8608518CFB}"/>
              </a:ext>
            </a:extLst>
          </p:cNvPr>
          <p:cNvCxnSpPr>
            <a:cxnSpLocks/>
          </p:cNvCxnSpPr>
          <p:nvPr/>
        </p:nvCxnSpPr>
        <p:spPr>
          <a:xfrm>
            <a:off x="4221678" y="4254348"/>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 xmlns:a16="http://schemas.microsoft.com/office/drawing/2014/main" id="{D608AD81-44B4-9D48-AFC6-E7C46978ED17}"/>
              </a:ext>
            </a:extLst>
          </p:cNvPr>
          <p:cNvCxnSpPr>
            <a:cxnSpLocks/>
          </p:cNvCxnSpPr>
          <p:nvPr/>
        </p:nvCxnSpPr>
        <p:spPr>
          <a:xfrm>
            <a:off x="4213362" y="4950031"/>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 xmlns:a16="http://schemas.microsoft.com/office/drawing/2014/main" id="{208282AF-1993-C745-8937-29F244D8ED58}"/>
              </a:ext>
            </a:extLst>
          </p:cNvPr>
          <p:cNvCxnSpPr>
            <a:cxnSpLocks/>
          </p:cNvCxnSpPr>
          <p:nvPr/>
        </p:nvCxnSpPr>
        <p:spPr>
          <a:xfrm>
            <a:off x="4213362" y="6066312"/>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 xmlns:a16="http://schemas.microsoft.com/office/drawing/2014/main" id="{F8D66F9B-1DB9-E940-90DD-96D3E61BF77B}"/>
              </a:ext>
            </a:extLst>
          </p:cNvPr>
          <p:cNvCxnSpPr>
            <a:cxnSpLocks/>
          </p:cNvCxnSpPr>
          <p:nvPr/>
        </p:nvCxnSpPr>
        <p:spPr>
          <a:xfrm>
            <a:off x="4221678" y="5698177"/>
            <a:ext cx="70064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75131"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3200" b="1" dirty="0" smtClean="0">
                <a:solidFill>
                  <a:schemeClr val="bg1"/>
                </a:solidFill>
                <a:latin typeface="Arial"/>
                <a:ea typeface="Proxima Nova" charset="0"/>
                <a:cs typeface="Arial"/>
              </a:rPr>
              <a:t>*Issues w/ Inconsistency: June 2018 SAT</a:t>
            </a:r>
            <a:endParaRPr lang="en-US" sz="3200" dirty="0">
              <a:solidFill>
                <a:schemeClr val="bg1"/>
              </a:solidFill>
              <a:latin typeface="Arial"/>
              <a:cs typeface="Arial"/>
            </a:endParaRPr>
          </a:p>
        </p:txBody>
      </p:sp>
    </p:spTree>
    <p:custDataLst>
      <p:tags r:id="rId1"/>
    </p:custDataLst>
    <p:extLst>
      <p:ext uri="{BB962C8B-B14F-4D97-AF65-F5344CB8AC3E}">
        <p14:creationId xmlns:p14="http://schemas.microsoft.com/office/powerpoint/2010/main" val="365899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par>
                                <p:cTn id="11" presetID="22" presetClass="entr" presetSubtype="8"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2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22" presetClass="entr" presetSubtype="8"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par>
                                <p:cTn id="20" presetID="22" presetClass="entr" presetSubtype="8"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p-Option-6.jpg">
            <a:extLst>
              <a:ext uri="{FF2B5EF4-FFF2-40B4-BE49-F238E27FC236}">
                <a16:creationId xmlns="" xmlns:a16="http://schemas.microsoft.com/office/drawing/2014/main" id="{F6B51578-2C45-C147-B29F-894A9CE735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6" name="Content Placeholder 2"/>
          <p:cNvSpPr txBox="1">
            <a:spLocks/>
          </p:cNvSpPr>
          <p:nvPr/>
        </p:nvSpPr>
        <p:spPr>
          <a:xfrm>
            <a:off x="457199" y="1880888"/>
            <a:ext cx="6951133" cy="47598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Proxima Nova 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roxima Nova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roxima Nova Regular"/>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defRPr/>
            </a:pPr>
            <a:r>
              <a:rPr lang="en-US" sz="2800" b="1" dirty="0">
                <a:latin typeface="Arial" panose="020B0604020202020204" pitchFamily="34" charset="0"/>
                <a:ea typeface="MS PGothic" charset="0"/>
                <a:cs typeface="Arial" panose="020B0604020202020204" pitchFamily="34" charset="0"/>
              </a:rPr>
              <a:t>In general, issues with difficulty/scaling did not impact most test-takers:</a:t>
            </a:r>
            <a:endParaRPr lang="en-US" sz="1400" dirty="0">
              <a:latin typeface="Arial" panose="020B0604020202020204" pitchFamily="34" charset="0"/>
              <a:ea typeface="MS PGothic" charset="0"/>
              <a:cs typeface="Arial" panose="020B0604020202020204" pitchFamily="34" charset="0"/>
            </a:endParaRPr>
          </a:p>
          <a:p>
            <a:pPr>
              <a:lnSpc>
                <a:spcPct val="150000"/>
              </a:lnSpc>
              <a:spcBef>
                <a:spcPts val="576"/>
              </a:spcBef>
              <a:buClr>
                <a:schemeClr val="accent2"/>
              </a:buClr>
              <a:buFont typeface="Wingdings" charset="2"/>
              <a:buChar char="Ø"/>
              <a:defRPr/>
            </a:pPr>
            <a:r>
              <a:rPr lang="en-US" sz="2200" dirty="0">
                <a:latin typeface="Arial" panose="020B0604020202020204" pitchFamily="34" charset="0"/>
                <a:ea typeface="MS PGothic" charset="0"/>
                <a:cs typeface="Arial" panose="020B0604020202020204" pitchFamily="34" charset="0"/>
              </a:rPr>
              <a:t>Avg. June 2017 SAT was 1111</a:t>
            </a:r>
          </a:p>
          <a:p>
            <a:pPr>
              <a:lnSpc>
                <a:spcPct val="150000"/>
              </a:lnSpc>
              <a:spcBef>
                <a:spcPts val="576"/>
              </a:spcBef>
              <a:buClr>
                <a:schemeClr val="accent2"/>
              </a:buClr>
              <a:buFont typeface="Wingdings" charset="2"/>
              <a:buChar char="Ø"/>
              <a:defRPr/>
            </a:pPr>
            <a:r>
              <a:rPr lang="en-US" sz="2200" dirty="0">
                <a:latin typeface="Arial" panose="020B0604020202020204" pitchFamily="34" charset="0"/>
                <a:ea typeface="MS PGothic" charset="0"/>
                <a:cs typeface="Arial" panose="020B0604020202020204" pitchFamily="34" charset="0"/>
              </a:rPr>
              <a:t>Avg. June 2018 SAT was 1111</a:t>
            </a:r>
          </a:p>
          <a:p>
            <a:pPr>
              <a:lnSpc>
                <a:spcPct val="150000"/>
              </a:lnSpc>
              <a:spcBef>
                <a:spcPts val="576"/>
              </a:spcBef>
              <a:buClr>
                <a:schemeClr val="accent2"/>
              </a:buClr>
              <a:buFont typeface="Wingdings" charset="2"/>
              <a:buChar char="Ø"/>
              <a:defRPr/>
            </a:pPr>
            <a:r>
              <a:rPr lang="en-US" sz="2200" dirty="0">
                <a:latin typeface="Arial" panose="020B0604020202020204" pitchFamily="34" charset="0"/>
                <a:ea typeface="MS PGothic" charset="0"/>
                <a:cs typeface="Arial" panose="020B0604020202020204" pitchFamily="34" charset="0"/>
              </a:rPr>
              <a:t>6.65% of students scored between 1400-1600 on the June 2017 and 2018 SATs</a:t>
            </a:r>
          </a:p>
        </p:txBody>
      </p:sp>
      <p:sp>
        <p:nvSpPr>
          <p:cNvPr id="7" name="Title 1"/>
          <p:cNvSpPr txBox="1">
            <a:spLocks/>
          </p:cNvSpPr>
          <p:nvPr/>
        </p:nvSpPr>
        <p:spPr>
          <a:xfrm>
            <a:off x="475131"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r>
              <a:rPr lang="en-US" sz="4000" b="1" dirty="0">
                <a:solidFill>
                  <a:schemeClr val="bg1"/>
                </a:solidFill>
                <a:latin typeface="Arial"/>
                <a:ea typeface="Proxima Nova" charset="0"/>
                <a:cs typeface="Arial"/>
              </a:rPr>
              <a:t>Are we over-reacting?</a:t>
            </a:r>
            <a:endParaRPr lang="en-US" sz="4000" dirty="0">
              <a:solidFill>
                <a:schemeClr val="bg1"/>
              </a:solidFill>
              <a:latin typeface="Arial"/>
              <a:cs typeface="Arial"/>
            </a:endParaRPr>
          </a:p>
        </p:txBody>
      </p:sp>
    </p:spTree>
    <p:extLst>
      <p:ext uri="{BB962C8B-B14F-4D97-AF65-F5344CB8AC3E}">
        <p14:creationId xmlns:p14="http://schemas.microsoft.com/office/powerpoint/2010/main" val="15354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1269891"/>
          </a:xfrm>
          <a:prstGeom prst="rect">
            <a:avLst/>
          </a:prstGeom>
        </p:spPr>
      </p:pic>
      <p:pic>
        <p:nvPicPr>
          <p:cNvPr id="11" name="Picture 10" descr="Top-Option-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9144000" cy="1673352"/>
          </a:xfrm>
          <a:prstGeom prst="rect">
            <a:avLst/>
          </a:prstGeom>
        </p:spPr>
      </p:pic>
      <p:sp>
        <p:nvSpPr>
          <p:cNvPr id="8" name="Title 1"/>
          <p:cNvSpPr txBox="1">
            <a:spLocks/>
          </p:cNvSpPr>
          <p:nvPr/>
        </p:nvSpPr>
        <p:spPr>
          <a:xfrm>
            <a:off x="3630083" y="1616383"/>
            <a:ext cx="5060950" cy="84933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Proxima Nova Regular"/>
                <a:ea typeface="+mj-ea"/>
                <a:cs typeface="+mj-cs"/>
              </a:defRPr>
            </a:lvl1pPr>
          </a:lstStyle>
          <a:p>
            <a:endParaRPr lang="en-US" sz="3200" dirty="0">
              <a:latin typeface="Proxima Nova Semibold"/>
              <a:cs typeface="Proxima Nova Semibold"/>
            </a:endParaRPr>
          </a:p>
        </p:txBody>
      </p:sp>
      <p:sp>
        <p:nvSpPr>
          <p:cNvPr id="9" name="Title 1"/>
          <p:cNvSpPr>
            <a:spLocks noGrp="1"/>
          </p:cNvSpPr>
          <p:nvPr>
            <p:ph type="title"/>
          </p:nvPr>
        </p:nvSpPr>
        <p:spPr>
          <a:xfrm>
            <a:off x="457200" y="274638"/>
            <a:ext cx="8229600" cy="1143000"/>
          </a:xfrm>
        </p:spPr>
        <p:txBody>
          <a:bodyPr>
            <a:noAutofit/>
          </a:bodyPr>
          <a:lstStyle/>
          <a:p>
            <a:r>
              <a:rPr lang="en-US" sz="3200" b="1" dirty="0">
                <a:solidFill>
                  <a:schemeClr val="bg1"/>
                </a:solidFill>
                <a:latin typeface="Arial"/>
                <a:ea typeface="Arial"/>
                <a:cs typeface="Arial"/>
              </a:rPr>
              <a:t>Harvard et al Hair-Splitting Test Scores</a:t>
            </a:r>
            <a:endParaRPr lang="en-US" sz="3200" b="1" dirty="0">
              <a:solidFill>
                <a:schemeClr val="bg1"/>
              </a:solidFill>
            </a:endParaRPr>
          </a:p>
        </p:txBody>
      </p:sp>
      <p:pic>
        <p:nvPicPr>
          <p:cNvPr id="2" name="Picture 1" descr="harvard-university-entrance.jpg"/>
          <p:cNvPicPr>
            <a:picLocks noChangeAspect="1"/>
          </p:cNvPicPr>
          <p:nvPr/>
        </p:nvPicPr>
        <p:blipFill rotWithShape="1">
          <a:blip r:embed="rId6" cstate="print">
            <a:extLst>
              <a:ext uri="{28A0092B-C50C-407E-A947-70E740481C1C}">
                <a14:useLocalDpi xmlns:a14="http://schemas.microsoft.com/office/drawing/2010/main"/>
              </a:ext>
            </a:extLst>
          </a:blip>
          <a:srcRect b="-3122"/>
          <a:stretch/>
        </p:blipFill>
        <p:spPr>
          <a:xfrm>
            <a:off x="1" y="1673352"/>
            <a:ext cx="3206750" cy="5287836"/>
          </a:xfrm>
          <a:prstGeom prst="rect">
            <a:avLst/>
          </a:prstGeom>
        </p:spPr>
      </p:pic>
      <p:pic>
        <p:nvPicPr>
          <p:cNvPr id="4" name="Picture 3" descr="Screen Shot 2018-12-03 at 4.54.16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43437" y="1928812"/>
            <a:ext cx="2905124" cy="1595980"/>
          </a:xfrm>
          <a:prstGeom prst="rect">
            <a:avLst/>
          </a:prstGeom>
        </p:spPr>
      </p:pic>
      <p:pic>
        <p:nvPicPr>
          <p:cNvPr id="12" name="Picture 11"/>
          <p:cNvPicPr/>
          <p:nvPr/>
        </p:nvPicPr>
        <p:blipFill>
          <a:blip r:embed="rId8" cstate="print">
            <a:extLst>
              <a:ext uri="{28A0092B-C50C-407E-A947-70E740481C1C}">
                <a14:useLocalDpi xmlns:a14="http://schemas.microsoft.com/office/drawing/2010/main"/>
              </a:ext>
            </a:extLst>
          </a:blip>
          <a:stretch>
            <a:fillRect/>
          </a:stretch>
        </p:blipFill>
        <p:spPr>
          <a:xfrm>
            <a:off x="3413124" y="3772237"/>
            <a:ext cx="5644621" cy="2158344"/>
          </a:xfrm>
          <a:prstGeom prst="rect">
            <a:avLst/>
          </a:prstGeom>
        </p:spPr>
      </p:pic>
    </p:spTree>
    <p:custDataLst>
      <p:tags r:id="rId1"/>
    </p:custDataLst>
    <p:extLst>
      <p:ext uri="{BB962C8B-B14F-4D97-AF65-F5344CB8AC3E}">
        <p14:creationId xmlns:p14="http://schemas.microsoft.com/office/powerpoint/2010/main" val="1887672550"/>
      </p:ext>
    </p:extLst>
  </p:cSld>
  <p:clrMapOvr>
    <a:masterClrMapping/>
  </p:clrMapOvr>
  <mc:AlternateContent xmlns:mc="http://schemas.openxmlformats.org/markup-compatibility/2006" xmlns:p14="http://schemas.microsoft.com/office/powerpoint/2010/main">
    <mc:Choice Requires="p14">
      <p:transition spd="med" p14:dur="700" advTm="117341">
        <p:fade/>
      </p:transition>
    </mc:Choice>
    <mc:Fallback xmlns="">
      <p:transition xmlns:p14="http://schemas.microsoft.com/office/powerpoint/2010/main" spd="med" advTm="117341">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30.3|37.8|43.5"/>
</p:tagLst>
</file>

<file path=ppt/tags/tag2.xml><?xml version="1.0" encoding="utf-8"?>
<p:tagLst xmlns:a="http://schemas.openxmlformats.org/drawingml/2006/main" xmlns:r="http://schemas.openxmlformats.org/officeDocument/2006/relationships" xmlns:p="http://schemas.openxmlformats.org/presentationml/2006/main">
  <p:tag name="TIMING" val="|1.1|30.3|37.8|43.5"/>
</p:tagLst>
</file>

<file path=ppt/tags/tag3.xml><?xml version="1.0" encoding="utf-8"?>
<p:tagLst xmlns:a="http://schemas.openxmlformats.org/drawingml/2006/main" xmlns:r="http://schemas.openxmlformats.org/officeDocument/2006/relationships" xmlns:p="http://schemas.openxmlformats.org/presentationml/2006/main">
  <p:tag name="TIMING" val="|1.1|30.3|37.8|43.5"/>
</p:tagLst>
</file>

<file path=ppt/tags/tag4.xml><?xml version="1.0" encoding="utf-8"?>
<p:tagLst xmlns:a="http://schemas.openxmlformats.org/drawingml/2006/main" xmlns:r="http://schemas.openxmlformats.org/officeDocument/2006/relationships" xmlns:p="http://schemas.openxmlformats.org/presentationml/2006/main">
  <p:tag name="TIMING" val="|1.1|30.3|37.8|43.5"/>
</p:tagLst>
</file>

<file path=ppt/tags/tag5.xml><?xml version="1.0" encoding="utf-8"?>
<p:tagLst xmlns:a="http://schemas.openxmlformats.org/drawingml/2006/main" xmlns:r="http://schemas.openxmlformats.org/officeDocument/2006/relationships" xmlns:p="http://schemas.openxmlformats.org/presentationml/2006/main">
  <p:tag name="TIMING" val="|1.1|30.3|37.8|43.5"/>
</p:tagLst>
</file>

<file path=ppt/tags/tag6.xml><?xml version="1.0" encoding="utf-8"?>
<p:tagLst xmlns:a="http://schemas.openxmlformats.org/drawingml/2006/main" xmlns:r="http://schemas.openxmlformats.org/officeDocument/2006/relationships" xmlns:p="http://schemas.openxmlformats.org/presentationml/2006/main">
  <p:tag name="TIMING" val="|1.1|30.3|37.8|4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44149</TotalTime>
  <Words>3493</Words>
  <Application>Microsoft Macintosh PowerPoint</Application>
  <PresentationFormat>On-screen Show (4:3)</PresentationFormat>
  <Paragraphs>268</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WACAC SLC: U of Redlands The Diluted Value of High Test Scores</vt:lpstr>
      <vt:lpstr>PowerPoint Presentation</vt:lpstr>
      <vt:lpstr>PowerPoint Presentation</vt:lpstr>
      <vt:lpstr>Why Standardized Tests?</vt:lpstr>
      <vt:lpstr>PowerPoint Presentation</vt:lpstr>
      <vt:lpstr>PowerPoint Presentation</vt:lpstr>
      <vt:lpstr>PowerPoint Presentation</vt:lpstr>
      <vt:lpstr>PowerPoint Presentation</vt:lpstr>
      <vt:lpstr>Harvard et al Hair-Splitting Test Scores</vt:lpstr>
      <vt:lpstr>PowerPoint Presentation</vt:lpstr>
      <vt:lpstr>PowerPoint Presentation</vt:lpstr>
      <vt:lpstr>PowerPoint Presentation</vt:lpstr>
      <vt:lpstr>PowerPoint Presentation</vt:lpstr>
      <vt:lpstr>PowerPoint Presentation</vt:lpstr>
      <vt:lpstr>Diluted Value of High Test Scores</vt:lpstr>
      <vt:lpstr>PowerPoint Presentation</vt:lpstr>
      <vt:lpstr>Diluted Value of High Test Scores</vt:lpstr>
      <vt:lpstr>PowerPoint Presentation</vt:lpstr>
      <vt:lpstr>PowerPoint Presentation</vt:lpstr>
      <vt:lpstr>ACT Score Distribution</vt:lpstr>
      <vt:lpstr>Diluted Value of High Test Scores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ROAD AHEAD</dc:title>
  <dc:creator>Compass Education</dc:creator>
  <cp:lastModifiedBy>Compass Education</cp:lastModifiedBy>
  <cp:revision>308</cp:revision>
  <dcterms:created xsi:type="dcterms:W3CDTF">2017-01-24T01:19:51Z</dcterms:created>
  <dcterms:modified xsi:type="dcterms:W3CDTF">2019-03-06T16:28:58Z</dcterms:modified>
</cp:coreProperties>
</file>