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2" r:id="rId1"/>
  </p:sldMasterIdLst>
  <p:notesMasterIdLst>
    <p:notesMasterId r:id="rId19"/>
  </p:notesMasterIdLst>
  <p:handoutMasterIdLst>
    <p:handoutMasterId r:id="rId20"/>
  </p:handoutMasterIdLst>
  <p:sldIdLst>
    <p:sldId id="293" r:id="rId2"/>
    <p:sldId id="306" r:id="rId3"/>
    <p:sldId id="307" r:id="rId4"/>
    <p:sldId id="317" r:id="rId5"/>
    <p:sldId id="328" r:id="rId6"/>
    <p:sldId id="318" r:id="rId7"/>
    <p:sldId id="319" r:id="rId8"/>
    <p:sldId id="329" r:id="rId9"/>
    <p:sldId id="308" r:id="rId10"/>
    <p:sldId id="320" r:id="rId11"/>
    <p:sldId id="321" r:id="rId12"/>
    <p:sldId id="327" r:id="rId13"/>
    <p:sldId id="322" r:id="rId14"/>
    <p:sldId id="325" r:id="rId15"/>
    <p:sldId id="323" r:id="rId16"/>
    <p:sldId id="316" r:id="rId17"/>
    <p:sldId id="326" r:id="rId1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gel B. Perez"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20"/>
    <p:restoredTop sz="93089"/>
  </p:normalViewPr>
  <p:slideViewPr>
    <p:cSldViewPr snapToGrid="0" snapToObjects="1">
      <p:cViewPr varScale="1">
        <p:scale>
          <a:sx n="106" d="100"/>
          <a:sy n="106" d="100"/>
        </p:scale>
        <p:origin x="232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E5B3F70-0530-9B4D-8E1F-B58A026AE22B}" type="datetimeFigureOut">
              <a:rPr lang="en-US" smtClean="0"/>
              <a:t>3/26/19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6F3FCEE-64D5-2C48-A104-5977334A6BCA}" type="slidenum">
              <a:rPr lang="en-US" smtClean="0"/>
              <a:t>‹#›</a:t>
            </a:fld>
            <a:endParaRPr lang="en-US"/>
          </a:p>
        </p:txBody>
      </p:sp>
    </p:spTree>
    <p:extLst>
      <p:ext uri="{BB962C8B-B14F-4D97-AF65-F5344CB8AC3E}">
        <p14:creationId xmlns:p14="http://schemas.microsoft.com/office/powerpoint/2010/main" val="7846007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BACAC19-C188-6A4D-9A1C-B7FA657A6E82}" type="datetimeFigureOut">
              <a:rPr lang="en-US" smtClean="0"/>
              <a:t>3/26/19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76EA97B-2834-A84E-B6F9-972B729CDB47}" type="slidenum">
              <a:rPr lang="en-US" smtClean="0"/>
              <a:t>‹#›</a:t>
            </a:fld>
            <a:endParaRPr lang="en-US"/>
          </a:p>
        </p:txBody>
      </p:sp>
    </p:spTree>
    <p:extLst>
      <p:ext uri="{BB962C8B-B14F-4D97-AF65-F5344CB8AC3E}">
        <p14:creationId xmlns:p14="http://schemas.microsoft.com/office/powerpoint/2010/main" val="406105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a:t>
            </a:r>
          </a:p>
          <a:p>
            <a:r>
              <a:rPr lang="en-US" dirty="0"/>
              <a:t>Happy to Be Here</a:t>
            </a:r>
          </a:p>
          <a:p>
            <a:r>
              <a:rPr lang="en-US" dirty="0"/>
              <a:t>A little about me – dedicated my life to HE, areas I oversee, why I’m passionate about this work</a:t>
            </a:r>
          </a:p>
          <a:p>
            <a:r>
              <a:rPr lang="en-US" dirty="0"/>
              <a:t>But before I talk</a:t>
            </a:r>
            <a:r>
              <a:rPr lang="is-IS" dirty="0"/>
              <a:t>….</a:t>
            </a:r>
            <a:endParaRPr lang="en-US" dirty="0"/>
          </a:p>
          <a:p>
            <a:endParaRPr lang="en-US" dirty="0"/>
          </a:p>
        </p:txBody>
      </p:sp>
      <p:sp>
        <p:nvSpPr>
          <p:cNvPr id="4" name="Slide Number Placeholder 3"/>
          <p:cNvSpPr>
            <a:spLocks noGrp="1"/>
          </p:cNvSpPr>
          <p:nvPr>
            <p:ph type="sldNum" sz="quarter" idx="10"/>
          </p:nvPr>
        </p:nvSpPr>
        <p:spPr/>
        <p:txBody>
          <a:bodyPr/>
          <a:lstStyle/>
          <a:p>
            <a:fld id="{276EA97B-2834-A84E-B6F9-972B729CDB47}" type="slidenum">
              <a:rPr lang="en-US" smtClean="0"/>
              <a:t>1</a:t>
            </a:fld>
            <a:endParaRPr lang="en-US"/>
          </a:p>
        </p:txBody>
      </p:sp>
    </p:spTree>
    <p:extLst>
      <p:ext uri="{BB962C8B-B14F-4D97-AF65-F5344CB8AC3E}">
        <p14:creationId xmlns:p14="http://schemas.microsoft.com/office/powerpoint/2010/main" val="3200705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Question</a:t>
            </a:r>
          </a:p>
          <a:p>
            <a:r>
              <a:rPr lang="en-US" dirty="0"/>
              <a:t>Then talk about me wanting to be a lawyer</a:t>
            </a:r>
          </a:p>
          <a:p>
            <a:r>
              <a:rPr lang="en-US" dirty="0"/>
              <a:t>Clearly</a:t>
            </a:r>
            <a:r>
              <a:rPr lang="en-US" baseline="0" dirty="0"/>
              <a:t> different from what I am doing now</a:t>
            </a:r>
          </a:p>
          <a:p>
            <a:r>
              <a:rPr lang="en-US" baseline="0" dirty="0"/>
              <a:t>1/3</a:t>
            </a:r>
            <a:r>
              <a:rPr lang="en-US" baseline="30000" dirty="0"/>
              <a:t>rd</a:t>
            </a:r>
            <a:r>
              <a:rPr lang="en-US" baseline="0" dirty="0"/>
              <a:t> of Jobs</a:t>
            </a:r>
            <a:endParaRPr lang="en-US" dirty="0"/>
          </a:p>
        </p:txBody>
      </p:sp>
      <p:sp>
        <p:nvSpPr>
          <p:cNvPr id="4" name="Slide Number Placeholder 3"/>
          <p:cNvSpPr>
            <a:spLocks noGrp="1"/>
          </p:cNvSpPr>
          <p:nvPr>
            <p:ph type="sldNum" sz="quarter" idx="10"/>
          </p:nvPr>
        </p:nvSpPr>
        <p:spPr/>
        <p:txBody>
          <a:bodyPr/>
          <a:lstStyle/>
          <a:p>
            <a:fld id="{276EA97B-2834-A84E-B6F9-972B729CDB47}" type="slidenum">
              <a:rPr lang="en-US" smtClean="0"/>
              <a:t>3</a:t>
            </a:fld>
            <a:endParaRPr lang="en-US"/>
          </a:p>
        </p:txBody>
      </p:sp>
    </p:spTree>
    <p:extLst>
      <p:ext uri="{BB962C8B-B14F-4D97-AF65-F5344CB8AC3E}">
        <p14:creationId xmlns:p14="http://schemas.microsoft.com/office/powerpoint/2010/main" val="791955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share stats:</a:t>
            </a:r>
            <a:r>
              <a:rPr lang="en-US" baseline="0" dirty="0"/>
              <a:t> *</a:t>
            </a:r>
            <a:r>
              <a:rPr lang="en-US" dirty="0"/>
              <a:t> between 31</a:t>
            </a:r>
            <a:r>
              <a:rPr lang="en-US" baseline="0" dirty="0"/>
              <a:t> million people between the ages of 44 and 70 want an encore career – unsatisfied</a:t>
            </a:r>
          </a:p>
          <a:p>
            <a:r>
              <a:rPr lang="en-US" baseline="0" dirty="0"/>
              <a:t>Study by Researcher at Stanford – 70% of all employees are dissatisfied with their jobs</a:t>
            </a:r>
          </a:p>
          <a:p>
            <a:r>
              <a:rPr lang="en-US" baseline="0" dirty="0"/>
              <a:t>The </a:t>
            </a:r>
            <a:r>
              <a:rPr lang="en-US" baseline="0" dirty="0" err="1"/>
              <a:t>Millennials</a:t>
            </a:r>
            <a:r>
              <a:rPr lang="en-US" baseline="0" dirty="0"/>
              <a:t> and generation Z have taken notice and they do not want to be the same way!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76EA97B-2834-A84E-B6F9-972B729CDB47}" type="slidenum">
              <a:rPr lang="en-US" smtClean="0"/>
              <a:t>6</a:t>
            </a:fld>
            <a:endParaRPr lang="en-US"/>
          </a:p>
        </p:txBody>
      </p:sp>
    </p:spTree>
    <p:extLst>
      <p:ext uri="{BB962C8B-B14F-4D97-AF65-F5344CB8AC3E}">
        <p14:creationId xmlns:p14="http://schemas.microsoft.com/office/powerpoint/2010/main" val="2975018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a few stats</a:t>
            </a:r>
          </a:p>
          <a:p>
            <a:r>
              <a:rPr lang="en-US" dirty="0"/>
              <a:t>Colleges are adapting:</a:t>
            </a:r>
          </a:p>
          <a:p>
            <a:pPr marL="0" indent="0">
              <a:buFontTx/>
              <a:buNone/>
            </a:pPr>
            <a:r>
              <a:rPr lang="en-US" dirty="0"/>
              <a:t>Companies</a:t>
            </a:r>
            <a:r>
              <a:rPr lang="en-US" baseline="0" dirty="0"/>
              <a:t> are adapting too: Conscious Capitalism: Twitter, Starbucks, Whole Foods, Google, Pepsi, Tata in India</a:t>
            </a: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76EA97B-2834-A84E-B6F9-972B729CDB47}" type="slidenum">
              <a:rPr lang="en-US" smtClean="0"/>
              <a:t>7</a:t>
            </a:fld>
            <a:endParaRPr lang="en-US"/>
          </a:p>
        </p:txBody>
      </p:sp>
    </p:spTree>
    <p:extLst>
      <p:ext uri="{BB962C8B-B14F-4D97-AF65-F5344CB8AC3E}">
        <p14:creationId xmlns:p14="http://schemas.microsoft.com/office/powerpoint/2010/main" val="999200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History of Liberal Arts</a:t>
            </a:r>
            <a:r>
              <a:rPr lang="en-US" baseline="0" dirty="0"/>
              <a:t> – what is it </a:t>
            </a:r>
          </a:p>
          <a:p>
            <a:r>
              <a:rPr lang="en-US" baseline="0" dirty="0"/>
              <a:t>Myths: It’s about arts, no science</a:t>
            </a:r>
          </a:p>
          <a:p>
            <a:r>
              <a:rPr lang="en-US" baseline="0" dirty="0"/>
              <a:t>Freeing of the Mind (</a:t>
            </a:r>
            <a:r>
              <a:rPr lang="en-US" baseline="0" dirty="0" err="1"/>
              <a:t>artes</a:t>
            </a:r>
            <a:r>
              <a:rPr lang="en-US" baseline="0" dirty="0"/>
              <a:t> </a:t>
            </a:r>
            <a:r>
              <a:rPr lang="en-US" baseline="0" dirty="0" err="1"/>
              <a:t>liberales</a:t>
            </a:r>
            <a:r>
              <a:rPr lang="en-US" baseline="0" dirty="0"/>
              <a:t> (it frees the mind)</a:t>
            </a:r>
          </a:p>
          <a:p>
            <a:endParaRPr lang="en-US" dirty="0"/>
          </a:p>
        </p:txBody>
      </p:sp>
      <p:sp>
        <p:nvSpPr>
          <p:cNvPr id="4" name="Slide Number Placeholder 3"/>
          <p:cNvSpPr>
            <a:spLocks noGrp="1"/>
          </p:cNvSpPr>
          <p:nvPr>
            <p:ph type="sldNum" sz="quarter" idx="10"/>
          </p:nvPr>
        </p:nvSpPr>
        <p:spPr/>
        <p:txBody>
          <a:bodyPr/>
          <a:lstStyle/>
          <a:p>
            <a:fld id="{276EA97B-2834-A84E-B6F9-972B729CDB47}" type="slidenum">
              <a:rPr lang="en-US" smtClean="0"/>
              <a:t>9</a:t>
            </a:fld>
            <a:endParaRPr lang="en-US"/>
          </a:p>
        </p:txBody>
      </p:sp>
    </p:spTree>
    <p:extLst>
      <p:ext uri="{BB962C8B-B14F-4D97-AF65-F5344CB8AC3E}">
        <p14:creationId xmlns:p14="http://schemas.microsoft.com/office/powerpoint/2010/main" val="3212744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knowledge identified as key requirement</a:t>
            </a:r>
            <a:r>
              <a:rPr lang="en-US" baseline="0" dirty="0"/>
              <a:t> from employer – including another language</a:t>
            </a:r>
          </a:p>
          <a:p>
            <a:r>
              <a:rPr lang="en-US" baseline="0" dirty="0"/>
              <a:t>Sympathetic Imagination “I never thought of it that way”  My own classroom experiences</a:t>
            </a:r>
            <a:endParaRPr lang="en-US" dirty="0"/>
          </a:p>
        </p:txBody>
      </p:sp>
      <p:sp>
        <p:nvSpPr>
          <p:cNvPr id="4" name="Slide Number Placeholder 3"/>
          <p:cNvSpPr>
            <a:spLocks noGrp="1"/>
          </p:cNvSpPr>
          <p:nvPr>
            <p:ph type="sldNum" sz="quarter" idx="10"/>
          </p:nvPr>
        </p:nvSpPr>
        <p:spPr/>
        <p:txBody>
          <a:bodyPr/>
          <a:lstStyle/>
          <a:p>
            <a:fld id="{276EA97B-2834-A84E-B6F9-972B729CDB47}" type="slidenum">
              <a:rPr lang="en-US" smtClean="0"/>
              <a:t>10</a:t>
            </a:fld>
            <a:endParaRPr lang="en-US"/>
          </a:p>
        </p:txBody>
      </p:sp>
    </p:spTree>
    <p:extLst>
      <p:ext uri="{BB962C8B-B14F-4D97-AF65-F5344CB8AC3E}">
        <p14:creationId xmlns:p14="http://schemas.microsoft.com/office/powerpoint/2010/main" val="1051271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451352"/>
            <a:ext cx="9144000" cy="55684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371600"/>
            <a:ext cx="7848600" cy="1927225"/>
          </a:xfrm>
        </p:spPr>
        <p:txBody>
          <a:bodyPr anchor="b">
            <a:noAutofit/>
          </a:bodyPr>
          <a:lstStyle>
            <a:lvl1pPr>
              <a:defRPr sz="5400" cap="none" baseline="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accent3">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220786"/>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974113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257799"/>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038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9309832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067327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451352"/>
            <a:ext cx="9144000" cy="55684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p:nvPr>
        </p:nvSpPr>
        <p:spPr>
          <a:xfrm>
            <a:off x="685800" y="1371600"/>
            <a:ext cx="7848600" cy="1927225"/>
          </a:xfrm>
        </p:spPr>
        <p:txBody>
          <a:bodyPr anchor="b">
            <a:noAutofit/>
          </a:bodyPr>
          <a:lstStyle>
            <a:lvl1pPr>
              <a:defRPr sz="5400" cap="none" baseline="0">
                <a:solidFill>
                  <a:schemeClr val="bg2"/>
                </a:solidFill>
              </a:defRPr>
            </a:lvl1pPr>
          </a:lstStyle>
          <a:p>
            <a:r>
              <a:rPr lang="en-US"/>
              <a:t>Click to edit Master title style</a:t>
            </a:r>
            <a:endParaRPr lang="en-US" dirty="0"/>
          </a:p>
        </p:txBody>
      </p:sp>
      <p:sp>
        <p:nvSpPr>
          <p:cNvPr id="6" name="Subtitle 2"/>
          <p:cNvSpPr>
            <a:spLocks noGrp="1"/>
          </p:cNvSpPr>
          <p:nvPr>
            <p:ph type="subTitle" idx="1"/>
          </p:nvPr>
        </p:nvSpPr>
        <p:spPr>
          <a:xfrm>
            <a:off x="685800" y="3505200"/>
            <a:ext cx="6400800" cy="1752600"/>
          </a:xfrm>
        </p:spPr>
        <p:txBody>
          <a:bodyPr/>
          <a:lstStyle>
            <a:lvl1pPr marL="0" indent="0" algn="l">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userDrawn="1"/>
        </p:nvCxnSpPr>
        <p:spPr>
          <a:xfrm>
            <a:off x="685800" y="3398520"/>
            <a:ext cx="7848600" cy="158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220786"/>
            <a:ext cx="914400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9144000" cy="365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349292"/>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451352"/>
            <a:ext cx="9144000" cy="55684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p:nvPr>
        </p:nvSpPr>
        <p:spPr>
          <a:xfrm>
            <a:off x="685800" y="1371600"/>
            <a:ext cx="7848600" cy="1927225"/>
          </a:xfrm>
        </p:spPr>
        <p:txBody>
          <a:bodyPr anchor="b">
            <a:noAutofit/>
          </a:bodyPr>
          <a:lstStyle>
            <a:lvl1pPr>
              <a:defRPr sz="5400" cap="none" baseline="0">
                <a:solidFill>
                  <a:schemeClr val="bg2"/>
                </a:solidFill>
              </a:defRPr>
            </a:lvl1pPr>
          </a:lstStyle>
          <a:p>
            <a:r>
              <a:rPr lang="en-US"/>
              <a:t>Click to edit Master title style</a:t>
            </a:r>
            <a:endParaRPr lang="en-US" dirty="0"/>
          </a:p>
        </p:txBody>
      </p:sp>
      <p:sp>
        <p:nvSpPr>
          <p:cNvPr id="6" name="Subtitle 2"/>
          <p:cNvSpPr>
            <a:spLocks noGrp="1"/>
          </p:cNvSpPr>
          <p:nvPr>
            <p:ph type="subTitle" idx="1"/>
          </p:nvPr>
        </p:nvSpPr>
        <p:spPr>
          <a:xfrm>
            <a:off x="685800" y="3505200"/>
            <a:ext cx="6400800" cy="1752600"/>
          </a:xfrm>
        </p:spPr>
        <p:txBody>
          <a:bodyPr/>
          <a:lstStyle>
            <a:lvl1pPr marL="0" indent="0" algn="l">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p:nvSpPr>
        <p:spPr>
          <a:xfrm>
            <a:off x="0" y="220786"/>
            <a:ext cx="914400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9144000" cy="365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814726"/>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457200" y="1673352"/>
            <a:ext cx="4038600" cy="449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49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135005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098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2098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p:nvCxnSpPr>
        <p:spPr>
          <a:xfrm rot="5400000">
            <a:off x="2217817" y="38172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73412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70582105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8987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3801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3"/>
            <a:ext cx="2139696" cy="40416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9" name="Straight Connector 8"/>
          <p:cNvCxnSpPr/>
          <p:nvPr/>
        </p:nvCxnSpPr>
        <p:spPr>
          <a:xfrm>
            <a:off x="2776598" y="792080"/>
            <a:ext cx="0" cy="53801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93611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sdenning\Desktop\Trinity Logos\TrinityCollege_horz-seal.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24600" y="6248400"/>
            <a:ext cx="2362200" cy="457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39704489"/>
      </p:ext>
    </p:extLst>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32" r:id="rId4"/>
    <p:sldLayoutId id="2147484326" r:id="rId5"/>
    <p:sldLayoutId id="2147484327" r:id="rId6"/>
    <p:sldLayoutId id="2147484328" r:id="rId7"/>
    <p:sldLayoutId id="2147484329" r:id="rId8"/>
    <p:sldLayoutId id="2147484330" r:id="rId9"/>
    <p:sldLayoutId id="2147484331" r:id="rId10"/>
  </p:sldLayoutIdLst>
  <p:transition spd="slow">
    <p:fade/>
  </p:transition>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tx2"/>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tx2"/>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tx2"/>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Angel.perez@trincoll.edu" TargetMode="External"/><Relationship Id="rId2" Type="http://schemas.openxmlformats.org/officeDocument/2006/relationships/hyperlink" Target="http://www.angelbperez.co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179512"/>
            <a:ext cx="7848600" cy="1927225"/>
          </a:xfrm>
        </p:spPr>
        <p:txBody>
          <a:bodyPr/>
          <a:lstStyle/>
          <a:p>
            <a:r>
              <a:rPr lang="en-US" sz="4800" dirty="0"/>
              <a:t>The Future of Work: </a:t>
            </a:r>
            <a:br>
              <a:rPr lang="en-US" sz="4800" dirty="0"/>
            </a:br>
            <a:r>
              <a:rPr lang="en-US" sz="4800" dirty="0"/>
              <a:t>Education for a Global Future</a:t>
            </a:r>
          </a:p>
        </p:txBody>
      </p:sp>
      <p:sp>
        <p:nvSpPr>
          <p:cNvPr id="5" name="Title 3"/>
          <p:cNvSpPr txBox="1">
            <a:spLocks/>
          </p:cNvSpPr>
          <p:nvPr/>
        </p:nvSpPr>
        <p:spPr>
          <a:xfrm>
            <a:off x="685800" y="3693696"/>
            <a:ext cx="5346700"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5400" kern="1200" cap="none" spc="-100" baseline="0">
                <a:solidFill>
                  <a:schemeClr val="accent1"/>
                </a:solidFill>
                <a:latin typeface="+mj-lt"/>
                <a:ea typeface="+mj-ea"/>
                <a:cs typeface="+mj-cs"/>
              </a:defRPr>
            </a:lvl1pPr>
          </a:lstStyle>
          <a:p>
            <a:r>
              <a:rPr lang="en-US" sz="1600" dirty="0"/>
              <a:t>Angel B. Pérez, Ph.D.</a:t>
            </a:r>
          </a:p>
          <a:p>
            <a:r>
              <a:rPr lang="en-US" sz="1600" dirty="0"/>
              <a:t>Vice President for Enrollment and Student Success</a:t>
            </a:r>
          </a:p>
          <a:p>
            <a:r>
              <a:rPr lang="en-US" sz="1600" dirty="0"/>
              <a:t>Faculty in Educational Studies</a:t>
            </a:r>
          </a:p>
          <a:p>
            <a:r>
              <a:rPr lang="en-US" sz="1600" dirty="0"/>
              <a:t>            @angelbperez</a:t>
            </a:r>
          </a:p>
        </p:txBody>
      </p:sp>
      <p:pic>
        <p:nvPicPr>
          <p:cNvPr id="9" name="Picture 2">
            <a:extLst>
              <a:ext uri="{FF2B5EF4-FFF2-40B4-BE49-F238E27FC236}">
                <a16:creationId xmlns:a16="http://schemas.microsoft.com/office/drawing/2014/main" id="{E0C843D7-256B-2640-A460-78E38704F7C7}"/>
              </a:ext>
            </a:extLst>
          </p:cNvPr>
          <p:cNvPicPr>
            <a:picLocks noChangeAspect="1"/>
          </p:cNvPicPr>
          <p:nvPr/>
        </p:nvPicPr>
        <p:blipFill>
          <a:blip r:embed="rId3"/>
          <a:stretch>
            <a:fillRect/>
          </a:stretch>
        </p:blipFill>
        <p:spPr>
          <a:xfrm>
            <a:off x="685800" y="4496482"/>
            <a:ext cx="549564" cy="340215"/>
          </a:xfrm>
          <a:prstGeom prst="rect">
            <a:avLst/>
          </a:prstGeom>
        </p:spPr>
      </p:pic>
    </p:spTree>
    <p:extLst>
      <p:ext uri="{BB962C8B-B14F-4D97-AF65-F5344CB8AC3E}">
        <p14:creationId xmlns:p14="http://schemas.microsoft.com/office/powerpoint/2010/main" val="231997673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Does The Liberal Arts Teach?</a:t>
            </a:r>
          </a:p>
        </p:txBody>
      </p:sp>
      <p:sp>
        <p:nvSpPr>
          <p:cNvPr id="3" name="Content Placeholder 2"/>
          <p:cNvSpPr>
            <a:spLocks noGrp="1"/>
          </p:cNvSpPr>
          <p:nvPr>
            <p:ph idx="1"/>
          </p:nvPr>
        </p:nvSpPr>
        <p:spPr/>
        <p:txBody>
          <a:bodyPr>
            <a:normAutofit lnSpcReduction="10000"/>
          </a:bodyPr>
          <a:lstStyle/>
          <a:p>
            <a:pPr>
              <a:lnSpc>
                <a:spcPct val="200000"/>
              </a:lnSpc>
            </a:pPr>
            <a:r>
              <a:rPr lang="en-US" dirty="0">
                <a:latin typeface="+mj-lt"/>
              </a:rPr>
              <a:t>Critical Thinking, Writing, Analyzing, Data, Quantitative, Communication</a:t>
            </a:r>
          </a:p>
          <a:p>
            <a:pPr>
              <a:lnSpc>
                <a:spcPct val="200000"/>
              </a:lnSpc>
            </a:pPr>
            <a:r>
              <a:rPr lang="en-US" dirty="0">
                <a:latin typeface="+mj-lt"/>
              </a:rPr>
              <a:t>Study of human nature, societies, belief systems, and adaptability to change, Innovation</a:t>
            </a:r>
          </a:p>
          <a:p>
            <a:pPr>
              <a:lnSpc>
                <a:spcPct val="200000"/>
              </a:lnSpc>
            </a:pPr>
            <a:r>
              <a:rPr lang="en-US" dirty="0">
                <a:latin typeface="+mj-lt"/>
              </a:rPr>
              <a:t>Sympathetic Imagination (Martha Nussbaum)</a:t>
            </a:r>
          </a:p>
          <a:p>
            <a:pPr>
              <a:lnSpc>
                <a:spcPct val="200000"/>
              </a:lnSpc>
            </a:pPr>
            <a:r>
              <a:rPr lang="en-US" dirty="0">
                <a:latin typeface="+mj-lt"/>
              </a:rPr>
              <a:t>Global and Cultural Competency</a:t>
            </a:r>
          </a:p>
          <a:p>
            <a:pPr algn="ctr"/>
            <a:endParaRPr lang="en-US" dirty="0"/>
          </a:p>
        </p:txBody>
      </p:sp>
    </p:spTree>
    <p:extLst>
      <p:ext uri="{BB962C8B-B14F-4D97-AF65-F5344CB8AC3E}">
        <p14:creationId xmlns:p14="http://schemas.microsoft.com/office/powerpoint/2010/main" val="9681091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But</a:t>
            </a:r>
            <a:r>
              <a:rPr lang="is-IS" dirty="0"/>
              <a:t>…Technology!</a:t>
            </a:r>
            <a:endParaRPr lang="en-US" dirty="0"/>
          </a:p>
        </p:txBody>
      </p:sp>
      <p:sp>
        <p:nvSpPr>
          <p:cNvPr id="3" name="Content Placeholder 2"/>
          <p:cNvSpPr>
            <a:spLocks noGrp="1"/>
          </p:cNvSpPr>
          <p:nvPr>
            <p:ph idx="1"/>
          </p:nvPr>
        </p:nvSpPr>
        <p:spPr>
          <a:xfrm>
            <a:off x="228600" y="1371600"/>
            <a:ext cx="8686800" cy="4559300"/>
          </a:xfrm>
        </p:spPr>
        <p:txBody>
          <a:bodyPr>
            <a:normAutofit fontScale="47500" lnSpcReduction="20000"/>
          </a:bodyPr>
          <a:lstStyle/>
          <a:p>
            <a:pPr marL="0" indent="0" algn="ctr">
              <a:buNone/>
            </a:pPr>
            <a:endParaRPr lang="en-US" dirty="0"/>
          </a:p>
          <a:p>
            <a:pPr marL="0" indent="0" algn="ctr">
              <a:buNone/>
            </a:pPr>
            <a:endParaRPr lang="en-US" dirty="0"/>
          </a:p>
          <a:p>
            <a:pPr marL="0" indent="0" algn="ctr">
              <a:buNone/>
            </a:pPr>
            <a:endParaRPr lang="en-US" sz="3400" dirty="0"/>
          </a:p>
          <a:p>
            <a:pPr marL="0" indent="0" algn="ctr">
              <a:buNone/>
            </a:pPr>
            <a:r>
              <a:rPr lang="en-US" sz="3400" dirty="0">
                <a:latin typeface="+mj-lt"/>
              </a:rPr>
              <a:t>“Creativity and Innovation Occur When Disciplines Cross”</a:t>
            </a:r>
          </a:p>
          <a:p>
            <a:pPr marL="0" indent="0" algn="ctr">
              <a:buNone/>
            </a:pPr>
            <a:r>
              <a:rPr lang="en-US" sz="3400" dirty="0">
                <a:latin typeface="+mj-lt"/>
              </a:rPr>
              <a:t> - Fareed Zakaria, CNN Foreign Affairs Correspondent</a:t>
            </a:r>
          </a:p>
          <a:p>
            <a:pPr marL="0" indent="0" algn="ctr">
              <a:buNone/>
            </a:pPr>
            <a:endParaRPr lang="en-US" sz="3400" dirty="0">
              <a:latin typeface="+mj-lt"/>
            </a:endParaRPr>
          </a:p>
          <a:p>
            <a:pPr marL="0" indent="0" algn="ctr">
              <a:buNone/>
            </a:pPr>
            <a:endParaRPr lang="en-US" sz="3400" dirty="0">
              <a:latin typeface="+mj-lt"/>
            </a:endParaRPr>
          </a:p>
          <a:p>
            <a:pPr marL="0" indent="0" algn="ctr">
              <a:buNone/>
            </a:pPr>
            <a:r>
              <a:rPr lang="en-US" sz="3400" dirty="0">
                <a:latin typeface="+mj-lt"/>
              </a:rPr>
              <a:t>“Facebook is as much psychology and sociology as it is technology.”</a:t>
            </a:r>
          </a:p>
          <a:p>
            <a:pPr algn="ctr">
              <a:buFontTx/>
              <a:buChar char="-"/>
            </a:pPr>
            <a:r>
              <a:rPr lang="en-US" sz="3400" dirty="0">
                <a:latin typeface="+mj-lt"/>
              </a:rPr>
              <a:t>Mark Zuckerberg, Facebook</a:t>
            </a:r>
          </a:p>
          <a:p>
            <a:pPr algn="ctr">
              <a:buFontTx/>
              <a:buChar char="-"/>
            </a:pPr>
            <a:endParaRPr lang="en-US" sz="3400" dirty="0">
              <a:latin typeface="+mj-lt"/>
            </a:endParaRPr>
          </a:p>
          <a:p>
            <a:endParaRPr lang="en-US" sz="3400" dirty="0">
              <a:latin typeface="+mj-lt"/>
            </a:endParaRPr>
          </a:p>
          <a:p>
            <a:pPr marL="0" indent="0" algn="ctr">
              <a:buNone/>
            </a:pPr>
            <a:r>
              <a:rPr lang="en-US" sz="3400" dirty="0">
                <a:latin typeface="+mj-lt"/>
              </a:rPr>
              <a:t>“A Liberal Education is not so much about learning to do a job, as it is about learning to learn and to love learning.”</a:t>
            </a:r>
          </a:p>
          <a:p>
            <a:pPr algn="ctr">
              <a:buFontTx/>
              <a:buChar char="-"/>
            </a:pPr>
            <a:r>
              <a:rPr lang="en-US" sz="3400" dirty="0">
                <a:latin typeface="+mj-lt"/>
              </a:rPr>
              <a:t>Scott Harley</a:t>
            </a:r>
          </a:p>
          <a:p>
            <a:pPr algn="ctr">
              <a:buFontTx/>
              <a:buChar char="-"/>
            </a:pPr>
            <a:endParaRPr lang="en-US" sz="3400" dirty="0">
              <a:latin typeface="+mj-lt"/>
            </a:endParaRPr>
          </a:p>
          <a:p>
            <a:pPr marL="0" indent="0" algn="ctr">
              <a:buNone/>
            </a:pPr>
            <a:endParaRPr lang="en-US" sz="3400" dirty="0">
              <a:latin typeface="+mj-lt"/>
            </a:endParaRPr>
          </a:p>
          <a:p>
            <a:pPr marL="0" indent="0" algn="ctr">
              <a:buNone/>
            </a:pPr>
            <a:r>
              <a:rPr lang="en-US" sz="3400" dirty="0">
                <a:latin typeface="+mj-lt"/>
              </a:rPr>
              <a:t>“In many cases, technology will not replace human workers.  It will liberate people to spent more time on aspects of work that require human skills, such as complex problem solving.”</a:t>
            </a:r>
          </a:p>
          <a:p>
            <a:pPr marL="0" indent="0" algn="ctr">
              <a:buNone/>
            </a:pPr>
            <a:r>
              <a:rPr lang="en-US" sz="3400" dirty="0">
                <a:latin typeface="+mj-lt"/>
              </a:rPr>
              <a:t>- Scott Harley</a:t>
            </a:r>
          </a:p>
          <a:p>
            <a:endParaRPr lang="en-US" dirty="0"/>
          </a:p>
        </p:txBody>
      </p:sp>
    </p:spTree>
    <p:extLst>
      <p:ext uri="{BB962C8B-B14F-4D97-AF65-F5344CB8AC3E}">
        <p14:creationId xmlns:p14="http://schemas.microsoft.com/office/powerpoint/2010/main" val="25841559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anim calcmode="lin" valueType="num">
                                      <p:cBhvr additive="base">
                                        <p:cTn id="2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 calcmode="lin" valueType="num">
                                      <p:cBhvr additive="base">
                                        <p:cTn id="2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anim calcmode="lin" valueType="num">
                                      <p:cBhvr additive="base">
                                        <p:cTn id="3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anim calcmode="lin" valueType="num">
                                      <p:cBhvr additive="base">
                                        <p:cTn id="3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C5D1FD-FE6A-5D49-8EB7-373E01F60348}"/>
              </a:ext>
            </a:extLst>
          </p:cNvPr>
          <p:cNvPicPr>
            <a:picLocks noChangeAspect="1"/>
          </p:cNvPicPr>
          <p:nvPr/>
        </p:nvPicPr>
        <p:blipFill>
          <a:blip r:embed="rId2"/>
          <a:stretch>
            <a:fillRect/>
          </a:stretch>
        </p:blipFill>
        <p:spPr>
          <a:xfrm>
            <a:off x="469231" y="228600"/>
            <a:ext cx="8590547" cy="6857999"/>
          </a:xfrm>
          <a:prstGeom prst="rect">
            <a:avLst/>
          </a:prstGeom>
        </p:spPr>
      </p:pic>
    </p:spTree>
    <p:extLst>
      <p:ext uri="{BB962C8B-B14F-4D97-AF65-F5344CB8AC3E}">
        <p14:creationId xmlns:p14="http://schemas.microsoft.com/office/powerpoint/2010/main" val="154190377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Henry Chavez</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8323" b="8323"/>
          <a:stretch>
            <a:fillRect/>
          </a:stretch>
        </p:blipFill>
        <p:spPr>
          <a:prstGeom prst="rect">
            <a:avLst/>
          </a:prstGeom>
        </p:spPr>
      </p:pic>
    </p:spTree>
    <p:extLst>
      <p:ext uri="{BB962C8B-B14F-4D97-AF65-F5344CB8AC3E}">
        <p14:creationId xmlns:p14="http://schemas.microsoft.com/office/powerpoint/2010/main" val="191428649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61" y="1780088"/>
            <a:ext cx="3862139" cy="347737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600" y="1640388"/>
            <a:ext cx="4023811" cy="3524250"/>
          </a:xfrm>
          <a:prstGeom prst="rect">
            <a:avLst/>
          </a:prstGeom>
        </p:spPr>
      </p:pic>
    </p:spTree>
    <p:extLst>
      <p:ext uri="{BB962C8B-B14F-4D97-AF65-F5344CB8AC3E}">
        <p14:creationId xmlns:p14="http://schemas.microsoft.com/office/powerpoint/2010/main" val="216385203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Famous Liberal Arts Graduates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31900"/>
            <a:ext cx="8115300" cy="4991100"/>
          </a:xfrm>
          <a:prstGeom prst="rect">
            <a:avLst/>
          </a:prstGeom>
        </p:spPr>
      </p:pic>
    </p:spTree>
    <p:extLst>
      <p:ext uri="{BB962C8B-B14F-4D97-AF65-F5344CB8AC3E}">
        <p14:creationId xmlns:p14="http://schemas.microsoft.com/office/powerpoint/2010/main" val="10964193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33400"/>
            <a:ext cx="9155953" cy="6553200"/>
          </a:xfrm>
          <a:prstGeom prst="rect">
            <a:avLst/>
          </a:prstGeom>
        </p:spPr>
      </p:pic>
    </p:spTree>
    <p:extLst>
      <p:ext uri="{BB962C8B-B14F-4D97-AF65-F5344CB8AC3E}">
        <p14:creationId xmlns:p14="http://schemas.microsoft.com/office/powerpoint/2010/main" val="119384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592D4-826C-FB45-A32C-F09FD988910B}"/>
              </a:ext>
            </a:extLst>
          </p:cNvPr>
          <p:cNvSpPr>
            <a:spLocks noGrp="1"/>
          </p:cNvSpPr>
          <p:nvPr>
            <p:ph type="title"/>
          </p:nvPr>
        </p:nvSpPr>
        <p:spPr/>
        <p:txBody>
          <a:bodyPr/>
          <a:lstStyle/>
          <a:p>
            <a:pPr algn="ctr"/>
            <a:r>
              <a:rPr lang="en-US" dirty="0"/>
              <a:t>Contact</a:t>
            </a:r>
          </a:p>
        </p:txBody>
      </p:sp>
      <p:sp>
        <p:nvSpPr>
          <p:cNvPr id="3" name="Content Placeholder 2">
            <a:extLst>
              <a:ext uri="{FF2B5EF4-FFF2-40B4-BE49-F238E27FC236}">
                <a16:creationId xmlns:a16="http://schemas.microsoft.com/office/drawing/2014/main" id="{B896DFB3-DF44-4943-B6AA-B11ABC172BDD}"/>
              </a:ext>
            </a:extLst>
          </p:cNvPr>
          <p:cNvSpPr>
            <a:spLocks noGrp="1"/>
          </p:cNvSpPr>
          <p:nvPr>
            <p:ph idx="1"/>
          </p:nvPr>
        </p:nvSpPr>
        <p:spPr/>
        <p:txBody>
          <a:bodyPr>
            <a:normAutofit/>
          </a:bodyPr>
          <a:lstStyle/>
          <a:p>
            <a:pPr marL="0" indent="0" algn="ctr">
              <a:buNone/>
            </a:pPr>
            <a:r>
              <a:rPr lang="en-US" dirty="0">
                <a:latin typeface="+mj-lt"/>
              </a:rPr>
              <a:t>Angel B. Pérez, Ph.D.</a:t>
            </a:r>
          </a:p>
          <a:p>
            <a:pPr marL="0" indent="0" algn="ctr">
              <a:buNone/>
            </a:pPr>
            <a:r>
              <a:rPr lang="en-US" dirty="0">
                <a:latin typeface="+mj-lt"/>
              </a:rPr>
              <a:t>Vice President for Enrollment and Student Success</a:t>
            </a:r>
          </a:p>
          <a:p>
            <a:pPr marL="0" indent="0" algn="ctr">
              <a:buNone/>
            </a:pPr>
            <a:r>
              <a:rPr lang="en-US" dirty="0">
                <a:latin typeface="+mj-lt"/>
              </a:rPr>
              <a:t>Faculty in Educational Studies</a:t>
            </a:r>
          </a:p>
          <a:p>
            <a:pPr marL="0" indent="0" algn="ctr">
              <a:buNone/>
            </a:pPr>
            <a:endParaRPr lang="en-US" sz="3000" dirty="0">
              <a:latin typeface="+mj-lt"/>
            </a:endParaRPr>
          </a:p>
          <a:p>
            <a:pPr marL="0" indent="0" algn="ctr">
              <a:buNone/>
            </a:pPr>
            <a:r>
              <a:rPr lang="en-US" sz="3000" dirty="0">
                <a:latin typeface="+mj-lt"/>
                <a:hlinkClick r:id="rId2"/>
              </a:rPr>
              <a:t>www.angelbperez.com</a:t>
            </a:r>
            <a:endParaRPr lang="en-US" sz="3000" dirty="0">
              <a:latin typeface="+mj-lt"/>
            </a:endParaRPr>
          </a:p>
          <a:p>
            <a:pPr marL="0" indent="0" algn="ctr">
              <a:buNone/>
            </a:pPr>
            <a:endParaRPr lang="en-US" sz="3000" dirty="0">
              <a:latin typeface="+mj-lt"/>
            </a:endParaRPr>
          </a:p>
          <a:p>
            <a:pPr marL="0" indent="0" algn="ctr">
              <a:buNone/>
            </a:pPr>
            <a:r>
              <a:rPr lang="en-US" sz="3000" dirty="0">
                <a:latin typeface="+mj-lt"/>
                <a:hlinkClick r:id="rId3"/>
              </a:rPr>
              <a:t>Angel.perez@trincoll.edu</a:t>
            </a:r>
            <a:endParaRPr lang="en-US" sz="3000" dirty="0">
              <a:latin typeface="+mj-lt"/>
            </a:endParaRPr>
          </a:p>
          <a:p>
            <a:pPr marL="0" indent="0" algn="ctr">
              <a:buNone/>
            </a:pPr>
            <a:endParaRPr lang="en-US" sz="2800" dirty="0">
              <a:latin typeface="+mj-lt"/>
            </a:endParaRPr>
          </a:p>
          <a:p>
            <a:pPr marL="0" indent="0" algn="ctr">
              <a:buNone/>
            </a:pPr>
            <a:r>
              <a:rPr lang="en-US" sz="2800" dirty="0">
                <a:latin typeface="+mj-lt"/>
              </a:rPr>
              <a:t>@angelbperez</a:t>
            </a:r>
          </a:p>
        </p:txBody>
      </p:sp>
      <p:pic>
        <p:nvPicPr>
          <p:cNvPr id="7" name="Picture 4">
            <a:extLst>
              <a:ext uri="{FF2B5EF4-FFF2-40B4-BE49-F238E27FC236}">
                <a16:creationId xmlns:a16="http://schemas.microsoft.com/office/drawing/2014/main" id="{CBDB6415-E702-0F47-A8CA-D5179F1225F6}"/>
              </a:ext>
            </a:extLst>
          </p:cNvPr>
          <p:cNvPicPr>
            <a:picLocks noChangeAspect="1"/>
          </p:cNvPicPr>
          <p:nvPr/>
        </p:nvPicPr>
        <p:blipFill>
          <a:blip r:embed="rId4"/>
          <a:stretch>
            <a:fillRect/>
          </a:stretch>
        </p:blipFill>
        <p:spPr>
          <a:xfrm>
            <a:off x="2850635" y="5639365"/>
            <a:ext cx="561108" cy="420831"/>
          </a:xfrm>
          <a:prstGeom prst="rect">
            <a:avLst/>
          </a:prstGeom>
        </p:spPr>
      </p:pic>
    </p:spTree>
    <p:extLst>
      <p:ext uri="{BB962C8B-B14F-4D97-AF65-F5344CB8AC3E}">
        <p14:creationId xmlns:p14="http://schemas.microsoft.com/office/powerpoint/2010/main" val="424563832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is the Purpose of College or University?</a:t>
            </a:r>
            <a:br>
              <a:rPr lang="en-US" dirty="0"/>
            </a:br>
            <a:endParaRPr lang="en-US" dirty="0"/>
          </a:p>
        </p:txBody>
      </p:sp>
      <p:pic>
        <p:nvPicPr>
          <p:cNvPr id="4" name="Content Placeholder 3"/>
          <p:cNvPicPr>
            <a:picLocks noGrp="1" noChangeAspect="1"/>
          </p:cNvPicPr>
          <p:nvPr>
            <p:ph idx="1"/>
          </p:nvPr>
        </p:nvPicPr>
        <p:blipFill>
          <a:blip r:embed="rId2"/>
          <a:srcRect t="7866" b="7866"/>
          <a:stretch>
            <a:fillRect/>
          </a:stretch>
        </p:blipFill>
        <p:spPr>
          <a:xfrm>
            <a:off x="457201" y="2019300"/>
            <a:ext cx="8225433" cy="3008376"/>
          </a:xfrm>
        </p:spPr>
      </p:pic>
    </p:spTree>
    <p:extLst>
      <p:ext uri="{BB962C8B-B14F-4D97-AF65-F5344CB8AC3E}">
        <p14:creationId xmlns:p14="http://schemas.microsoft.com/office/powerpoint/2010/main" val="287724524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28700"/>
            <a:ext cx="8724900" cy="990600"/>
          </a:xfrm>
        </p:spPr>
        <p:txBody>
          <a:bodyPr>
            <a:noAutofit/>
          </a:bodyPr>
          <a:lstStyle/>
          <a:p>
            <a:pPr algn="ctr"/>
            <a:r>
              <a:rPr lang="en-US" sz="3200" dirty="0"/>
              <a:t>What Did You Want to Be When You Grow Up?</a:t>
            </a:r>
            <a:br>
              <a:rPr lang="en-US" sz="3600" dirty="0"/>
            </a:br>
            <a:br>
              <a:rPr lang="en-US" sz="3600" dirty="0"/>
            </a:br>
            <a:endParaRPr lang="en-US" sz="3600" dirty="0"/>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p:txBody>
      </p:sp>
      <p:pic>
        <p:nvPicPr>
          <p:cNvPr id="6" name="Picture 5" descr="uber-serp-logo-f6e7549c8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4485"/>
            <a:ext cx="2273300" cy="2298700"/>
          </a:xfrm>
          <a:prstGeom prst="rect">
            <a:avLst/>
          </a:prstGeom>
        </p:spPr>
      </p:pic>
      <p:pic>
        <p:nvPicPr>
          <p:cNvPr id="7" name="Picture 6" descr="facebook_2015_logo_deta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3300" y="3424485"/>
            <a:ext cx="2197100" cy="2298700"/>
          </a:xfrm>
          <a:prstGeom prst="rect">
            <a:avLst/>
          </a:prstGeom>
        </p:spPr>
      </p:pic>
      <p:pic>
        <p:nvPicPr>
          <p:cNvPr id="8" name="Picture 7" descr="Unknow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0400" y="3424485"/>
            <a:ext cx="2413000" cy="2298700"/>
          </a:xfrm>
          <a:prstGeom prst="rect">
            <a:avLst/>
          </a:prstGeom>
        </p:spPr>
      </p:pic>
      <p:pic>
        <p:nvPicPr>
          <p:cNvPr id="9" name="Picture 8" descr="Unknown-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3400" y="3424485"/>
            <a:ext cx="2260600" cy="2298700"/>
          </a:xfrm>
          <a:prstGeom prst="rect">
            <a:avLst/>
          </a:prstGeom>
        </p:spPr>
      </p:pic>
      <p:sp>
        <p:nvSpPr>
          <p:cNvPr id="10" name="Title 1"/>
          <p:cNvSpPr txBox="1">
            <a:spLocks/>
          </p:cNvSpPr>
          <p:nvPr/>
        </p:nvSpPr>
        <p:spPr>
          <a:xfrm>
            <a:off x="301901" y="2484685"/>
            <a:ext cx="87249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200" dirty="0"/>
              <a:t>1/3 of Jobs Your Generation Will Have Don’t Exist Yet</a:t>
            </a:r>
            <a:br>
              <a:rPr lang="en-US" sz="3200" dirty="0"/>
            </a:br>
            <a:br>
              <a:rPr lang="en-US" sz="3600" dirty="0"/>
            </a:br>
            <a:endParaRPr lang="en-US" sz="3600" dirty="0"/>
          </a:p>
        </p:txBody>
      </p:sp>
    </p:spTree>
    <p:extLst>
      <p:ext uri="{BB962C8B-B14F-4D97-AF65-F5344CB8AC3E}">
        <p14:creationId xmlns:p14="http://schemas.microsoft.com/office/powerpoint/2010/main" val="30102136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World of Work Is Rapidly Changing</a:t>
            </a:r>
          </a:p>
        </p:txBody>
      </p:sp>
      <p:sp>
        <p:nvSpPr>
          <p:cNvPr id="3" name="Content Placeholder 2"/>
          <p:cNvSpPr>
            <a:spLocks noGrp="1"/>
          </p:cNvSpPr>
          <p:nvPr>
            <p:ph idx="1"/>
          </p:nvPr>
        </p:nvSpPr>
        <p:spPr>
          <a:xfrm>
            <a:off x="457200" y="2235200"/>
            <a:ext cx="8229600" cy="3720432"/>
          </a:xfrm>
        </p:spPr>
        <p:txBody>
          <a:bodyPr>
            <a:normAutofit fontScale="85000" lnSpcReduction="10000"/>
          </a:bodyPr>
          <a:lstStyle/>
          <a:p>
            <a:r>
              <a:rPr lang="en-US" dirty="0">
                <a:latin typeface="+mj-lt"/>
              </a:rPr>
              <a:t>By the time they are 38 years old, today’s students will have between 10 and 14 jobs</a:t>
            </a:r>
          </a:p>
          <a:p>
            <a:pPr marL="0" indent="0">
              <a:buNone/>
            </a:pPr>
            <a:endParaRPr lang="en-US" dirty="0">
              <a:latin typeface="+mj-lt"/>
            </a:endParaRPr>
          </a:p>
          <a:p>
            <a:r>
              <a:rPr lang="en-US" dirty="0">
                <a:latin typeface="+mj-lt"/>
              </a:rPr>
              <a:t>Only 27 percent of university graduates will work in the field of their major</a:t>
            </a:r>
          </a:p>
          <a:p>
            <a:pPr marL="0" indent="0">
              <a:buNone/>
            </a:pPr>
            <a:endParaRPr lang="en-US" dirty="0">
              <a:latin typeface="+mj-lt"/>
            </a:endParaRPr>
          </a:p>
          <a:p>
            <a:r>
              <a:rPr lang="en-US" dirty="0">
                <a:latin typeface="+mj-lt"/>
              </a:rPr>
              <a:t>“Work” is now a global endeavor</a:t>
            </a:r>
          </a:p>
          <a:p>
            <a:endParaRPr lang="en-US" dirty="0">
              <a:latin typeface="+mj-lt"/>
            </a:endParaRPr>
          </a:p>
          <a:p>
            <a:r>
              <a:rPr lang="en-US" dirty="0">
                <a:latin typeface="+mj-lt"/>
              </a:rPr>
              <a:t>The change which employees have to adapt to is unprecedented</a:t>
            </a:r>
          </a:p>
          <a:p>
            <a:endParaRPr lang="en-US" b="1" dirty="0">
              <a:latin typeface="+mj-lt"/>
            </a:endParaRPr>
          </a:p>
          <a:p>
            <a:pPr marL="0" indent="0" algn="ctr">
              <a:buNone/>
            </a:pPr>
            <a:r>
              <a:rPr lang="en-US" b="1" dirty="0">
                <a:latin typeface="+mj-lt"/>
              </a:rPr>
              <a:t>“Things are moving so fast that by the time my employees are done with a project, they usually can’t use the same strategies on the next one.”</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21747521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7F1A-56D1-EA44-B860-0DCD88D774E6}"/>
              </a:ext>
            </a:extLst>
          </p:cNvPr>
          <p:cNvSpPr>
            <a:spLocks noGrp="1"/>
          </p:cNvSpPr>
          <p:nvPr>
            <p:ph type="title"/>
          </p:nvPr>
        </p:nvSpPr>
        <p:spPr/>
        <p:txBody>
          <a:bodyPr/>
          <a:lstStyle/>
          <a:p>
            <a:pPr algn="ctr"/>
            <a:r>
              <a:rPr lang="en-US" dirty="0"/>
              <a:t>ROBOT-PROOF</a:t>
            </a:r>
          </a:p>
        </p:txBody>
      </p:sp>
      <p:sp>
        <p:nvSpPr>
          <p:cNvPr id="3" name="Content Placeholder 2">
            <a:extLst>
              <a:ext uri="{FF2B5EF4-FFF2-40B4-BE49-F238E27FC236}">
                <a16:creationId xmlns:a16="http://schemas.microsoft.com/office/drawing/2014/main" id="{1D488687-82BC-9949-BB9D-B1C97BC68874}"/>
              </a:ext>
            </a:extLst>
          </p:cNvPr>
          <p:cNvSpPr>
            <a:spLocks noGrp="1"/>
          </p:cNvSpPr>
          <p:nvPr>
            <p:ph idx="1"/>
          </p:nvPr>
        </p:nvSpPr>
        <p:spPr/>
        <p:txBody>
          <a:bodyPr>
            <a:normAutofit/>
          </a:bodyPr>
          <a:lstStyle/>
          <a:p>
            <a:pPr>
              <a:lnSpc>
                <a:spcPct val="200000"/>
              </a:lnSpc>
            </a:pPr>
            <a:r>
              <a:rPr lang="en-US" dirty="0">
                <a:latin typeface="+mj-lt"/>
              </a:rPr>
              <a:t>Up to 50% of the Jobs Will Become Automated</a:t>
            </a:r>
          </a:p>
          <a:p>
            <a:pPr>
              <a:lnSpc>
                <a:spcPct val="200000"/>
              </a:lnSpc>
            </a:pPr>
            <a:r>
              <a:rPr lang="en-US" dirty="0">
                <a:latin typeface="+mj-lt"/>
              </a:rPr>
              <a:t>Education Must Be a Life-Long Venture </a:t>
            </a:r>
          </a:p>
          <a:p>
            <a:pPr>
              <a:lnSpc>
                <a:spcPct val="200000"/>
              </a:lnSpc>
            </a:pPr>
            <a:r>
              <a:rPr lang="en-US" dirty="0">
                <a:latin typeface="+mj-lt"/>
              </a:rPr>
              <a:t>Constant “Re-Tooling”</a:t>
            </a:r>
          </a:p>
          <a:p>
            <a:pPr>
              <a:lnSpc>
                <a:spcPct val="200000"/>
              </a:lnSpc>
            </a:pPr>
            <a:r>
              <a:rPr lang="en-US" dirty="0">
                <a:latin typeface="+mj-lt"/>
              </a:rPr>
              <a:t>HUMANICS: Technical Ability, Data Literacy, Human Discipline</a:t>
            </a:r>
          </a:p>
        </p:txBody>
      </p:sp>
      <p:pic>
        <p:nvPicPr>
          <p:cNvPr id="5" name="Picture 4">
            <a:extLst>
              <a:ext uri="{FF2B5EF4-FFF2-40B4-BE49-F238E27FC236}">
                <a16:creationId xmlns:a16="http://schemas.microsoft.com/office/drawing/2014/main" id="{9C59F3D0-FC98-8945-938D-25A8B8063DA3}"/>
              </a:ext>
            </a:extLst>
          </p:cNvPr>
          <p:cNvPicPr>
            <a:picLocks noChangeAspect="1"/>
          </p:cNvPicPr>
          <p:nvPr/>
        </p:nvPicPr>
        <p:blipFill>
          <a:blip r:embed="rId2"/>
          <a:stretch>
            <a:fillRect/>
          </a:stretch>
        </p:blipFill>
        <p:spPr>
          <a:xfrm>
            <a:off x="5566084" y="2257265"/>
            <a:ext cx="2362725" cy="1977944"/>
          </a:xfrm>
          <a:prstGeom prst="rect">
            <a:avLst/>
          </a:prstGeom>
        </p:spPr>
      </p:pic>
      <p:sp>
        <p:nvSpPr>
          <p:cNvPr id="6" name="Rectangle 5">
            <a:extLst>
              <a:ext uri="{FF2B5EF4-FFF2-40B4-BE49-F238E27FC236}">
                <a16:creationId xmlns:a16="http://schemas.microsoft.com/office/drawing/2014/main" id="{766B966A-98DD-9948-9A6F-F9D017D86EB6}"/>
              </a:ext>
            </a:extLst>
          </p:cNvPr>
          <p:cNvSpPr/>
          <p:nvPr/>
        </p:nvSpPr>
        <p:spPr>
          <a:xfrm>
            <a:off x="630344" y="5262281"/>
            <a:ext cx="7883312" cy="861774"/>
          </a:xfrm>
          <a:prstGeom prst="rect">
            <a:avLst/>
          </a:prstGeom>
          <a:noFill/>
        </p:spPr>
        <p:txBody>
          <a:bodyPr wrap="none" lIns="91440" tIns="45720" rIns="91440" bIns="45720">
            <a:spAutoFit/>
          </a:bodyPr>
          <a:lstStyle/>
          <a:p>
            <a:pPr algn="ctr"/>
            <a:r>
              <a:rPr lang="en-US" sz="2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Dawn of the robot age is an opportunity, not a threat.</a:t>
            </a:r>
          </a:p>
          <a:p>
            <a:pPr algn="ctr"/>
            <a:r>
              <a:rPr lang="en-US" sz="2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Joseph </a:t>
            </a:r>
            <a:r>
              <a:rPr lang="en-US" sz="25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Auon</a:t>
            </a:r>
            <a:endParaRPr lang="en-US" sz="2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5961240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Employee Expectations are Changing</a:t>
            </a:r>
          </a:p>
        </p:txBody>
      </p:sp>
      <p:sp>
        <p:nvSpPr>
          <p:cNvPr id="3" name="Content Placeholder 2"/>
          <p:cNvSpPr>
            <a:spLocks noGrp="1"/>
          </p:cNvSpPr>
          <p:nvPr>
            <p:ph idx="1"/>
          </p:nvPr>
        </p:nvSpPr>
        <p:spPr/>
        <p:txBody>
          <a:bodyPr/>
          <a:lstStyle/>
          <a:p>
            <a:pPr marL="0" indent="0" algn="ctr">
              <a:buNone/>
            </a:pPr>
            <a:r>
              <a:rPr lang="en-US" dirty="0">
                <a:latin typeface="+mj-lt"/>
              </a:rPr>
              <a:t>“The purpose economy is defined by the quest for people to have more purpose in their lives.  It is an economy where value lies in establishing purpose for employees and customers.”</a:t>
            </a:r>
          </a:p>
          <a:p>
            <a:pPr algn="ctr">
              <a:buFontTx/>
              <a:buChar char="-"/>
            </a:pPr>
            <a:r>
              <a:rPr lang="en-US" dirty="0">
                <a:latin typeface="+mj-lt"/>
              </a:rPr>
              <a:t>Aaron Hurst, Author, “The Purpose Economy”</a:t>
            </a:r>
          </a:p>
          <a:p>
            <a:pPr algn="ctr">
              <a:buFontTx/>
              <a:buChar char="-"/>
            </a:pPr>
            <a:endParaRPr lang="en-US" dirty="0">
              <a:latin typeface="+mj-lt"/>
            </a:endParaRPr>
          </a:p>
          <a:p>
            <a:pPr algn="ctr">
              <a:buFontTx/>
              <a:buChar char="-"/>
            </a:pPr>
            <a:endParaRPr lang="en-US" dirty="0">
              <a:latin typeface="+mj-lt"/>
            </a:endParaRPr>
          </a:p>
          <a:p>
            <a:pPr marL="0" indent="0" algn="ctr">
              <a:buNone/>
            </a:pPr>
            <a:r>
              <a:rPr lang="en-US" dirty="0">
                <a:latin typeface="+mj-lt"/>
              </a:rPr>
              <a:t>“Of all the events that can deeply engage people in their jobs, the single most important is making progress in meaningful work.”</a:t>
            </a:r>
          </a:p>
          <a:p>
            <a:pPr marL="0" indent="0" algn="ctr">
              <a:buNone/>
            </a:pPr>
            <a:r>
              <a:rPr lang="en-US" dirty="0">
                <a:latin typeface="+mj-lt"/>
              </a:rPr>
              <a:t>- Teresa </a:t>
            </a:r>
            <a:r>
              <a:rPr lang="en-US" dirty="0" err="1">
                <a:latin typeface="+mj-lt"/>
              </a:rPr>
              <a:t>Amabile</a:t>
            </a:r>
            <a:r>
              <a:rPr lang="en-US" dirty="0">
                <a:latin typeface="+mj-lt"/>
              </a:rPr>
              <a:t>, Harvard Business School</a:t>
            </a:r>
          </a:p>
        </p:txBody>
      </p:sp>
    </p:spTree>
    <p:extLst>
      <p:ext uri="{BB962C8B-B14F-4D97-AF65-F5344CB8AC3E}">
        <p14:creationId xmlns:p14="http://schemas.microsoft.com/office/powerpoint/2010/main" val="122674325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1" y="495300"/>
            <a:ext cx="4754879" cy="6362700"/>
          </a:xfrm>
          <a:prstGeom prst="rect">
            <a:avLst/>
          </a:prstGeom>
        </p:spPr>
      </p:pic>
      <p:sp>
        <p:nvSpPr>
          <p:cNvPr id="5" name="Rectangular Callout 4"/>
          <p:cNvSpPr/>
          <p:nvPr/>
        </p:nvSpPr>
        <p:spPr>
          <a:xfrm>
            <a:off x="6251786" y="2806694"/>
            <a:ext cx="1329267" cy="1337733"/>
          </a:xfrm>
          <a:prstGeom prst="wedge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Design Thinking Coursework</a:t>
            </a:r>
          </a:p>
        </p:txBody>
      </p:sp>
      <p:sp>
        <p:nvSpPr>
          <p:cNvPr id="6" name="Rectangular Callout 5"/>
          <p:cNvSpPr/>
          <p:nvPr/>
        </p:nvSpPr>
        <p:spPr>
          <a:xfrm>
            <a:off x="4840393" y="2806694"/>
            <a:ext cx="1325880" cy="1337733"/>
          </a:xfrm>
          <a:prstGeom prst="wedge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Purposeful Work Programs</a:t>
            </a:r>
          </a:p>
        </p:txBody>
      </p:sp>
      <p:sp>
        <p:nvSpPr>
          <p:cNvPr id="7" name="Rectangular Callout 6"/>
          <p:cNvSpPr/>
          <p:nvPr/>
        </p:nvSpPr>
        <p:spPr>
          <a:xfrm>
            <a:off x="7666567" y="2806695"/>
            <a:ext cx="1325880" cy="1337733"/>
          </a:xfrm>
          <a:prstGeom prst="wedge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Reflection Advising</a:t>
            </a:r>
          </a:p>
        </p:txBody>
      </p:sp>
    </p:spTree>
    <p:extLst>
      <p:ext uri="{BB962C8B-B14F-4D97-AF65-F5344CB8AC3E}">
        <p14:creationId xmlns:p14="http://schemas.microsoft.com/office/powerpoint/2010/main" val="183948987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45487-5DBB-2748-9424-1568046E2722}"/>
              </a:ext>
            </a:extLst>
          </p:cNvPr>
          <p:cNvSpPr>
            <a:spLocks noGrp="1"/>
          </p:cNvSpPr>
          <p:nvPr>
            <p:ph type="title"/>
          </p:nvPr>
        </p:nvSpPr>
        <p:spPr>
          <a:xfrm>
            <a:off x="505326" y="2855495"/>
            <a:ext cx="8229600" cy="990600"/>
          </a:xfrm>
        </p:spPr>
        <p:txBody>
          <a:bodyPr>
            <a:normAutofit fontScale="90000"/>
          </a:bodyPr>
          <a:lstStyle/>
          <a:p>
            <a:pPr algn="ctr"/>
            <a:r>
              <a:rPr lang="en-US" dirty="0"/>
              <a:t>How Do We Train an Entire Generation of Young People for Careers that Don’t Exist?</a:t>
            </a:r>
          </a:p>
        </p:txBody>
      </p:sp>
    </p:spTree>
    <p:extLst>
      <p:ext uri="{BB962C8B-B14F-4D97-AF65-F5344CB8AC3E}">
        <p14:creationId xmlns:p14="http://schemas.microsoft.com/office/powerpoint/2010/main" val="126780191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How Do We Prepare Students for the Future?</a:t>
            </a:r>
          </a:p>
        </p:txBody>
      </p:sp>
      <p:pic>
        <p:nvPicPr>
          <p:cNvPr id="4" name="Content Placeholder 3" descr="635971142843732216-1401012788_Liberal-Arts2.jpg"/>
          <p:cNvPicPr>
            <a:picLocks noGrp="1" noChangeAspect="1"/>
          </p:cNvPicPr>
          <p:nvPr>
            <p:ph idx="1"/>
          </p:nvPr>
        </p:nvPicPr>
        <p:blipFill>
          <a:blip r:embed="rId3">
            <a:extLst>
              <a:ext uri="{28A0092B-C50C-407E-A947-70E740481C1C}">
                <a14:useLocalDpi xmlns:a14="http://schemas.microsoft.com/office/drawing/2010/main" val="0"/>
              </a:ext>
            </a:extLst>
          </a:blip>
          <a:srcRect l="570" r="570"/>
          <a:stretch>
            <a:fillRect/>
          </a:stretch>
        </p:blipFill>
        <p:spPr>
          <a:xfrm>
            <a:off x="571500" y="1930400"/>
            <a:ext cx="8229600" cy="3810000"/>
          </a:xfrm>
        </p:spPr>
      </p:pic>
    </p:spTree>
    <p:extLst>
      <p:ext uri="{BB962C8B-B14F-4D97-AF65-F5344CB8AC3E}">
        <p14:creationId xmlns:p14="http://schemas.microsoft.com/office/powerpoint/2010/main" val="511386692"/>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inityCollegePPTheme">
  <a:themeElements>
    <a:clrScheme name="Trinity">
      <a:dk1>
        <a:sysClr val="windowText" lastClr="000000"/>
      </a:dk1>
      <a:lt1>
        <a:sysClr val="window" lastClr="FFFFFF"/>
      </a:lt1>
      <a:dk2>
        <a:srgbClr val="00345B"/>
      </a:dk2>
      <a:lt2>
        <a:srgbClr val="DDDDDD"/>
      </a:lt2>
      <a:accent1>
        <a:srgbClr val="FCD116"/>
      </a:accent1>
      <a:accent2>
        <a:srgbClr val="2B75AD"/>
      </a:accent2>
      <a:accent3>
        <a:srgbClr val="666633"/>
      </a:accent3>
      <a:accent4>
        <a:srgbClr val="6E1849"/>
      </a:accent4>
      <a:accent5>
        <a:srgbClr val="C65C32"/>
      </a:accent5>
      <a:accent6>
        <a:srgbClr val="8064A2"/>
      </a:accent6>
      <a:hlink>
        <a:srgbClr val="0000FF"/>
      </a:hlink>
      <a:folHlink>
        <a:srgbClr val="800080"/>
      </a:folHlink>
    </a:clrScheme>
    <a:fontScheme name="Trinity">
      <a:majorFont>
        <a:latin typeface="Garamond"/>
        <a:ea typeface=""/>
        <a:cs typeface=""/>
      </a:majorFont>
      <a:minorFont>
        <a:latin typeface="Calibri"/>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TrinityCollegePPTheme" id="{D18A523E-CD81-4781-AD08-B8D62C5F6126}" vid="{CDAF4FF8-D850-4402-893A-D88531353C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TrinityCollegePPTheme</Template>
  <TotalTime>2222</TotalTime>
  <Words>701</Words>
  <Application>Microsoft Macintosh PowerPoint</Application>
  <PresentationFormat>On-screen Show (4:3)</PresentationFormat>
  <Paragraphs>99</Paragraphs>
  <Slides>17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Garamond</vt:lpstr>
      <vt:lpstr>TrinityCollegePPTheme</vt:lpstr>
      <vt:lpstr>The Future of Work:  Education for a Global Future</vt:lpstr>
      <vt:lpstr>What is the Purpose of College or University? </vt:lpstr>
      <vt:lpstr>What Did You Want to Be When You Grow Up?  </vt:lpstr>
      <vt:lpstr>The World of Work Is Rapidly Changing</vt:lpstr>
      <vt:lpstr>ROBOT-PROOF</vt:lpstr>
      <vt:lpstr>Employee Expectations are Changing</vt:lpstr>
      <vt:lpstr>PowerPoint Presentation</vt:lpstr>
      <vt:lpstr>How Do We Train an Entire Generation of Young People for Careers that Don’t Exist?</vt:lpstr>
      <vt:lpstr>How Do We Prepare Students for the Future?</vt:lpstr>
      <vt:lpstr>What Does The Liberal Arts Teach?</vt:lpstr>
      <vt:lpstr>But…Technology!</vt:lpstr>
      <vt:lpstr>PowerPoint Presentation</vt:lpstr>
      <vt:lpstr>Henry Chavez</vt:lpstr>
      <vt:lpstr>PowerPoint Presentation</vt:lpstr>
      <vt:lpstr>Famous Liberal Arts Graduates</vt:lpstr>
      <vt:lpstr>PowerPoint Presentation</vt:lpstr>
      <vt:lpstr>Contact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Enrollment  &amp;  Student success</dc:title>
  <dc:creator>Angel B. Perez</dc:creator>
  <cp:lastModifiedBy>Angel B Perez</cp:lastModifiedBy>
  <cp:revision>207</cp:revision>
  <cp:lastPrinted>2015-08-20T18:02:11Z</cp:lastPrinted>
  <dcterms:created xsi:type="dcterms:W3CDTF">2015-08-02T14:59:59Z</dcterms:created>
  <dcterms:modified xsi:type="dcterms:W3CDTF">2019-03-26T05:41:13Z</dcterms:modified>
</cp:coreProperties>
</file>