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80" r:id="rId16"/>
    <p:sldId id="281" r:id="rId17"/>
    <p:sldId id="271" r:id="rId18"/>
    <p:sldId id="278" r:id="rId19"/>
    <p:sldId id="277"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288" r:id="rId36"/>
    <p:sldId id="289" r:id="rId37"/>
    <p:sldId id="283" r:id="rId38"/>
    <p:sldId id="284" r:id="rId39"/>
    <p:sldId id="259" r:id="rId40"/>
    <p:sldId id="305" r:id="rId41"/>
    <p:sldId id="27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110" d="100"/>
          <a:sy n="110" d="100"/>
        </p:scale>
        <p:origin x="57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DB141D-2941-429A-B553-FEFC68B2798C}" type="datetimeFigureOut">
              <a:rPr lang="en-US" smtClean="0"/>
              <a:t>3/27/2019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744251-A946-4933-8A91-14CE472D5C82}" type="slidenum">
              <a:rPr lang="en-US" smtClean="0"/>
              <a:t>‹#›</a:t>
            </a:fld>
            <a:endParaRPr lang="en-US"/>
          </a:p>
        </p:txBody>
      </p:sp>
    </p:spTree>
    <p:extLst>
      <p:ext uri="{BB962C8B-B14F-4D97-AF65-F5344CB8AC3E}">
        <p14:creationId xmlns:p14="http://schemas.microsoft.com/office/powerpoint/2010/main" val="3324902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39DA712-B889-4736-B141-788F95C38719}" type="slidenum">
              <a:rPr lang="en-US" smtClean="0"/>
              <a:pPr/>
              <a:t>35</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64837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25480F0-AD0A-4BC8-8454-3A5252690F27}" type="slidenum">
              <a:rPr lang="en-US" smtClean="0"/>
              <a:pPr/>
              <a:t>37</a:t>
            </a:fld>
            <a:endParaRPr 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10321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3A7D37A4-C591-4F5C-A6C4-B83F784F7212}" type="slidenum">
              <a:rPr lang="en-US" smtClean="0"/>
              <a:pPr/>
              <a:t>38</a:t>
            </a:fld>
            <a:endParaRPr 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26953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3/27/2019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3/27/2019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3/27/2019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dirty="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AA7E8C4-9D48-4310-BBE1-593756D30C08}" type="slidenum">
              <a:rPr lang="en-US"/>
              <a:pPr>
                <a:defRPr/>
              </a:pPr>
              <a:t>‹#›</a:t>
            </a:fld>
            <a:endParaRPr lang="en-US" dirty="0"/>
          </a:p>
        </p:txBody>
      </p:sp>
    </p:spTree>
    <p:extLst>
      <p:ext uri="{BB962C8B-B14F-4D97-AF65-F5344CB8AC3E}">
        <p14:creationId xmlns:p14="http://schemas.microsoft.com/office/powerpoint/2010/main" val="392863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3/27/2019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nsse.indiana.edu/html/sampleInstitutionalReport.cfm" TargetMode="External"/><Relationship Id="rId7" Type="http://schemas.openxmlformats.org/officeDocument/2006/relationships/hyperlink" Target="http://nsse.indiana.edu/html/pubs.cfm" TargetMode="External"/><Relationship Id="rId2" Type="http://schemas.openxmlformats.org/officeDocument/2006/relationships/hyperlink" Target="http://nsse.indiana.edu/html/survey_instruments.cfm" TargetMode="External"/><Relationship Id="rId1" Type="http://schemas.openxmlformats.org/officeDocument/2006/relationships/slideLayout" Target="../slideLayouts/slideLayout2.xml"/><Relationship Id="rId6" Type="http://schemas.openxmlformats.org/officeDocument/2006/relationships/hyperlink" Target="http://nsse.indiana.edu/html/annual_results.cfm" TargetMode="External"/><Relationship Id="rId5" Type="http://schemas.openxmlformats.org/officeDocument/2006/relationships/hyperlink" Target="http://nsse.indiana.edu/html/high_impact_practices.cfm" TargetMode="External"/><Relationship Id="rId4" Type="http://schemas.openxmlformats.org/officeDocument/2006/relationships/hyperlink" Target="http://nsse.indiana.edu/html/engagement_indicators.cf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nicholas.duke.edu/" TargetMode="External"/><Relationship Id="rId2" Type="http://schemas.openxmlformats.org/officeDocument/2006/relationships/hyperlink" Target="http://www.austincollege.edu/austin-college-presents-student-scholarship-conference/" TargetMode="External"/><Relationship Id="rId1" Type="http://schemas.openxmlformats.org/officeDocument/2006/relationships/slideLayout" Target="../slideLayouts/slideLayout2.xml"/><Relationship Id="rId4" Type="http://schemas.openxmlformats.org/officeDocument/2006/relationships/hyperlink" Target="http://www.centre.edu/centre-college-professor-student-teach-experimental-sessions-italy/"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denison.edu/feature/91172" TargetMode="External"/><Relationship Id="rId2" Type="http://schemas.openxmlformats.org/officeDocument/2006/relationships/hyperlink" Target="http://news.cornellcollege.edu/2017/04/xu-13-receives-national-podiatric-student-award/"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goucher.edu/academics/mathematics/opportunities-and-internships" TargetMode="External"/><Relationship Id="rId2" Type="http://schemas.openxmlformats.org/officeDocument/2006/relationships/hyperlink" Target="http://evergreen.edu/magazine/winter-2017/evergreen-grad-begin-work-astronomical-importance" TargetMode="External"/><Relationship Id="rId1" Type="http://schemas.openxmlformats.org/officeDocument/2006/relationships/slideLayout" Target="../slideLayouts/slideLayout2.xml"/><Relationship Id="rId6" Type="http://schemas.openxmlformats.org/officeDocument/2006/relationships/hyperlink" Target="https://www.hendrix.edu/news/news.aspx?id=82701" TargetMode="External"/><Relationship Id="rId5" Type="http://schemas.openxmlformats.org/officeDocument/2006/relationships/hyperlink" Target="https://www.hampshire.edu/news/2017/01/19/dean-couperus-creating-national-model-for-teaching-brain-imaging" TargetMode="External"/><Relationship Id="rId4" Type="http://schemas.openxmlformats.org/officeDocument/2006/relationships/hyperlink" Target="http://www.guilford.edu/academics/after-guilford/index.asp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hiram.edu/hiram-news/hiram-college-offers-new-public-health-degree-program/" TargetMode="External"/><Relationship Id="rId7" Type="http://schemas.openxmlformats.org/officeDocument/2006/relationships/hyperlink" Target="http://www.micwic.org./" TargetMode="External"/><Relationship Id="rId2" Type="http://schemas.openxmlformats.org/officeDocument/2006/relationships/hyperlink" Target="https://www.hillsdale.edu/hillsdale-blog/academics/classical-liberal-arts/study-physics-within-liberal-arts/?hootPostID=ff9dcd73656d00460a952e1da69a2ea5" TargetMode="External"/><Relationship Id="rId1" Type="http://schemas.openxmlformats.org/officeDocument/2006/relationships/slideLayout" Target="../slideLayouts/slideLayout2.xml"/><Relationship Id="rId6" Type="http://schemas.openxmlformats.org/officeDocument/2006/relationships/hyperlink" Target="http://www.kzoo.edu/news/katmicwic/" TargetMode="External"/><Relationship Id="rId5" Type="http://schemas.openxmlformats.org/officeDocument/2006/relationships/hyperlink" Target="http://tinyurl.com/k87sacq" TargetMode="External"/><Relationship Id="rId4" Type="http://schemas.openxmlformats.org/officeDocument/2006/relationships/hyperlink" Target="http://www.hope.edu/academic/hhmi/"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lawrence.edu/admissions/why/life_after_lawrence/node/10256" TargetMode="External"/><Relationship Id="rId7" Type="http://schemas.openxmlformats.org/officeDocument/2006/relationships/hyperlink" Target="http://tinyurl.com/jxukhst" TargetMode="External"/><Relationship Id="rId2" Type="http://schemas.openxmlformats.org/officeDocument/2006/relationships/hyperlink" Target="https://www.knox.edu/news/knox-students-navigate-research-at-sea" TargetMode="External"/><Relationship Id="rId1" Type="http://schemas.openxmlformats.org/officeDocument/2006/relationships/slideLayout" Target="../slideLayouts/slideLayout2.xml"/><Relationship Id="rId6" Type="http://schemas.openxmlformats.org/officeDocument/2006/relationships/hyperlink" Target="https://www.facebook.com/marlborocollege/" TargetMode="External"/><Relationship Id="rId5" Type="http://schemas.openxmlformats.org/officeDocument/2006/relationships/hyperlink" Target="https://www.marlboro.edu/news/story/4859" TargetMode="External"/><Relationship Id="rId4" Type="http://schemas.openxmlformats.org/officeDocument/2006/relationships/hyperlink" Target="http://tinyurl.com/lvj2yx5"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m.youtube.com/watch?v=v6FciHypAeQ" TargetMode="External"/><Relationship Id="rId2" Type="http://schemas.openxmlformats.org/officeDocument/2006/relationships/hyperlink" Target="http://www.millsaps.edu/major-happenings/major-news/posts/2017-nsf-grant-awarded-millsaps-college-professor.html" TargetMode="External"/><Relationship Id="rId1" Type="http://schemas.openxmlformats.org/officeDocument/2006/relationships/slideLayout" Target="../slideLayouts/slideLayout2.xml"/><Relationship Id="rId6" Type="http://schemas.openxmlformats.org/officeDocument/2006/relationships/hyperlink" Target="https://www.rhodes.edu/stories/urban-forestry-fellows-win-first-place-old-forest-research" TargetMode="External"/><Relationship Id="rId5" Type="http://schemas.openxmlformats.org/officeDocument/2006/relationships/hyperlink" Target="http://www.reed.edu/reed_magazine/march2017/articles/features/object-of-study-zebrafish.html" TargetMode="External"/><Relationship Id="rId4" Type="http://schemas.openxmlformats.org/officeDocument/2006/relationships/hyperlink" Target="https://www.owu.edu/news-media/details/memory-studies-in-tanzania/"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sjc.edu/news/conservation-prairie" TargetMode="External"/><Relationship Id="rId7" Type="http://schemas.openxmlformats.org/officeDocument/2006/relationships/hyperlink" Target="https://www.ursinus.edu/live/news/2160-ursinus-senior-awarded-prestigious-nsf-graduate" TargetMode="External"/><Relationship Id="rId2" Type="http://schemas.openxmlformats.org/officeDocument/2006/relationships/hyperlink" Target="http://www.southwestern.edu/departments/kinesiology/index.php" TargetMode="External"/><Relationship Id="rId1" Type="http://schemas.openxmlformats.org/officeDocument/2006/relationships/slideLayout" Target="../slideLayouts/slideLayout2.xml"/><Relationship Id="rId6" Type="http://schemas.openxmlformats.org/officeDocument/2006/relationships/hyperlink" Target="https://www.pugetsound.edu/news-and-events/campus-news/details/1558/" TargetMode="External"/><Relationship Id="rId5" Type="http://schemas.openxmlformats.org/officeDocument/2006/relationships/hyperlink" Target="http://wp.stolaf.edu/blog/st-olaf-alumna-awarded-luce-scholarship/" TargetMode="External"/><Relationship Id="rId4" Type="http://schemas.openxmlformats.org/officeDocument/2006/relationships/hyperlink" Target="https://www.youtube.com/watch?v=KiKeCw7EyEw&amp;t=36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wheaton.edu/Student-Life/My-Wheaton/2017/02/The-Study-of-Creation" TargetMode="External"/><Relationship Id="rId2" Type="http://schemas.openxmlformats.org/officeDocument/2006/relationships/hyperlink" Target="https://wabash.edu/plus/health" TargetMode="External"/><Relationship Id="rId1" Type="http://schemas.openxmlformats.org/officeDocument/2006/relationships/slideLayout" Target="../slideLayouts/slideLayout2.xml"/><Relationship Id="rId6" Type="http://schemas.openxmlformats.org/officeDocument/2006/relationships/hyperlink" Target="http://www.wooster.edu/about/student/onitsuka/" TargetMode="External"/><Relationship Id="rId5" Type="http://schemas.openxmlformats.org/officeDocument/2006/relationships/hyperlink" Target="http://willamette.edu/news/library/2017/03/science-grant-griffith.html" TargetMode="External"/><Relationship Id="rId4" Type="http://schemas.openxmlformats.org/officeDocument/2006/relationships/hyperlink" Target="https://www.whitman.edu/newsroom/computer-science"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mailto:maria.furtado@ctcl.org"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978" y="1"/>
            <a:ext cx="4641021" cy="68579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descr="A close up of a logo&#10;&#10;Description generated with very high confidence"/>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 y="4242852"/>
            <a:ext cx="7767872" cy="225365"/>
          </a:xfrm>
          <a:prstGeom prst="rect">
            <a:avLst/>
          </a:prstGeom>
        </p:spPr>
      </p:pic>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0078"/>
            <a:ext cx="786817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A picture containing clipart&#10;&#10;Description generated with very high confidence">
            <a:extLst>
              <a:ext uri="{FF2B5EF4-FFF2-40B4-BE49-F238E27FC236}">
                <a16:creationId xmlns:a16="http://schemas.microsoft.com/office/drawing/2014/main" id="{697A5F4B-6883-44E0-B514-011AF2C6641D}"/>
              </a:ext>
            </a:extLst>
          </p:cNvPr>
          <p:cNvPicPr>
            <a:picLocks noChangeAspect="1"/>
          </p:cNvPicPr>
          <p:nvPr/>
        </p:nvPicPr>
        <p:blipFill>
          <a:blip r:embed="rId3"/>
          <a:stretch>
            <a:fillRect/>
          </a:stretch>
        </p:blipFill>
        <p:spPr>
          <a:xfrm>
            <a:off x="8229279" y="2590078"/>
            <a:ext cx="3360530" cy="1310606"/>
          </a:xfrm>
          <a:prstGeom prst="rect">
            <a:avLst/>
          </a:prstGeom>
        </p:spPr>
      </p:pic>
      <p:sp>
        <p:nvSpPr>
          <p:cNvPr id="2" name="Title 1">
            <a:extLst>
              <a:ext uri="{FF2B5EF4-FFF2-40B4-BE49-F238E27FC236}">
                <a16:creationId xmlns:a16="http://schemas.microsoft.com/office/drawing/2014/main" id="{7595FF5E-D8F5-441F-9B54-470086C223B1}"/>
              </a:ext>
            </a:extLst>
          </p:cNvPr>
          <p:cNvSpPr>
            <a:spLocks noGrp="1"/>
          </p:cNvSpPr>
          <p:nvPr>
            <p:ph type="ctrTitle"/>
          </p:nvPr>
        </p:nvSpPr>
        <p:spPr>
          <a:xfrm>
            <a:off x="680322" y="2733709"/>
            <a:ext cx="6752110" cy="1373070"/>
          </a:xfrm>
        </p:spPr>
        <p:txBody>
          <a:bodyPr>
            <a:normAutofit/>
          </a:bodyPr>
          <a:lstStyle/>
          <a:p>
            <a:pPr>
              <a:lnSpc>
                <a:spcPct val="70000"/>
              </a:lnSpc>
            </a:pPr>
            <a:r>
              <a:rPr lang="en-US" sz="3800" b="1"/>
              <a:t>CTCL - How Can We Help You Help Students and Families?</a:t>
            </a:r>
            <a:endParaRPr lang="en-US" sz="3800"/>
          </a:p>
        </p:txBody>
      </p:sp>
    </p:spTree>
    <p:extLst>
      <p:ext uri="{BB962C8B-B14F-4D97-AF65-F5344CB8AC3E}">
        <p14:creationId xmlns:p14="http://schemas.microsoft.com/office/powerpoint/2010/main" val="3308787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D0A8-52C5-4163-A2E3-89268E32E79C}"/>
              </a:ext>
            </a:extLst>
          </p:cNvPr>
          <p:cNvSpPr>
            <a:spLocks noGrp="1"/>
          </p:cNvSpPr>
          <p:nvPr>
            <p:ph type="title"/>
          </p:nvPr>
        </p:nvSpPr>
        <p:spPr/>
        <p:txBody>
          <a:bodyPr/>
          <a:lstStyle/>
          <a:p>
            <a:pPr algn="ctr"/>
            <a:r>
              <a:rPr lang="en-US" dirty="0"/>
              <a:t>Fear of the unknown…</a:t>
            </a:r>
          </a:p>
        </p:txBody>
      </p:sp>
      <p:sp>
        <p:nvSpPr>
          <p:cNvPr id="3" name="Content Placeholder 2">
            <a:extLst>
              <a:ext uri="{FF2B5EF4-FFF2-40B4-BE49-F238E27FC236}">
                <a16:creationId xmlns:a16="http://schemas.microsoft.com/office/drawing/2014/main" id="{5CFE71DD-EF9B-41A1-A491-C06ACC9D3D00}"/>
              </a:ext>
            </a:extLst>
          </p:cNvPr>
          <p:cNvSpPr>
            <a:spLocks noGrp="1"/>
          </p:cNvSpPr>
          <p:nvPr>
            <p:ph idx="1"/>
          </p:nvPr>
        </p:nvSpPr>
        <p:spPr/>
        <p:txBody>
          <a:bodyPr>
            <a:normAutofit/>
          </a:bodyPr>
          <a:lstStyle/>
          <a:p>
            <a:r>
              <a:rPr lang="en-US" sz="3600" dirty="0"/>
              <a:t>“The type of school alumni went to — public or private, small or large, very selective or less selective — was far less likely to be related to the quality of alumni’s lives after they graduated than specific experiences they had in college.”</a:t>
            </a:r>
          </a:p>
        </p:txBody>
      </p:sp>
    </p:spTree>
    <p:extLst>
      <p:ext uri="{BB962C8B-B14F-4D97-AF65-F5344CB8AC3E}">
        <p14:creationId xmlns:p14="http://schemas.microsoft.com/office/powerpoint/2010/main" val="2435614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4663B-FFA1-4CC0-B4C1-CCD650A837A2}"/>
              </a:ext>
            </a:extLst>
          </p:cNvPr>
          <p:cNvSpPr>
            <a:spLocks noGrp="1"/>
          </p:cNvSpPr>
          <p:nvPr>
            <p:ph type="title"/>
          </p:nvPr>
        </p:nvSpPr>
        <p:spPr/>
        <p:txBody>
          <a:bodyPr/>
          <a:lstStyle/>
          <a:p>
            <a:pPr algn="ctr"/>
            <a:r>
              <a:rPr lang="en-US" dirty="0"/>
              <a:t>How to address some of the ROI issues</a:t>
            </a:r>
          </a:p>
        </p:txBody>
      </p:sp>
      <p:sp>
        <p:nvSpPr>
          <p:cNvPr id="3" name="Content Placeholder 2">
            <a:extLst>
              <a:ext uri="{FF2B5EF4-FFF2-40B4-BE49-F238E27FC236}">
                <a16:creationId xmlns:a16="http://schemas.microsoft.com/office/drawing/2014/main" id="{C88A79EF-2FEB-4A01-9417-33F0CB89691B}"/>
              </a:ext>
            </a:extLst>
          </p:cNvPr>
          <p:cNvSpPr>
            <a:spLocks noGrp="1"/>
          </p:cNvSpPr>
          <p:nvPr>
            <p:ph idx="1"/>
          </p:nvPr>
        </p:nvSpPr>
        <p:spPr>
          <a:xfrm>
            <a:off x="680321" y="2336873"/>
            <a:ext cx="9613861" cy="4169944"/>
          </a:xfrm>
        </p:spPr>
        <p:txBody>
          <a:bodyPr>
            <a:noAutofit/>
          </a:bodyPr>
          <a:lstStyle/>
          <a:p>
            <a:r>
              <a:rPr lang="en-US" sz="2300" b="1" dirty="0"/>
              <a:t>The odds of strongly agreeing education was worth the cost are: </a:t>
            </a:r>
            <a:br>
              <a:rPr lang="en-US" sz="2300" dirty="0"/>
            </a:br>
            <a:r>
              <a:rPr lang="en-US" sz="2300" dirty="0"/>
              <a:t>1.9x Higher if ... My professors at [University Name] cared about me as a person.</a:t>
            </a:r>
            <a:br>
              <a:rPr lang="en-US" sz="2300" dirty="0"/>
            </a:br>
            <a:r>
              <a:rPr lang="en-US" sz="2300" dirty="0"/>
              <a:t>1.9x Higher if ... I had a mentor who encouraged me to pursue my goals &amp; dreams.</a:t>
            </a:r>
            <a:br>
              <a:rPr lang="en-US" sz="2300" dirty="0"/>
            </a:br>
            <a:r>
              <a:rPr lang="en-US" sz="2300" dirty="0"/>
              <a:t>1.8x Higher if ... I had at least one professor at [University Name] who made me excited about learning.</a:t>
            </a:r>
            <a:br>
              <a:rPr lang="en-US" sz="2300" dirty="0"/>
            </a:br>
            <a:r>
              <a:rPr lang="en-US" sz="2300" dirty="0"/>
              <a:t>1.6x Higher if ... I worked on a project that took a semester or more to complete.</a:t>
            </a:r>
            <a:br>
              <a:rPr lang="en-US" sz="2300" dirty="0"/>
            </a:br>
            <a:r>
              <a:rPr lang="en-US" sz="2300" dirty="0"/>
              <a:t>1.6x Higher if ... I was extremely active in extracurricular activities and organizations while attending [University Name].</a:t>
            </a:r>
            <a:br>
              <a:rPr lang="en-US" sz="2300" dirty="0"/>
            </a:br>
            <a:r>
              <a:rPr lang="en-US" sz="2300" dirty="0"/>
              <a:t>1.5x Higher if ... I had an internship or job that allowed me to apply what I was learning in the classroom.</a:t>
            </a:r>
          </a:p>
        </p:txBody>
      </p:sp>
    </p:spTree>
    <p:extLst>
      <p:ext uri="{BB962C8B-B14F-4D97-AF65-F5344CB8AC3E}">
        <p14:creationId xmlns:p14="http://schemas.microsoft.com/office/powerpoint/2010/main" val="2603195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14738-8F1F-462E-957B-A332194C20B9}"/>
              </a:ext>
            </a:extLst>
          </p:cNvPr>
          <p:cNvSpPr>
            <a:spLocks noGrp="1"/>
          </p:cNvSpPr>
          <p:nvPr>
            <p:ph type="title"/>
          </p:nvPr>
        </p:nvSpPr>
        <p:spPr/>
        <p:txBody>
          <a:bodyPr/>
          <a:lstStyle/>
          <a:p>
            <a:pPr algn="ctr"/>
            <a:r>
              <a:rPr lang="en-US" dirty="0"/>
              <a:t>Does the experience at school X seem likely to offer these results? Questions to ask.</a:t>
            </a:r>
          </a:p>
        </p:txBody>
      </p:sp>
      <p:sp>
        <p:nvSpPr>
          <p:cNvPr id="3" name="Content Placeholder 2">
            <a:extLst>
              <a:ext uri="{FF2B5EF4-FFF2-40B4-BE49-F238E27FC236}">
                <a16:creationId xmlns:a16="http://schemas.microsoft.com/office/drawing/2014/main" id="{18A8D35E-13A6-4102-8AC5-309CCC2513BF}"/>
              </a:ext>
            </a:extLst>
          </p:cNvPr>
          <p:cNvSpPr>
            <a:spLocks noGrp="1"/>
          </p:cNvSpPr>
          <p:nvPr>
            <p:ph idx="1"/>
          </p:nvPr>
        </p:nvSpPr>
        <p:spPr/>
        <p:txBody>
          <a:bodyPr>
            <a:normAutofit fontScale="77500" lnSpcReduction="20000"/>
          </a:bodyPr>
          <a:lstStyle/>
          <a:p>
            <a:pPr marL="0" indent="0">
              <a:buNone/>
            </a:pPr>
            <a:r>
              <a:rPr lang="en-US" dirty="0"/>
              <a:t>Do professors care about individual students? Is mentoring valued and considered in the tenure process?</a:t>
            </a:r>
          </a:p>
          <a:p>
            <a:pPr marL="0" indent="0">
              <a:buNone/>
            </a:pPr>
            <a:r>
              <a:rPr lang="en-US" dirty="0"/>
              <a:t>How does the school talk about mentoring?</a:t>
            </a:r>
          </a:p>
          <a:p>
            <a:pPr marL="0" indent="0">
              <a:buNone/>
            </a:pPr>
            <a:r>
              <a:rPr lang="en-US" dirty="0"/>
              <a:t>Are the faculty excited about teaching? About teaching undergrads?</a:t>
            </a:r>
          </a:p>
          <a:p>
            <a:pPr marL="0" indent="0">
              <a:buNone/>
            </a:pPr>
            <a:r>
              <a:rPr lang="en-US" dirty="0"/>
              <a:t>Long-term collaborative work – do they mention this type of experience and partnerships between students and faculty? Is research and collaborative work available to many or to just a select few? When?</a:t>
            </a:r>
          </a:p>
          <a:p>
            <a:pPr marL="0" indent="0">
              <a:buNone/>
            </a:pPr>
            <a:r>
              <a:rPr lang="en-US" dirty="0"/>
              <a:t>Do students get involved on campus and in the community?</a:t>
            </a:r>
          </a:p>
          <a:p>
            <a:pPr marL="0" indent="0">
              <a:buNone/>
            </a:pPr>
            <a:r>
              <a:rPr lang="en-US" dirty="0"/>
              <a:t>How does the school support internships?</a:t>
            </a:r>
          </a:p>
          <a:p>
            <a:pPr marL="0" indent="0">
              <a:buNone/>
            </a:pPr>
            <a:r>
              <a:rPr lang="en-US" dirty="0"/>
              <a:t>Are there opportunities for leadership? And not just for “that stellar student.”</a:t>
            </a:r>
          </a:p>
          <a:p>
            <a:pPr marL="0" indent="0">
              <a:buNone/>
            </a:pPr>
            <a:r>
              <a:rPr lang="en-US" dirty="0"/>
              <a:t>Do they have frats and sororities? How do they factor into campus life?</a:t>
            </a:r>
          </a:p>
          <a:p>
            <a:pPr marL="0" indent="0">
              <a:buNone/>
            </a:pPr>
            <a:r>
              <a:rPr lang="en-US" dirty="0"/>
              <a:t>How many students do a paid internship or have a job?</a:t>
            </a:r>
          </a:p>
          <a:p>
            <a:pPr marL="0" indent="0">
              <a:buNone/>
            </a:pPr>
            <a:endParaRPr lang="en-US" dirty="0"/>
          </a:p>
        </p:txBody>
      </p:sp>
    </p:spTree>
    <p:extLst>
      <p:ext uri="{BB962C8B-B14F-4D97-AF65-F5344CB8AC3E}">
        <p14:creationId xmlns:p14="http://schemas.microsoft.com/office/powerpoint/2010/main" val="404890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AF984-F1C0-4C98-AAF4-47F5427BBF15}"/>
              </a:ext>
            </a:extLst>
          </p:cNvPr>
          <p:cNvSpPr>
            <a:spLocks noGrp="1"/>
          </p:cNvSpPr>
          <p:nvPr>
            <p:ph type="title"/>
          </p:nvPr>
        </p:nvSpPr>
        <p:spPr/>
        <p:txBody>
          <a:bodyPr/>
          <a:lstStyle/>
          <a:p>
            <a:pPr algn="ctr"/>
            <a:r>
              <a:rPr lang="en-US" dirty="0"/>
              <a:t>National Survey of Student Engagement (NSSE)</a:t>
            </a:r>
          </a:p>
        </p:txBody>
      </p:sp>
      <p:sp>
        <p:nvSpPr>
          <p:cNvPr id="3" name="Content Placeholder 2">
            <a:extLst>
              <a:ext uri="{FF2B5EF4-FFF2-40B4-BE49-F238E27FC236}">
                <a16:creationId xmlns:a16="http://schemas.microsoft.com/office/drawing/2014/main" id="{A847633B-C560-4B03-8549-3C0E8FE7CC7F}"/>
              </a:ext>
            </a:extLst>
          </p:cNvPr>
          <p:cNvSpPr>
            <a:spLocks noGrp="1"/>
          </p:cNvSpPr>
          <p:nvPr>
            <p:ph idx="1"/>
          </p:nvPr>
        </p:nvSpPr>
        <p:spPr/>
        <p:txBody>
          <a:bodyPr>
            <a:normAutofit fontScale="85000" lnSpcReduction="20000"/>
          </a:bodyPr>
          <a:lstStyle/>
          <a:p>
            <a:r>
              <a:rPr lang="en-US" b="1" dirty="0"/>
              <a:t>What does NSSE do?</a:t>
            </a:r>
            <a:br>
              <a:rPr lang="en-US" b="1" dirty="0"/>
            </a:br>
            <a:r>
              <a:rPr lang="en-US" dirty="0"/>
              <a:t>Through its student survey, </a:t>
            </a:r>
            <a:r>
              <a:rPr lang="en-US" b="1" i="1" dirty="0">
                <a:hlinkClick r:id="rId2"/>
              </a:rPr>
              <a:t>The College Student Report</a:t>
            </a:r>
            <a:r>
              <a:rPr lang="en-US" dirty="0"/>
              <a:t>, NSSE annually collects information at hundreds of four-year colleges and universities about first-year and senior students' participation in programs and activities that institutions provide for their learning and personal development. The results provide an estimate of how undergraduates spend their time and what they gain from attending college.</a:t>
            </a:r>
          </a:p>
          <a:p>
            <a:br>
              <a:rPr lang="en-US" dirty="0"/>
            </a:br>
            <a:r>
              <a:rPr lang="en-US" dirty="0"/>
              <a:t>NSSE provides participating institutions a </a:t>
            </a:r>
            <a:r>
              <a:rPr lang="en-US" b="1" dirty="0">
                <a:hlinkClick r:id="rId3"/>
              </a:rPr>
              <a:t>variety of reports</a:t>
            </a:r>
            <a:r>
              <a:rPr lang="en-US" dirty="0"/>
              <a:t> that compare their students' responses with those of students at self-selected groups of comparison institutions. Comparisons are available for ten </a:t>
            </a:r>
            <a:r>
              <a:rPr lang="en-US" b="1" dirty="0">
                <a:hlinkClick r:id="rId4"/>
              </a:rPr>
              <a:t>Engagement Indicators</a:t>
            </a:r>
            <a:r>
              <a:rPr lang="en-US" dirty="0"/>
              <a:t>, six </a:t>
            </a:r>
            <a:r>
              <a:rPr lang="en-US" b="1" dirty="0">
                <a:hlinkClick r:id="rId5"/>
              </a:rPr>
              <a:t>High-Impact Practices</a:t>
            </a:r>
            <a:r>
              <a:rPr lang="en-US" dirty="0"/>
              <a:t>, and all individual survey questions. Each November, NSSE also publishes its </a:t>
            </a:r>
            <a:r>
              <a:rPr lang="en-US" b="1" i="1" dirty="0">
                <a:hlinkClick r:id="rId6"/>
              </a:rPr>
              <a:t>Annual Results</a:t>
            </a:r>
            <a:r>
              <a:rPr lang="en-US" dirty="0"/>
              <a:t>, which reports topical research and trends in student engagement results. NSSE researchers also </a:t>
            </a:r>
            <a:r>
              <a:rPr lang="en-US" b="1" dirty="0">
                <a:hlinkClick r:id="rId7"/>
              </a:rPr>
              <a:t>present and publish research findings </a:t>
            </a:r>
            <a:r>
              <a:rPr lang="en-US" dirty="0"/>
              <a:t>throughout the year.</a:t>
            </a:r>
          </a:p>
        </p:txBody>
      </p:sp>
    </p:spTree>
    <p:extLst>
      <p:ext uri="{BB962C8B-B14F-4D97-AF65-F5344CB8AC3E}">
        <p14:creationId xmlns:p14="http://schemas.microsoft.com/office/powerpoint/2010/main" val="65934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8AC9-11EE-4218-9F68-781A84FCCBCE}"/>
              </a:ext>
            </a:extLst>
          </p:cNvPr>
          <p:cNvSpPr>
            <a:spLocks noGrp="1"/>
          </p:cNvSpPr>
          <p:nvPr>
            <p:ph type="title"/>
          </p:nvPr>
        </p:nvSpPr>
        <p:spPr/>
        <p:txBody>
          <a:bodyPr/>
          <a:lstStyle/>
          <a:p>
            <a:pPr algn="ctr"/>
            <a:r>
              <a:rPr lang="en-US" dirty="0"/>
              <a:t>School Participation</a:t>
            </a:r>
          </a:p>
        </p:txBody>
      </p:sp>
      <p:sp>
        <p:nvSpPr>
          <p:cNvPr id="3" name="Content Placeholder 2">
            <a:extLst>
              <a:ext uri="{FF2B5EF4-FFF2-40B4-BE49-F238E27FC236}">
                <a16:creationId xmlns:a16="http://schemas.microsoft.com/office/drawing/2014/main" id="{DBF93350-B867-4825-A470-7143F4CDBA31}"/>
              </a:ext>
            </a:extLst>
          </p:cNvPr>
          <p:cNvSpPr>
            <a:spLocks noGrp="1"/>
          </p:cNvSpPr>
          <p:nvPr>
            <p:ph idx="1"/>
          </p:nvPr>
        </p:nvSpPr>
        <p:spPr/>
        <p:txBody>
          <a:bodyPr>
            <a:normAutofit/>
          </a:bodyPr>
          <a:lstStyle/>
          <a:p>
            <a:r>
              <a:rPr lang="en-US" sz="2800" b="1" dirty="0"/>
              <a:t>Participating Institutions:</a:t>
            </a:r>
            <a:r>
              <a:rPr lang="en-US" sz="2800" dirty="0"/>
              <a:t> 560 colleges and universities participated in NSSE 2016. Over 1,600 have participated since 2000.</a:t>
            </a:r>
          </a:p>
          <a:p>
            <a:r>
              <a:rPr lang="en-US" sz="2800" b="1" dirty="0"/>
              <a:t>Student Participation:</a:t>
            </a:r>
            <a:r>
              <a:rPr lang="en-US" sz="2800" dirty="0"/>
              <a:t> 322,582 students completed NSSE in 2016. Approximately 5.5 million students have completed the survey since 2000.</a:t>
            </a:r>
          </a:p>
          <a:p>
            <a:r>
              <a:rPr lang="en-US" sz="2800" dirty="0"/>
              <a:t>Not all schools participate every year.</a:t>
            </a:r>
          </a:p>
          <a:p>
            <a:r>
              <a:rPr lang="en-US" sz="2800" dirty="0"/>
              <a:t>In 2017, 20 of the 45 CTCL-member schools participated.</a:t>
            </a:r>
          </a:p>
        </p:txBody>
      </p:sp>
    </p:spTree>
    <p:extLst>
      <p:ext uri="{BB962C8B-B14F-4D97-AF65-F5344CB8AC3E}">
        <p14:creationId xmlns:p14="http://schemas.microsoft.com/office/powerpoint/2010/main" val="2360888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294D5-5755-406B-A0C6-BC71D029C44A}"/>
              </a:ext>
            </a:extLst>
          </p:cNvPr>
          <p:cNvSpPr>
            <a:spLocks noGrp="1"/>
          </p:cNvSpPr>
          <p:nvPr>
            <p:ph type="title"/>
          </p:nvPr>
        </p:nvSpPr>
        <p:spPr/>
        <p:txBody>
          <a:bodyPr/>
          <a:lstStyle/>
          <a:p>
            <a:r>
              <a:rPr lang="en-US" altLang="en-US" dirty="0"/>
              <a:t>Which “educationally effective practices” does NSSE address?</a:t>
            </a:r>
            <a:endParaRPr lang="en-US" dirty="0"/>
          </a:p>
        </p:txBody>
      </p:sp>
      <p:sp>
        <p:nvSpPr>
          <p:cNvPr id="3" name="Content Placeholder 2">
            <a:extLst>
              <a:ext uri="{FF2B5EF4-FFF2-40B4-BE49-F238E27FC236}">
                <a16:creationId xmlns:a16="http://schemas.microsoft.com/office/drawing/2014/main" id="{0DAD59C4-5858-4325-BFB8-26004B6E5A59}"/>
              </a:ext>
            </a:extLst>
          </p:cNvPr>
          <p:cNvSpPr>
            <a:spLocks noGrp="1"/>
          </p:cNvSpPr>
          <p:nvPr>
            <p:ph idx="1"/>
          </p:nvPr>
        </p:nvSpPr>
        <p:spPr/>
        <p:txBody>
          <a:bodyPr/>
          <a:lstStyle/>
          <a:p>
            <a:r>
              <a:rPr lang="en-US" altLang="en-US" dirty="0"/>
              <a:t>Student-faculty contact</a:t>
            </a:r>
          </a:p>
          <a:p>
            <a:r>
              <a:rPr lang="en-US" altLang="en-US" dirty="0"/>
              <a:t>Active learning</a:t>
            </a:r>
          </a:p>
          <a:p>
            <a:r>
              <a:rPr lang="en-US" altLang="en-US" dirty="0"/>
              <a:t>Prompt feedback</a:t>
            </a:r>
          </a:p>
          <a:p>
            <a:r>
              <a:rPr lang="en-US" altLang="en-US" dirty="0"/>
              <a:t>Time on task</a:t>
            </a:r>
          </a:p>
          <a:p>
            <a:r>
              <a:rPr lang="en-US" altLang="en-US" dirty="0"/>
              <a:t>High expectations</a:t>
            </a:r>
          </a:p>
          <a:p>
            <a:r>
              <a:rPr lang="en-US" altLang="en-US" dirty="0"/>
              <a:t>Cooperation among students</a:t>
            </a:r>
          </a:p>
          <a:p>
            <a:r>
              <a:rPr lang="en-US" altLang="en-US" dirty="0"/>
              <a:t>Respect for diverse talents and ways of learning </a:t>
            </a:r>
          </a:p>
        </p:txBody>
      </p:sp>
    </p:spTree>
    <p:extLst>
      <p:ext uri="{BB962C8B-B14F-4D97-AF65-F5344CB8AC3E}">
        <p14:creationId xmlns:p14="http://schemas.microsoft.com/office/powerpoint/2010/main" val="1011407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5C9E-0F00-4141-8957-F079AB8FB3EB}"/>
              </a:ext>
            </a:extLst>
          </p:cNvPr>
          <p:cNvSpPr>
            <a:spLocks noGrp="1"/>
          </p:cNvSpPr>
          <p:nvPr>
            <p:ph type="title"/>
          </p:nvPr>
        </p:nvSpPr>
        <p:spPr/>
        <p:txBody>
          <a:bodyPr/>
          <a:lstStyle/>
          <a:p>
            <a:pPr algn="ctr"/>
            <a:r>
              <a:rPr lang="en-US" altLang="en-US" dirty="0"/>
              <a:t>NSSE Benchmarks</a:t>
            </a:r>
            <a:endParaRPr lang="en-US" dirty="0"/>
          </a:p>
        </p:txBody>
      </p:sp>
      <p:sp>
        <p:nvSpPr>
          <p:cNvPr id="3" name="Content Placeholder 2">
            <a:extLst>
              <a:ext uri="{FF2B5EF4-FFF2-40B4-BE49-F238E27FC236}">
                <a16:creationId xmlns:a16="http://schemas.microsoft.com/office/drawing/2014/main" id="{18F45500-7839-4324-878A-F1E8CB088633}"/>
              </a:ext>
            </a:extLst>
          </p:cNvPr>
          <p:cNvSpPr>
            <a:spLocks noGrp="1"/>
          </p:cNvSpPr>
          <p:nvPr>
            <p:ph idx="1"/>
          </p:nvPr>
        </p:nvSpPr>
        <p:spPr/>
        <p:txBody>
          <a:bodyPr/>
          <a:lstStyle/>
          <a:p>
            <a:r>
              <a:rPr lang="en-US" altLang="en-US" sz="3200" dirty="0"/>
              <a:t>Level of academic challenge</a:t>
            </a:r>
          </a:p>
          <a:p>
            <a:r>
              <a:rPr lang="en-US" altLang="en-US" sz="3200" dirty="0"/>
              <a:t>Active and collaborative learning</a:t>
            </a:r>
          </a:p>
          <a:p>
            <a:r>
              <a:rPr lang="en-US" altLang="en-US" sz="3200" dirty="0"/>
              <a:t>Student-faculty interaction</a:t>
            </a:r>
          </a:p>
          <a:p>
            <a:r>
              <a:rPr lang="en-US" altLang="en-US" sz="3200" dirty="0"/>
              <a:t>Enriching educational experiences</a:t>
            </a:r>
          </a:p>
          <a:p>
            <a:r>
              <a:rPr lang="en-US" altLang="en-US" sz="3200" dirty="0"/>
              <a:t>Supportive campus environment</a:t>
            </a:r>
          </a:p>
          <a:p>
            <a:endParaRPr lang="en-US" dirty="0"/>
          </a:p>
        </p:txBody>
      </p:sp>
    </p:spTree>
    <p:extLst>
      <p:ext uri="{BB962C8B-B14F-4D97-AF65-F5344CB8AC3E}">
        <p14:creationId xmlns:p14="http://schemas.microsoft.com/office/powerpoint/2010/main" val="1438453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ln>
            <a:noFill/>
          </a:ln>
          <a:effectLst/>
        </p:spPr>
      </p:sp>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7" name="Picture 1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1" name="Picture 3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pic>
        <p:nvPicPr>
          <p:cNvPr id="2" name="Picture 1" descr="A close up of a map&#10;&#10;Description generated with high confidence">
            <a:extLst>
              <a:ext uri="{FF2B5EF4-FFF2-40B4-BE49-F238E27FC236}">
                <a16:creationId xmlns:a16="http://schemas.microsoft.com/office/drawing/2014/main" id="{812F18D9-4311-4B95-8B42-234AAF5A98FD}"/>
              </a:ext>
            </a:extLst>
          </p:cNvPr>
          <p:cNvPicPr>
            <a:picLocks noChangeAspect="1"/>
          </p:cNvPicPr>
          <p:nvPr/>
        </p:nvPicPr>
        <p:blipFill>
          <a:blip r:embed="rId5"/>
          <a:stretch>
            <a:fillRect/>
          </a:stretch>
        </p:blipFill>
        <p:spPr>
          <a:xfrm>
            <a:off x="8328492" y="114990"/>
            <a:ext cx="3612269" cy="6628018"/>
          </a:xfrm>
          <a:prstGeom prst="rect">
            <a:avLst/>
          </a:prstGeom>
          <a:ln>
            <a:noFill/>
          </a:ln>
          <a:effectLst>
            <a:outerShdw blurRad="76200" dist="63500" dir="5040000" algn="tl" rotWithShape="0">
              <a:srgbClr val="000000">
                <a:alpha val="41000"/>
              </a:srgbClr>
            </a:outerShdw>
          </a:effectLst>
        </p:spPr>
      </p:pic>
      <p:sp>
        <p:nvSpPr>
          <p:cNvPr id="4" name="Title 3">
            <a:extLst>
              <a:ext uri="{FF2B5EF4-FFF2-40B4-BE49-F238E27FC236}">
                <a16:creationId xmlns:a16="http://schemas.microsoft.com/office/drawing/2014/main" id="{E7BF18CD-1D11-426E-A90A-CEE455228D02}"/>
              </a:ext>
            </a:extLst>
          </p:cNvPr>
          <p:cNvSpPr>
            <a:spLocks noGrp="1"/>
          </p:cNvSpPr>
          <p:nvPr>
            <p:ph type="title"/>
          </p:nvPr>
        </p:nvSpPr>
        <p:spPr>
          <a:xfrm>
            <a:off x="680321" y="753228"/>
            <a:ext cx="7087552" cy="1080938"/>
          </a:xfrm>
        </p:spPr>
        <p:txBody>
          <a:bodyPr vert="horz" lIns="91440" tIns="45720" rIns="91440" bIns="45720" rtlCol="0" anchor="ctr">
            <a:normAutofit/>
          </a:bodyPr>
          <a:lstStyle/>
          <a:p>
            <a:br>
              <a:rPr lang="en-US" dirty="0"/>
            </a:br>
            <a:endParaRPr lang="en-US" dirty="0"/>
          </a:p>
        </p:txBody>
      </p:sp>
      <p:sp>
        <p:nvSpPr>
          <p:cNvPr id="6" name="Text Placeholder 5">
            <a:extLst>
              <a:ext uri="{FF2B5EF4-FFF2-40B4-BE49-F238E27FC236}">
                <a16:creationId xmlns:a16="http://schemas.microsoft.com/office/drawing/2014/main" id="{69861C20-B539-494C-9215-63244FC2CFFC}"/>
              </a:ext>
            </a:extLst>
          </p:cNvPr>
          <p:cNvSpPr>
            <a:spLocks noGrp="1"/>
          </p:cNvSpPr>
          <p:nvPr>
            <p:ph type="body" sz="half" idx="2"/>
          </p:nvPr>
        </p:nvSpPr>
        <p:spPr>
          <a:xfrm>
            <a:off x="680321" y="2336873"/>
            <a:ext cx="6423211" cy="3599316"/>
          </a:xfrm>
        </p:spPr>
        <p:txBody>
          <a:bodyPr vert="horz" lIns="91440" tIns="45720" rIns="91440" bIns="45720" rtlCol="0">
            <a:normAutofit/>
          </a:bodyPr>
          <a:lstStyle/>
          <a:p>
            <a:r>
              <a:rPr lang="en-US" sz="3600" dirty="0"/>
              <a:t>First-year Student Engagement Correlations with Institutional Retention and Graduation Rates</a:t>
            </a:r>
          </a:p>
        </p:txBody>
      </p:sp>
    </p:spTree>
    <p:extLst>
      <p:ext uri="{BB962C8B-B14F-4D97-AF65-F5344CB8AC3E}">
        <p14:creationId xmlns:p14="http://schemas.microsoft.com/office/powerpoint/2010/main" val="3704278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7BDCC1-E21E-4DE1-81B0-C52B20AC40D4}"/>
              </a:ext>
            </a:extLst>
          </p:cNvPr>
          <p:cNvSpPr/>
          <p:nvPr/>
        </p:nvSpPr>
        <p:spPr>
          <a:xfrm>
            <a:off x="3048000" y="3105835"/>
            <a:ext cx="6096000" cy="1569660"/>
          </a:xfrm>
          <a:prstGeom prst="rect">
            <a:avLst/>
          </a:prstGeom>
        </p:spPr>
        <p:txBody>
          <a:bodyPr>
            <a:spAutoFit/>
          </a:bodyPr>
          <a:lstStyle/>
          <a:p>
            <a:r>
              <a:rPr lang="en-US" sz="3200" dirty="0"/>
              <a:t>http://nsse.indiana.edu/NSSE_2016_Results/pdf/NSSE_2016_Annual_Results.pdf#page=14</a:t>
            </a:r>
          </a:p>
        </p:txBody>
      </p:sp>
    </p:spTree>
    <p:extLst>
      <p:ext uri="{BB962C8B-B14F-4D97-AF65-F5344CB8AC3E}">
        <p14:creationId xmlns:p14="http://schemas.microsoft.com/office/powerpoint/2010/main" val="3634435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4A646-BC59-47C9-B80F-820155DBF09B}"/>
              </a:ext>
            </a:extLst>
          </p:cNvPr>
          <p:cNvSpPr>
            <a:spLocks noGrp="1"/>
          </p:cNvSpPr>
          <p:nvPr>
            <p:ph type="title"/>
          </p:nvPr>
        </p:nvSpPr>
        <p:spPr/>
        <p:txBody>
          <a:bodyPr/>
          <a:lstStyle/>
          <a:p>
            <a:pPr algn="ctr"/>
            <a:r>
              <a:rPr lang="en-US" dirty="0"/>
              <a:t>Other important outcomes </a:t>
            </a:r>
            <a:br>
              <a:rPr lang="en-US" dirty="0"/>
            </a:br>
            <a:r>
              <a:rPr lang="en-US" dirty="0"/>
              <a:t>(using CTCL schools as a sample group)</a:t>
            </a:r>
          </a:p>
        </p:txBody>
      </p:sp>
      <p:sp>
        <p:nvSpPr>
          <p:cNvPr id="3" name="Content Placeholder 2">
            <a:extLst>
              <a:ext uri="{FF2B5EF4-FFF2-40B4-BE49-F238E27FC236}">
                <a16:creationId xmlns:a16="http://schemas.microsoft.com/office/drawing/2014/main" id="{B4DA3332-879D-4247-9DDE-A6D47EC1F174}"/>
              </a:ext>
            </a:extLst>
          </p:cNvPr>
          <p:cNvSpPr>
            <a:spLocks noGrp="1"/>
          </p:cNvSpPr>
          <p:nvPr>
            <p:ph idx="1"/>
          </p:nvPr>
        </p:nvSpPr>
        <p:spPr/>
        <p:txBody>
          <a:bodyPr>
            <a:normAutofit fontScale="92500"/>
          </a:bodyPr>
          <a:lstStyle/>
          <a:p>
            <a:r>
              <a:rPr lang="en-US" dirty="0">
                <a:latin typeface="+mj-lt"/>
              </a:rPr>
              <a:t>Fulbright Scholars – 42 in 2019</a:t>
            </a:r>
          </a:p>
          <a:p>
            <a:r>
              <a:rPr lang="en-US" dirty="0">
                <a:latin typeface="+mj-lt"/>
              </a:rPr>
              <a:t>Watson Fellowships – 6 in 2018</a:t>
            </a:r>
          </a:p>
          <a:p>
            <a:r>
              <a:rPr lang="en-US" dirty="0">
                <a:latin typeface="+mj-lt"/>
              </a:rPr>
              <a:t>Gilman Scholars – 32 in 2018-19</a:t>
            </a:r>
          </a:p>
          <a:p>
            <a:endParaRPr lang="en-US" dirty="0">
              <a:latin typeface="+mj-lt"/>
            </a:endParaRPr>
          </a:p>
          <a:p>
            <a:r>
              <a:rPr lang="en-US" b="1" dirty="0">
                <a:latin typeface="+mj-lt"/>
              </a:rPr>
              <a:t>Why does this matter to you and your families?</a:t>
            </a:r>
            <a:endParaRPr lang="en-US" dirty="0">
              <a:latin typeface="+mj-lt"/>
            </a:endParaRPr>
          </a:p>
          <a:p>
            <a:r>
              <a:rPr lang="en-US" dirty="0">
                <a:latin typeface="+mj-lt"/>
              </a:rPr>
              <a:t>CTCL-member colleges and many other small, liberal arts schools are still inclusive in their admission. The average admission rate to these colleges and universities is ~65%.</a:t>
            </a:r>
          </a:p>
          <a:p>
            <a:r>
              <a:rPr lang="en-US" dirty="0">
                <a:latin typeface="+mj-lt"/>
              </a:rPr>
              <a:t>This is also the national average for four-year colleges and universities.</a:t>
            </a:r>
          </a:p>
          <a:p>
            <a:endParaRPr lang="en-US" dirty="0"/>
          </a:p>
        </p:txBody>
      </p:sp>
    </p:spTree>
    <p:extLst>
      <p:ext uri="{BB962C8B-B14F-4D97-AF65-F5344CB8AC3E}">
        <p14:creationId xmlns:p14="http://schemas.microsoft.com/office/powerpoint/2010/main" val="2889300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75643-F566-4FF4-95F3-684EEB3C0743}"/>
              </a:ext>
            </a:extLst>
          </p:cNvPr>
          <p:cNvSpPr>
            <a:spLocks noGrp="1"/>
          </p:cNvSpPr>
          <p:nvPr>
            <p:ph type="title"/>
          </p:nvPr>
        </p:nvSpPr>
        <p:spPr/>
        <p:txBody>
          <a:bodyPr/>
          <a:lstStyle/>
          <a:p>
            <a:pPr algn="ctr"/>
            <a:r>
              <a:rPr lang="en-US" dirty="0"/>
              <a:t>Welcome</a:t>
            </a:r>
          </a:p>
        </p:txBody>
      </p:sp>
      <p:sp>
        <p:nvSpPr>
          <p:cNvPr id="3" name="Content Placeholder 2">
            <a:extLst>
              <a:ext uri="{FF2B5EF4-FFF2-40B4-BE49-F238E27FC236}">
                <a16:creationId xmlns:a16="http://schemas.microsoft.com/office/drawing/2014/main" id="{2FDD1362-1EFF-4ACB-B8E0-2186B79BED95}"/>
              </a:ext>
            </a:extLst>
          </p:cNvPr>
          <p:cNvSpPr>
            <a:spLocks noGrp="1"/>
          </p:cNvSpPr>
          <p:nvPr>
            <p:ph idx="1"/>
          </p:nvPr>
        </p:nvSpPr>
        <p:spPr>
          <a:xfrm>
            <a:off x="680321" y="2336873"/>
            <a:ext cx="9613861" cy="3599316"/>
          </a:xfrm>
        </p:spPr>
        <p:txBody>
          <a:bodyPr>
            <a:normAutofit/>
          </a:bodyPr>
          <a:lstStyle/>
          <a:p>
            <a:pPr marL="0" indent="0" algn="ctr">
              <a:buNone/>
            </a:pPr>
            <a:r>
              <a:rPr lang="en-US" sz="9600" dirty="0"/>
              <a:t>500</a:t>
            </a:r>
          </a:p>
          <a:p>
            <a:pPr marL="0" indent="0" algn="ctr">
              <a:buNone/>
            </a:pPr>
            <a:r>
              <a:rPr lang="en-US" sz="9600" dirty="0"/>
              <a:t>No magic wand</a:t>
            </a:r>
          </a:p>
        </p:txBody>
      </p:sp>
    </p:spTree>
    <p:extLst>
      <p:ext uri="{BB962C8B-B14F-4D97-AF65-F5344CB8AC3E}">
        <p14:creationId xmlns:p14="http://schemas.microsoft.com/office/powerpoint/2010/main" val="374892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29" name="Picture 28"/>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1" name="Picture 3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3" name="Picture 3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5" name="Rectangle 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9" name="Picture 38"/>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41" name="Picture 4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 name="Rectangle 4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47" name="Rectangle 4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bg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BD0AB0-AEFD-4E16-91E5-E2CDC14D6E80}"/>
              </a:ext>
            </a:extLst>
          </p:cNvPr>
          <p:cNvSpPr>
            <a:spLocks noGrp="1"/>
          </p:cNvSpPr>
          <p:nvPr>
            <p:ph type="title"/>
          </p:nvPr>
        </p:nvSpPr>
        <p:spPr>
          <a:xfrm>
            <a:off x="680322" y="2063262"/>
            <a:ext cx="3739278" cy="2661138"/>
          </a:xfrm>
        </p:spPr>
        <p:txBody>
          <a:bodyPr vert="horz" lIns="91440" tIns="45720" rIns="91440" bIns="45720" rtlCol="0" anchor="ctr">
            <a:normAutofit/>
          </a:bodyPr>
          <a:lstStyle/>
          <a:p>
            <a:pPr algn="r"/>
            <a:r>
              <a:rPr lang="en-US" sz="4000" dirty="0">
                <a:solidFill>
                  <a:srgbClr val="FFFFFF"/>
                </a:solidFill>
              </a:rPr>
              <a:t>Great Data Set</a:t>
            </a:r>
          </a:p>
        </p:txBody>
      </p:sp>
      <p:pic>
        <p:nvPicPr>
          <p:cNvPr id="4" name="Picture 3">
            <a:extLst>
              <a:ext uri="{FF2B5EF4-FFF2-40B4-BE49-F238E27FC236}">
                <a16:creationId xmlns:a16="http://schemas.microsoft.com/office/drawing/2014/main" id="{DBF33C73-480F-48BF-A19E-146045574308}"/>
              </a:ext>
            </a:extLst>
          </p:cNvPr>
          <p:cNvPicPr>
            <a:picLocks noChangeAspect="1"/>
          </p:cNvPicPr>
          <p:nvPr/>
        </p:nvPicPr>
        <p:blipFill>
          <a:blip r:embed="rId5"/>
          <a:stretch>
            <a:fillRect/>
          </a:stretch>
        </p:blipFill>
        <p:spPr>
          <a:xfrm>
            <a:off x="5233166" y="640079"/>
            <a:ext cx="6272653" cy="5565875"/>
          </a:xfrm>
          <a:prstGeom prst="rect">
            <a:avLst/>
          </a:prstGeom>
        </p:spPr>
      </p:pic>
    </p:spTree>
    <p:extLst>
      <p:ext uri="{BB962C8B-B14F-4D97-AF65-F5344CB8AC3E}">
        <p14:creationId xmlns:p14="http://schemas.microsoft.com/office/powerpoint/2010/main" val="3542327206"/>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79" name="Picture 78">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1" name="Picture 80">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3" name="Picture 82">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85" name="Rectangle 84">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9" name="Rectangle 88">
            <a:extLst>
              <a:ext uri="{FF2B5EF4-FFF2-40B4-BE49-F238E27FC236}">
                <a16:creationId xmlns:a16="http://schemas.microsoft.com/office/drawing/2014/main" id="{2F84762E-7FCC-4EAF-B9E7-CE7214491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a:extLst>
              <a:ext uri="{FF2B5EF4-FFF2-40B4-BE49-F238E27FC236}">
                <a16:creationId xmlns:a16="http://schemas.microsoft.com/office/drawing/2014/main" id="{927A1389-2A5D-4886-AD82-F213767E67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93" name="Rectangle 92">
            <a:extLst>
              <a:ext uri="{FF2B5EF4-FFF2-40B4-BE49-F238E27FC236}">
                <a16:creationId xmlns:a16="http://schemas.microsoft.com/office/drawing/2014/main" id="{A1038667-0C3F-4764-A24D-DA9D9B474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Picture 94">
            <a:extLst>
              <a:ext uri="{FF2B5EF4-FFF2-40B4-BE49-F238E27FC236}">
                <a16:creationId xmlns:a16="http://schemas.microsoft.com/office/drawing/2014/main" id="{6AC2195B-895A-4535-8ECD-9F5B669C5C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97" name="Rectangle 96">
            <a:extLst>
              <a:ext uri="{FF2B5EF4-FFF2-40B4-BE49-F238E27FC236}">
                <a16:creationId xmlns:a16="http://schemas.microsoft.com/office/drawing/2014/main" id="{571EEFCA-9235-4BC2-85C3-A4EC6EE57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2BD0AB0-AEFD-4E16-91E5-E2CDC14D6E80}"/>
              </a:ext>
            </a:extLst>
          </p:cNvPr>
          <p:cNvSpPr>
            <a:spLocks noGrp="1"/>
          </p:cNvSpPr>
          <p:nvPr>
            <p:ph type="title"/>
          </p:nvPr>
        </p:nvSpPr>
        <p:spPr>
          <a:xfrm>
            <a:off x="414259" y="2073665"/>
            <a:ext cx="4086637" cy="2661138"/>
          </a:xfrm>
        </p:spPr>
        <p:txBody>
          <a:bodyPr vert="horz" lIns="91440" tIns="45720" rIns="91440" bIns="45720" rtlCol="0" anchor="ctr">
            <a:normAutofit/>
          </a:bodyPr>
          <a:lstStyle/>
          <a:p>
            <a:pPr algn="r"/>
            <a:r>
              <a:rPr lang="en-US" sz="1800" dirty="0"/>
              <a:t>More Great Data</a:t>
            </a:r>
            <a:br>
              <a:rPr lang="en-US" sz="1800" dirty="0"/>
            </a:br>
            <a:br>
              <a:rPr lang="en-US" sz="1800" dirty="0"/>
            </a:br>
            <a:r>
              <a:rPr lang="en-US" sz="1800" dirty="0"/>
              <a:t>https://www.reed.edu/ir/phd.html</a:t>
            </a:r>
          </a:p>
        </p:txBody>
      </p:sp>
      <p:pic>
        <p:nvPicPr>
          <p:cNvPr id="4" name="Picture 3">
            <a:extLst>
              <a:ext uri="{FF2B5EF4-FFF2-40B4-BE49-F238E27FC236}">
                <a16:creationId xmlns:a16="http://schemas.microsoft.com/office/drawing/2014/main" id="{8CD749B4-5566-44F9-A101-89855C94540F}"/>
              </a:ext>
            </a:extLst>
          </p:cNvPr>
          <p:cNvPicPr>
            <a:picLocks noChangeAspect="1"/>
          </p:cNvPicPr>
          <p:nvPr/>
        </p:nvPicPr>
        <p:blipFill>
          <a:blip r:embed="rId5"/>
          <a:stretch>
            <a:fillRect/>
          </a:stretch>
        </p:blipFill>
        <p:spPr>
          <a:xfrm>
            <a:off x="5494752" y="640080"/>
            <a:ext cx="5840670" cy="557784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43625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Liberal Arts Education… Education for a Lifetime</a:t>
            </a:r>
          </a:p>
        </p:txBody>
      </p:sp>
      <p:sp>
        <p:nvSpPr>
          <p:cNvPr id="3" name="Content Placeholder 2"/>
          <p:cNvSpPr>
            <a:spLocks noGrp="1"/>
          </p:cNvSpPr>
          <p:nvPr>
            <p:ph idx="1"/>
          </p:nvPr>
        </p:nvSpPr>
        <p:spPr/>
        <p:txBody>
          <a:bodyPr>
            <a:normAutofit fontScale="92500" lnSpcReduction="20000"/>
          </a:bodyPr>
          <a:lstStyle/>
          <a:p>
            <a:r>
              <a:rPr lang="en-US" dirty="0">
                <a:latin typeface="+mj-lt"/>
              </a:rPr>
              <a:t>Skills for  lifetime of work in jobs that don’t exist yet.</a:t>
            </a:r>
          </a:p>
          <a:p>
            <a:endParaRPr lang="en-US" dirty="0">
              <a:latin typeface="+mj-lt"/>
            </a:endParaRPr>
          </a:p>
          <a:p>
            <a:r>
              <a:rPr lang="en-US" dirty="0">
                <a:latin typeface="+mj-lt"/>
              </a:rPr>
              <a:t>Creative thinking</a:t>
            </a:r>
          </a:p>
          <a:p>
            <a:r>
              <a:rPr lang="en-US" dirty="0">
                <a:latin typeface="+mj-lt"/>
              </a:rPr>
              <a:t>Collaborative work</a:t>
            </a:r>
          </a:p>
          <a:p>
            <a:r>
              <a:rPr lang="en-US" dirty="0">
                <a:latin typeface="+mj-lt"/>
              </a:rPr>
              <a:t>Interdisciplinary thinking</a:t>
            </a:r>
          </a:p>
          <a:p>
            <a:r>
              <a:rPr lang="en-US" dirty="0">
                <a:latin typeface="+mj-lt"/>
              </a:rPr>
              <a:t>Leadership (many types) and the ability to follow</a:t>
            </a:r>
          </a:p>
          <a:p>
            <a:r>
              <a:rPr lang="en-US" dirty="0">
                <a:latin typeface="+mj-lt"/>
              </a:rPr>
              <a:t>Communication skills (in person, in writing, one-on-one, small group, large group)</a:t>
            </a:r>
          </a:p>
          <a:p>
            <a:r>
              <a:rPr lang="en-US" dirty="0">
                <a:latin typeface="+mj-lt"/>
              </a:rPr>
              <a:t>Data analysis</a:t>
            </a:r>
          </a:p>
          <a:p>
            <a:r>
              <a:rPr lang="en-US" dirty="0">
                <a:latin typeface="+mj-lt"/>
              </a:rPr>
              <a:t>Creative problem solving</a:t>
            </a:r>
          </a:p>
        </p:txBody>
      </p:sp>
    </p:spTree>
    <p:extLst>
      <p:ext uri="{BB962C8B-B14F-4D97-AF65-F5344CB8AC3E}">
        <p14:creationId xmlns:p14="http://schemas.microsoft.com/office/powerpoint/2010/main" val="2212670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Liberal Arts Education… Education for a Lifetime</a:t>
            </a:r>
          </a:p>
        </p:txBody>
      </p:sp>
      <p:sp>
        <p:nvSpPr>
          <p:cNvPr id="3" name="Content Placeholder 2"/>
          <p:cNvSpPr>
            <a:spLocks noGrp="1"/>
          </p:cNvSpPr>
          <p:nvPr>
            <p:ph idx="1"/>
          </p:nvPr>
        </p:nvSpPr>
        <p:spPr>
          <a:xfrm>
            <a:off x="680321" y="2336872"/>
            <a:ext cx="9613861" cy="3745875"/>
          </a:xfrm>
        </p:spPr>
        <p:txBody>
          <a:bodyPr>
            <a:noAutofit/>
          </a:bodyPr>
          <a:lstStyle/>
          <a:p>
            <a:r>
              <a:rPr lang="en-US" sz="2200" dirty="0">
                <a:latin typeface="+mj-lt"/>
              </a:rPr>
              <a:t>“the No. 1 thing we look for is general cognitive ability, and it’s not I.Q. It’s learning ability. It’s the ability to process on the fly. It’s the ability to pull together disparate bits of information.”</a:t>
            </a:r>
          </a:p>
          <a:p>
            <a:r>
              <a:rPr lang="en-US" sz="2200" dirty="0">
                <a:latin typeface="+mj-lt"/>
              </a:rPr>
              <a:t>“leadership — in particular emergent leadership as opposed to traditional leadership. Traditional leadership is, were you president of the chess club? Were you vice president of sales? How quickly did you get there? We don’t care. What we care about is, when faced with a problem and you’re a member of a team, do you, at the appropriate time, step in and lead. And just as critically, do you step back and stop leading, do you let someone else? Because what’s critical to be an effective leader in this environment is you have to be willing to relinquish power.”</a:t>
            </a:r>
          </a:p>
        </p:txBody>
      </p:sp>
    </p:spTree>
    <p:extLst>
      <p:ext uri="{BB962C8B-B14F-4D97-AF65-F5344CB8AC3E}">
        <p14:creationId xmlns:p14="http://schemas.microsoft.com/office/powerpoint/2010/main" val="1674038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More…</a:t>
            </a:r>
          </a:p>
        </p:txBody>
      </p:sp>
      <p:sp>
        <p:nvSpPr>
          <p:cNvPr id="8" name="Content Placeholder 7"/>
          <p:cNvSpPr>
            <a:spLocks noGrp="1"/>
          </p:cNvSpPr>
          <p:nvPr>
            <p:ph idx="1"/>
          </p:nvPr>
        </p:nvSpPr>
        <p:spPr/>
        <p:txBody>
          <a:bodyPr>
            <a:normAutofit fontScale="92500" lnSpcReduction="10000"/>
          </a:bodyPr>
          <a:lstStyle/>
          <a:p>
            <a:r>
              <a:rPr lang="en-US" dirty="0">
                <a:latin typeface="+mj-lt"/>
              </a:rPr>
              <a:t>“It’s feeling the sense of responsibility, the sense of ownership, to step in,” he said, to try to solve any problem — and the humility to step back and embrace the better ideas of others.”</a:t>
            </a:r>
          </a:p>
          <a:p>
            <a:r>
              <a:rPr lang="en-US" dirty="0">
                <a:latin typeface="+mj-lt"/>
              </a:rPr>
              <a:t>“what we’ve seen is that the people who are the most successful here, who we want to hire, will have a fierce position. They’ll argue like hell. They’ll be zealots about their point of view. But then you say, ‘here’s a new fact,’ and they’ll go, ‘Oh, well, that changes things; you’re right.’ ”</a:t>
            </a:r>
          </a:p>
          <a:p>
            <a:r>
              <a:rPr lang="en-US" dirty="0">
                <a:latin typeface="+mj-lt"/>
              </a:rPr>
              <a:t>Lazlo Bock, former senior vice president of people operations for Google </a:t>
            </a:r>
          </a:p>
          <a:p>
            <a:endParaRPr lang="en-US" dirty="0">
              <a:latin typeface="+mj-lt"/>
            </a:endParaRPr>
          </a:p>
          <a:p>
            <a:r>
              <a:rPr lang="en-US" dirty="0">
                <a:latin typeface="+mj-lt"/>
              </a:rPr>
              <a:t>http://www.nytimes.com/2014/02/23/opinion/sunday/friedman-how-to-get-a-job-at-google.html</a:t>
            </a:r>
          </a:p>
          <a:p>
            <a:endParaRPr lang="en-US" sz="2200" dirty="0">
              <a:solidFill>
                <a:schemeClr val="accent2"/>
              </a:solidFill>
              <a:latin typeface="Bell MT" panose="02020503060305020303" pitchFamily="18" charset="0"/>
            </a:endParaRPr>
          </a:p>
        </p:txBody>
      </p:sp>
    </p:spTree>
    <p:extLst>
      <p:ext uri="{BB962C8B-B14F-4D97-AF65-F5344CB8AC3E}">
        <p14:creationId xmlns:p14="http://schemas.microsoft.com/office/powerpoint/2010/main" val="2307312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Marathon, not a sprint</a:t>
            </a:r>
          </a:p>
        </p:txBody>
      </p:sp>
      <p:sp>
        <p:nvSpPr>
          <p:cNvPr id="3" name="Content Placeholder 2"/>
          <p:cNvSpPr>
            <a:spLocks noGrp="1"/>
          </p:cNvSpPr>
          <p:nvPr>
            <p:ph idx="1"/>
          </p:nvPr>
        </p:nvSpPr>
        <p:spPr>
          <a:xfrm>
            <a:off x="680321" y="2336873"/>
            <a:ext cx="9613861" cy="4169944"/>
          </a:xfrm>
        </p:spPr>
        <p:txBody>
          <a:bodyPr>
            <a:normAutofit fontScale="92500" lnSpcReduction="10000"/>
          </a:bodyPr>
          <a:lstStyle/>
          <a:p>
            <a:r>
              <a:rPr lang="en-US" dirty="0">
                <a:latin typeface="+mj-lt"/>
              </a:rPr>
              <a:t>“Humanities and social sciences students, for example, make 84% as much as professional and pre-professional students like nurses and criminologists at ages 21-25</a:t>
            </a:r>
            <a:r>
              <a:rPr lang="en-US" b="1" dirty="0">
                <a:latin typeface="+mj-lt"/>
              </a:rPr>
              <a:t>—but they pull in about $2,000 more during their peak earning years from 56-60 ($66,185 compared with $64,149).”</a:t>
            </a:r>
          </a:p>
          <a:p>
            <a:r>
              <a:rPr lang="en-US" dirty="0">
                <a:latin typeface="+mj-lt"/>
              </a:rPr>
              <a:t>http://blogs.wsj.com/atwork/2014/01/22/liberal-arts-salaries-are-a-marathon-not-a-sprint/</a:t>
            </a:r>
          </a:p>
          <a:p>
            <a:r>
              <a:rPr lang="en-US" dirty="0">
                <a:latin typeface="+mj-lt"/>
              </a:rPr>
              <a:t>We are a culture of here and now, which makes “selling” a liberal arts education at a small school challenging. We are also a culture fascinated by name-brand items, and we struggle with lesser known anything, especially a financial commitment like college tuition. </a:t>
            </a:r>
          </a:p>
          <a:p>
            <a:r>
              <a:rPr lang="en-US" dirty="0">
                <a:latin typeface="+mj-lt"/>
              </a:rPr>
              <a:t>However, liberal arts skills serve well in a changing market when the jobs these students have may not yet exist. </a:t>
            </a:r>
          </a:p>
          <a:p>
            <a:endParaRPr lang="en-US" dirty="0">
              <a:latin typeface="Bell MT" panose="02020503060305020303" pitchFamily="18" charset="0"/>
            </a:endParaRPr>
          </a:p>
        </p:txBody>
      </p:sp>
    </p:spTree>
    <p:extLst>
      <p:ext uri="{BB962C8B-B14F-4D97-AF65-F5344CB8AC3E}">
        <p14:creationId xmlns:p14="http://schemas.microsoft.com/office/powerpoint/2010/main" val="2909319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99DA2-9596-4855-AA9D-C1EA77D146F4}"/>
              </a:ext>
            </a:extLst>
          </p:cNvPr>
          <p:cNvSpPr>
            <a:spLocks noGrp="1"/>
          </p:cNvSpPr>
          <p:nvPr>
            <p:ph type="title"/>
          </p:nvPr>
        </p:nvSpPr>
        <p:spPr/>
        <p:txBody>
          <a:bodyPr/>
          <a:lstStyle/>
          <a:p>
            <a:pPr algn="ctr"/>
            <a:r>
              <a:rPr lang="en-US" dirty="0"/>
              <a:t>Real Life Examples</a:t>
            </a:r>
            <a:br>
              <a:rPr lang="en-US" dirty="0"/>
            </a:br>
            <a:r>
              <a:rPr lang="en-US" dirty="0"/>
              <a:t>(aka links you can share with the skeptics)</a:t>
            </a:r>
          </a:p>
        </p:txBody>
      </p:sp>
      <p:sp>
        <p:nvSpPr>
          <p:cNvPr id="3" name="Content Placeholder 2">
            <a:extLst>
              <a:ext uri="{FF2B5EF4-FFF2-40B4-BE49-F238E27FC236}">
                <a16:creationId xmlns:a16="http://schemas.microsoft.com/office/drawing/2014/main" id="{72B1CCE8-B51D-498B-9314-D80470373BF2}"/>
              </a:ext>
            </a:extLst>
          </p:cNvPr>
          <p:cNvSpPr>
            <a:spLocks noGrp="1"/>
          </p:cNvSpPr>
          <p:nvPr>
            <p:ph idx="1"/>
          </p:nvPr>
        </p:nvSpPr>
        <p:spPr/>
        <p:txBody>
          <a:bodyPr>
            <a:normAutofit fontScale="77500" lnSpcReduction="20000"/>
          </a:bodyPr>
          <a:lstStyle/>
          <a:p>
            <a:r>
              <a:rPr lang="en-US" b="1" dirty="0"/>
              <a:t>Agnes Scott College</a:t>
            </a:r>
            <a:endParaRPr lang="en-US" dirty="0"/>
          </a:p>
          <a:p>
            <a:r>
              <a:rPr lang="en-US" u="sng" dirty="0">
                <a:solidFill>
                  <a:srgbClr val="FFC000"/>
                </a:solidFill>
              </a:rPr>
              <a:t>https://agnesscott.edu/academics/majors-minors/gems-program/index.html</a:t>
            </a:r>
          </a:p>
          <a:p>
            <a:r>
              <a:rPr lang="en-US" dirty="0"/>
              <a:t>Check out the GEMS program (Generating Excellence in Math and Science)</a:t>
            </a:r>
          </a:p>
          <a:p>
            <a:r>
              <a:rPr lang="en-US" b="1" dirty="0"/>
              <a:t>Allegheny College</a:t>
            </a:r>
            <a:endParaRPr lang="en-US" dirty="0"/>
          </a:p>
          <a:p>
            <a:r>
              <a:rPr lang="en-US" u="sng" dirty="0">
                <a:solidFill>
                  <a:srgbClr val="FFC000"/>
                </a:solidFill>
              </a:rPr>
              <a:t>http://sites.allegheny.edu/news/2017/02/03/allegheny-senior-awarded-grant-for-environmental-research/</a:t>
            </a:r>
          </a:p>
          <a:p>
            <a:r>
              <a:rPr lang="en-US" dirty="0"/>
              <a:t>Senior Alexandrea Rice received a Davey Foundation Annual Arbor Grant for her work in eco-friendly research.</a:t>
            </a:r>
          </a:p>
          <a:p>
            <a:r>
              <a:rPr lang="en-US" b="1" dirty="0"/>
              <a:t>Antioch College</a:t>
            </a:r>
            <a:endParaRPr lang="en-US" dirty="0"/>
          </a:p>
          <a:p>
            <a:r>
              <a:rPr lang="en-US" u="sng" dirty="0">
                <a:solidFill>
                  <a:srgbClr val="FFC000"/>
                </a:solidFill>
              </a:rPr>
              <a:t>http://co-op.antiochcollege.edu/why-are-babies-born-when-we-want-to-be-asleep/</a:t>
            </a:r>
          </a:p>
          <a:p>
            <a:r>
              <a:rPr lang="en-US" dirty="0" err="1"/>
              <a:t>Antiochans</a:t>
            </a:r>
            <a:r>
              <a:rPr lang="en-US" dirty="0"/>
              <a:t> spend ⅓ of their time in co-op experiences like Cecilia </a:t>
            </a:r>
            <a:r>
              <a:rPr lang="en-US" dirty="0" err="1"/>
              <a:t>Kouba</a:t>
            </a:r>
            <a:r>
              <a:rPr lang="en-US" dirty="0"/>
              <a:t> ‘19 (Advent Midwifery) </a:t>
            </a:r>
          </a:p>
        </p:txBody>
      </p:sp>
    </p:spTree>
    <p:extLst>
      <p:ext uri="{BB962C8B-B14F-4D97-AF65-F5344CB8AC3E}">
        <p14:creationId xmlns:p14="http://schemas.microsoft.com/office/powerpoint/2010/main" val="3606337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4DAC4E-4E1C-469F-9914-59AB7202D930}"/>
              </a:ext>
            </a:extLst>
          </p:cNvPr>
          <p:cNvSpPr>
            <a:spLocks noGrp="1"/>
          </p:cNvSpPr>
          <p:nvPr>
            <p:ph idx="1"/>
          </p:nvPr>
        </p:nvSpPr>
        <p:spPr>
          <a:xfrm>
            <a:off x="680321" y="2001078"/>
            <a:ext cx="9613861" cy="4678017"/>
          </a:xfrm>
        </p:spPr>
        <p:txBody>
          <a:bodyPr>
            <a:normAutofit fontScale="62500" lnSpcReduction="20000"/>
          </a:bodyPr>
          <a:lstStyle/>
          <a:p>
            <a:r>
              <a:rPr lang="en-US" b="1" dirty="0"/>
              <a:t>Austin College</a:t>
            </a:r>
            <a:endParaRPr lang="en-US" dirty="0"/>
          </a:p>
          <a:p>
            <a:r>
              <a:rPr lang="en-US" dirty="0">
                <a:hlinkClick r:id="rId2"/>
              </a:rPr>
              <a:t>http://www.austincollege.edu/austin-college-presents-student-scholarship-conference/</a:t>
            </a:r>
            <a:endParaRPr lang="en-US" dirty="0"/>
          </a:p>
          <a:p>
            <a:r>
              <a:rPr lang="en-US" dirty="0"/>
              <a:t>Check out the research at Austin College’s Student Scholarship Conference.</a:t>
            </a:r>
          </a:p>
          <a:p>
            <a:r>
              <a:rPr lang="en-US" b="1" dirty="0"/>
              <a:t>Beloit College</a:t>
            </a:r>
            <a:endParaRPr lang="en-US" dirty="0"/>
          </a:p>
          <a:p>
            <a:r>
              <a:rPr lang="en-US" u="sng" dirty="0">
                <a:solidFill>
                  <a:srgbClr val="FFC000"/>
                </a:solidFill>
              </a:rPr>
              <a:t>https://www.beloit.edu/academics/preprofprgms/</a:t>
            </a:r>
          </a:p>
          <a:p>
            <a:r>
              <a:rPr lang="en-US" dirty="0"/>
              <a:t>Beloit College offers a cooperative program with the </a:t>
            </a:r>
            <a:r>
              <a:rPr lang="en-US" dirty="0">
                <a:hlinkClick r:id="rId3"/>
              </a:rPr>
              <a:t>Nicholas School of the Environment at Duke University</a:t>
            </a:r>
            <a:r>
              <a:rPr lang="en-US" dirty="0"/>
              <a:t> that leads to the Master of Forestry (M.F.) or Master of Environmental Management (M.E.M.) degree.</a:t>
            </a:r>
          </a:p>
          <a:p>
            <a:r>
              <a:rPr lang="en-US" b="1" dirty="0"/>
              <a:t>Birmingham-Southern College</a:t>
            </a:r>
            <a:endParaRPr lang="en-US" dirty="0"/>
          </a:p>
          <a:p>
            <a:r>
              <a:rPr lang="en-US" u="sng" dirty="0">
                <a:solidFill>
                  <a:srgbClr val="FFC000"/>
                </a:solidFill>
              </a:rPr>
              <a:t>http://bsc.edu/academics/krulak/rise3/index.cfm</a:t>
            </a:r>
          </a:p>
          <a:p>
            <a:r>
              <a:rPr lang="en-US" dirty="0"/>
              <a:t>Explore. Experience. Excel. Rise3 at Birmingham-Southern College</a:t>
            </a:r>
          </a:p>
          <a:p>
            <a:r>
              <a:rPr lang="en-US" b="1" dirty="0"/>
              <a:t>Centre College</a:t>
            </a:r>
            <a:endParaRPr lang="en-US" dirty="0"/>
          </a:p>
          <a:p>
            <a:r>
              <a:rPr lang="en-US" dirty="0">
                <a:hlinkClick r:id="rId4"/>
              </a:rPr>
              <a:t>http://www.centre.edu/centre-college-professor-student-teach-experimental-sessions-italy/</a:t>
            </a:r>
            <a:endParaRPr lang="en-US" dirty="0"/>
          </a:p>
          <a:p>
            <a:r>
              <a:rPr lang="en-US" dirty="0"/>
              <a:t>Student and faculty co-teach a summer course in Italy</a:t>
            </a:r>
          </a:p>
          <a:p>
            <a:r>
              <a:rPr lang="en-US" b="1" dirty="0"/>
              <a:t>Clark University</a:t>
            </a:r>
            <a:endParaRPr lang="en-US" dirty="0"/>
          </a:p>
          <a:p>
            <a:r>
              <a:rPr lang="en-US" u="sng" dirty="0">
                <a:solidFill>
                  <a:srgbClr val="FFC000"/>
                </a:solidFill>
              </a:rPr>
              <a:t>http://www.clarku.edu/articles/sarah-wells-17-perceives-poetry-physics</a:t>
            </a:r>
          </a:p>
          <a:p>
            <a:r>
              <a:rPr lang="en-US" dirty="0"/>
              <a:t>Physics + English? Of course.</a:t>
            </a:r>
          </a:p>
        </p:txBody>
      </p:sp>
    </p:spTree>
    <p:extLst>
      <p:ext uri="{BB962C8B-B14F-4D97-AF65-F5344CB8AC3E}">
        <p14:creationId xmlns:p14="http://schemas.microsoft.com/office/powerpoint/2010/main" val="1602917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4DAC4E-4E1C-469F-9914-59AB7202D930}"/>
              </a:ext>
            </a:extLst>
          </p:cNvPr>
          <p:cNvSpPr>
            <a:spLocks noGrp="1"/>
          </p:cNvSpPr>
          <p:nvPr>
            <p:ph idx="1"/>
          </p:nvPr>
        </p:nvSpPr>
        <p:spPr>
          <a:xfrm>
            <a:off x="680321" y="2001078"/>
            <a:ext cx="9613861" cy="4678017"/>
          </a:xfrm>
        </p:spPr>
        <p:txBody>
          <a:bodyPr>
            <a:normAutofit fontScale="62500" lnSpcReduction="20000"/>
          </a:bodyPr>
          <a:lstStyle/>
          <a:p>
            <a:r>
              <a:rPr lang="en-US" b="1" dirty="0"/>
              <a:t>Cornell College</a:t>
            </a:r>
            <a:endParaRPr lang="en-US" dirty="0"/>
          </a:p>
          <a:p>
            <a:r>
              <a:rPr lang="en-US" u="sng" dirty="0">
                <a:hlinkClick r:id="rId2"/>
              </a:rPr>
              <a:t>http://news.cornellcollege.edu/2017/04/xu-13-receives-national-podiatric-student-award/</a:t>
            </a:r>
            <a:endParaRPr lang="en-US" dirty="0"/>
          </a:p>
          <a:p>
            <a:r>
              <a:rPr lang="en-US" dirty="0"/>
              <a:t>Two first-author papers and an award for Outstanding Professional Conduct -- a great finish to podiatry school for </a:t>
            </a:r>
            <a:r>
              <a:rPr lang="en-US" dirty="0" err="1"/>
              <a:t>for</a:t>
            </a:r>
            <a:r>
              <a:rPr lang="en-US" dirty="0"/>
              <a:t> Dixon Xu ’13.</a:t>
            </a:r>
          </a:p>
          <a:p>
            <a:r>
              <a:rPr lang="en-US" b="1" dirty="0"/>
              <a:t>Denison University</a:t>
            </a:r>
            <a:endParaRPr lang="en-US" dirty="0"/>
          </a:p>
          <a:p>
            <a:r>
              <a:rPr lang="en-US" u="sng" dirty="0">
                <a:hlinkClick r:id="rId3"/>
              </a:rPr>
              <a:t>http://denison.edu/feature/91172</a:t>
            </a:r>
            <a:endParaRPr lang="en-US" dirty="0"/>
          </a:p>
          <a:p>
            <a:r>
              <a:rPr lang="en-US" dirty="0"/>
              <a:t>What have chemistry and biochemistry students been up to? A lot.</a:t>
            </a:r>
          </a:p>
          <a:p>
            <a:r>
              <a:rPr lang="en-US" b="1" dirty="0"/>
              <a:t>Earlham College</a:t>
            </a:r>
            <a:endParaRPr lang="en-US" dirty="0"/>
          </a:p>
          <a:p>
            <a:r>
              <a:rPr lang="en-US" u="sng" dirty="0">
                <a:solidFill>
                  <a:srgbClr val="FFC000"/>
                </a:solidFill>
              </a:rPr>
              <a:t>http://tinyurl.com/grboqta</a:t>
            </a:r>
          </a:p>
          <a:p>
            <a:r>
              <a:rPr lang="en-US" dirty="0"/>
              <a:t>Alumna Margaret Hamilton '58, a NASA pioneer, will be a LEGO figurine!!! LEGO!</a:t>
            </a:r>
          </a:p>
          <a:p>
            <a:r>
              <a:rPr lang="en-US" b="1" dirty="0"/>
              <a:t>Eckerd College</a:t>
            </a:r>
            <a:endParaRPr lang="en-US" dirty="0"/>
          </a:p>
          <a:p>
            <a:r>
              <a:rPr lang="en-US" u="sng" dirty="0">
                <a:solidFill>
                  <a:srgbClr val="FFC000"/>
                </a:solidFill>
              </a:rPr>
              <a:t>https://www.eckerd.edu/academics/really-excel/</a:t>
            </a:r>
          </a:p>
          <a:p>
            <a:r>
              <a:rPr lang="en-US" dirty="0"/>
              <a:t>Freshman Research Awards offer $1,000 stipend for research with faculty in the first year.</a:t>
            </a:r>
          </a:p>
          <a:p>
            <a:r>
              <a:rPr lang="en-US" b="1" dirty="0"/>
              <a:t>Emory &amp; Henry College</a:t>
            </a:r>
            <a:endParaRPr lang="en-US" dirty="0"/>
          </a:p>
          <a:p>
            <a:r>
              <a:rPr lang="en-US" u="sng" dirty="0">
                <a:solidFill>
                  <a:srgbClr val="FFC000"/>
                </a:solidFill>
              </a:rPr>
              <a:t>http://www.ehc.edu/academics/research/</a:t>
            </a:r>
          </a:p>
          <a:p>
            <a:r>
              <a:rPr lang="en-US" dirty="0"/>
              <a:t>Great student research projects at Emory &amp; Henry College.</a:t>
            </a:r>
          </a:p>
        </p:txBody>
      </p:sp>
    </p:spTree>
    <p:extLst>
      <p:ext uri="{BB962C8B-B14F-4D97-AF65-F5344CB8AC3E}">
        <p14:creationId xmlns:p14="http://schemas.microsoft.com/office/powerpoint/2010/main" val="111379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4DAC4E-4E1C-469F-9914-59AB7202D930}"/>
              </a:ext>
            </a:extLst>
          </p:cNvPr>
          <p:cNvSpPr>
            <a:spLocks noGrp="1"/>
          </p:cNvSpPr>
          <p:nvPr>
            <p:ph idx="1"/>
          </p:nvPr>
        </p:nvSpPr>
        <p:spPr>
          <a:xfrm>
            <a:off x="680321" y="2001078"/>
            <a:ext cx="9613861" cy="4717774"/>
          </a:xfrm>
        </p:spPr>
        <p:txBody>
          <a:bodyPr>
            <a:noAutofit/>
          </a:bodyPr>
          <a:lstStyle/>
          <a:p>
            <a:r>
              <a:rPr lang="en-US" sz="1250" b="1" dirty="0"/>
              <a:t>The Evergreen State College</a:t>
            </a:r>
          </a:p>
          <a:p>
            <a:r>
              <a:rPr lang="en-US" sz="1250" b="1" u="sng" dirty="0">
                <a:hlinkClick r:id="rId2"/>
              </a:rPr>
              <a:t>http://evergreen.edu/magazine/winter-2017/evergreen-grad-begin-work-astronomical-importance</a:t>
            </a:r>
            <a:endParaRPr lang="en-US" sz="1250" b="1" dirty="0"/>
          </a:p>
          <a:p>
            <a:r>
              <a:rPr lang="en-US" sz="1250" b="1" dirty="0"/>
              <a:t>Nate Gilman ’10, MES ’13, serves as operations officer on the NOAA ship Pisces, which monitors reef populations along the East Coast.</a:t>
            </a:r>
          </a:p>
          <a:p>
            <a:r>
              <a:rPr lang="en-US" sz="1250" b="1" dirty="0"/>
              <a:t>Goucher College</a:t>
            </a:r>
          </a:p>
          <a:p>
            <a:r>
              <a:rPr lang="en-US" sz="1250" b="1" u="sng" dirty="0">
                <a:hlinkClick r:id="rId3"/>
              </a:rPr>
              <a:t>http://www.goucher.edu/academics/mathematics/opportunities-and-internships</a:t>
            </a:r>
            <a:endParaRPr lang="en-US" sz="1250" b="1" dirty="0"/>
          </a:p>
          <a:p>
            <a:r>
              <a:rPr lang="en-US" sz="1250" b="1" dirty="0"/>
              <a:t>Great list of internships directly applicable to math majors.</a:t>
            </a:r>
          </a:p>
          <a:p>
            <a:r>
              <a:rPr lang="en-US" sz="1250" b="1" dirty="0"/>
              <a:t>Guilford College</a:t>
            </a:r>
          </a:p>
          <a:p>
            <a:r>
              <a:rPr lang="en-US" sz="1250" b="1" u="sng" dirty="0">
                <a:hlinkClick r:id="rId4"/>
              </a:rPr>
              <a:t>http://www.guilford.edu/academics/after-guilford/index.aspx</a:t>
            </a:r>
            <a:endParaRPr lang="en-US" sz="1250" b="1" dirty="0"/>
          </a:p>
          <a:p>
            <a:r>
              <a:rPr lang="en-US" sz="1250" b="1" dirty="0"/>
              <a:t>Easy information on examples of life after Guilford.</a:t>
            </a:r>
          </a:p>
          <a:p>
            <a:r>
              <a:rPr lang="en-US" sz="1250" b="1" dirty="0"/>
              <a:t>Hampshire College</a:t>
            </a:r>
          </a:p>
          <a:p>
            <a:r>
              <a:rPr lang="en-US" sz="1250" b="1" u="sng" dirty="0">
                <a:hlinkClick r:id="rId5"/>
              </a:rPr>
              <a:t>https://www.hampshire.edu/news/2017/01/19/dean-couperus-creating-national-model-for-teaching-brain-imaging</a:t>
            </a:r>
            <a:endParaRPr lang="en-US" sz="1250" b="1" dirty="0"/>
          </a:p>
          <a:p>
            <a:r>
              <a:rPr lang="en-US" sz="1250" b="1" dirty="0"/>
              <a:t>A $600,000 National Science Foundation grant was awarded to a team including Jane Couperus, dean of the School of Cognitive Science and associate professor of developmental cognitive neuroscience</a:t>
            </a:r>
          </a:p>
          <a:p>
            <a:r>
              <a:rPr lang="en-US" sz="1250" b="1" dirty="0"/>
              <a:t>Hendrix College</a:t>
            </a:r>
          </a:p>
          <a:p>
            <a:r>
              <a:rPr lang="en-US" sz="1250" b="1" u="sng" dirty="0">
                <a:hlinkClick r:id="rId6"/>
              </a:rPr>
              <a:t>https://www.hendrix.edu/news/news.aspx?id=82701</a:t>
            </a:r>
            <a:endParaRPr lang="en-US" sz="1250" b="1" dirty="0"/>
          </a:p>
          <a:p>
            <a:r>
              <a:rPr lang="en-US" sz="1250" b="1" dirty="0"/>
              <a:t>Hendrix biology faculty and students travel to Belize to review students’ research.</a:t>
            </a:r>
          </a:p>
        </p:txBody>
      </p:sp>
    </p:spTree>
    <p:extLst>
      <p:ext uri="{BB962C8B-B14F-4D97-AF65-F5344CB8AC3E}">
        <p14:creationId xmlns:p14="http://schemas.microsoft.com/office/powerpoint/2010/main" val="3293658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6469B-EE4F-4D20-BC6C-107030D06C8B}"/>
              </a:ext>
            </a:extLst>
          </p:cNvPr>
          <p:cNvSpPr>
            <a:spLocks noGrp="1"/>
          </p:cNvSpPr>
          <p:nvPr>
            <p:ph type="title"/>
          </p:nvPr>
        </p:nvSpPr>
        <p:spPr/>
        <p:txBody>
          <a:bodyPr/>
          <a:lstStyle/>
          <a:p>
            <a:pPr algn="ctr"/>
            <a:r>
              <a:rPr lang="en-US" dirty="0"/>
              <a:t>What’s this session about again?</a:t>
            </a:r>
          </a:p>
        </p:txBody>
      </p:sp>
      <p:sp>
        <p:nvSpPr>
          <p:cNvPr id="3" name="Content Placeholder 2">
            <a:extLst>
              <a:ext uri="{FF2B5EF4-FFF2-40B4-BE49-F238E27FC236}">
                <a16:creationId xmlns:a16="http://schemas.microsoft.com/office/drawing/2014/main" id="{38B5A513-EC36-40D5-83EF-E2E8E7E44505}"/>
              </a:ext>
            </a:extLst>
          </p:cNvPr>
          <p:cNvSpPr>
            <a:spLocks noGrp="1"/>
          </p:cNvSpPr>
          <p:nvPr>
            <p:ph idx="1"/>
          </p:nvPr>
        </p:nvSpPr>
        <p:spPr/>
        <p:txBody>
          <a:bodyPr>
            <a:normAutofit lnSpcReduction="10000"/>
          </a:bodyPr>
          <a:lstStyle/>
          <a:p>
            <a:r>
              <a:rPr lang="en-US" dirty="0"/>
              <a:t>No sciences? No jobs? Too much debt? The liberal arts are being talked about... and not always in a good way. This session will give counselors tangible takeaways to help students and parents see the value in this type of college or university. The session will offer examples of research and articles that can help counselors encourage students to expand their search criteria and to counter their students' and parents' struggle with getting beyond the usual list of highly visible schools to create a list that reflects the student's talents, needs, and loves. Samples will include data from Colleges That Change Lives member schools and other small, liberal arts schools. </a:t>
            </a:r>
          </a:p>
        </p:txBody>
      </p:sp>
    </p:spTree>
    <p:extLst>
      <p:ext uri="{BB962C8B-B14F-4D97-AF65-F5344CB8AC3E}">
        <p14:creationId xmlns:p14="http://schemas.microsoft.com/office/powerpoint/2010/main" val="3456625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4DAC4E-4E1C-469F-9914-59AB7202D930}"/>
              </a:ext>
            </a:extLst>
          </p:cNvPr>
          <p:cNvSpPr>
            <a:spLocks noGrp="1"/>
          </p:cNvSpPr>
          <p:nvPr>
            <p:ph idx="1"/>
          </p:nvPr>
        </p:nvSpPr>
        <p:spPr>
          <a:xfrm>
            <a:off x="680321" y="2001078"/>
            <a:ext cx="9613861" cy="4678017"/>
          </a:xfrm>
        </p:spPr>
        <p:txBody>
          <a:bodyPr>
            <a:noAutofit/>
          </a:bodyPr>
          <a:lstStyle/>
          <a:p>
            <a:r>
              <a:rPr lang="en-US" sz="1200" b="1" dirty="0"/>
              <a:t>Hillsdale College</a:t>
            </a:r>
            <a:endParaRPr lang="en-US" sz="1200" dirty="0"/>
          </a:p>
          <a:p>
            <a:r>
              <a:rPr lang="en-US" sz="1200" u="sng" dirty="0">
                <a:hlinkClick r:id="rId2"/>
              </a:rPr>
              <a:t>https://www.hillsdale.edu/hillsdale-blog/academics/classical-liberal-arts/study-physics-within-liberal-arts/?hootPostID=ff9dcd73656d00460a952e1da69a2ea5</a:t>
            </a:r>
            <a:endParaRPr lang="en-US" sz="1200" dirty="0"/>
          </a:p>
          <a:p>
            <a:r>
              <a:rPr lang="en-US" sz="1200" dirty="0"/>
              <a:t>Physics + liberals arts? Yes! Just ask assistant professor Paul Hosmer </a:t>
            </a:r>
          </a:p>
          <a:p>
            <a:r>
              <a:rPr lang="en-US" sz="1200" b="1" dirty="0"/>
              <a:t>Hiram College</a:t>
            </a:r>
            <a:endParaRPr lang="en-US" sz="1200" dirty="0"/>
          </a:p>
          <a:p>
            <a:r>
              <a:rPr lang="en-US" sz="1200" u="sng" dirty="0">
                <a:hlinkClick r:id="rId3"/>
              </a:rPr>
              <a:t>http://www.hiram.edu/hiram-news/hiram-college-offers-new-public-health-degree-program/</a:t>
            </a:r>
            <a:endParaRPr lang="en-US" sz="1200" dirty="0"/>
          </a:p>
          <a:p>
            <a:r>
              <a:rPr lang="en-US" sz="1200" dirty="0"/>
              <a:t>Hiram College recently announced a major and minor in public health.</a:t>
            </a:r>
          </a:p>
          <a:p>
            <a:r>
              <a:rPr lang="en-US" sz="1200" b="1" dirty="0"/>
              <a:t>Hope College</a:t>
            </a:r>
            <a:endParaRPr lang="en-US" sz="1200" dirty="0"/>
          </a:p>
          <a:p>
            <a:r>
              <a:rPr lang="en-US" sz="1200" u="sng" dirty="0">
                <a:hlinkClick r:id="rId4"/>
              </a:rPr>
              <a:t>http://www.hope.edu/academic/hhmi/</a:t>
            </a:r>
            <a:endParaRPr lang="en-US" sz="1200" dirty="0"/>
          </a:p>
          <a:p>
            <a:r>
              <a:rPr lang="en-US" sz="1200" dirty="0"/>
              <a:t>The Hope College HHMI program encourages students to become researchers in STEM fields.</a:t>
            </a:r>
          </a:p>
          <a:p>
            <a:r>
              <a:rPr lang="en-US" sz="1200" b="1" dirty="0"/>
              <a:t>Juniata College</a:t>
            </a:r>
            <a:endParaRPr lang="en-US" sz="1200" dirty="0"/>
          </a:p>
          <a:p>
            <a:r>
              <a:rPr lang="en-US" sz="1200" u="sng" dirty="0">
                <a:hlinkClick r:id="rId5"/>
              </a:rPr>
              <a:t>http://tinyurl.com/k87sacq</a:t>
            </a:r>
            <a:endParaRPr lang="en-US" sz="1200" dirty="0"/>
          </a:p>
          <a:p>
            <a:r>
              <a:rPr lang="en-US" sz="1200" dirty="0"/>
              <a:t>Juniata College geology students are part of a research team looking for abandoned lead mines from the 1770s.</a:t>
            </a:r>
          </a:p>
          <a:p>
            <a:r>
              <a:rPr lang="en-US" sz="1200" b="1" dirty="0"/>
              <a:t>Kalamazoo College</a:t>
            </a:r>
            <a:endParaRPr lang="en-US" sz="1200" dirty="0"/>
          </a:p>
          <a:p>
            <a:r>
              <a:rPr lang="en-US" sz="1200" u="sng" dirty="0">
                <a:hlinkClick r:id="rId6"/>
              </a:rPr>
              <a:t>http://www.kzoo.edu/news/katmicwic/</a:t>
            </a:r>
            <a:endParaRPr lang="en-US" sz="1200" dirty="0"/>
          </a:p>
          <a:p>
            <a:r>
              <a:rPr lang="en-US" sz="1200" dirty="0"/>
              <a:t>Seven Kalamazoo College computer science students traveled with professors </a:t>
            </a:r>
            <a:r>
              <a:rPr lang="en-US" sz="1200" dirty="0" err="1"/>
              <a:t>Alyce</a:t>
            </a:r>
            <a:r>
              <a:rPr lang="en-US" sz="1200" dirty="0"/>
              <a:t> Brady and Pam Cutter to the 6th Biennial Michigan Celebration of </a:t>
            </a:r>
            <a:r>
              <a:rPr lang="en-US" sz="1200" u="sng" dirty="0">
                <a:hlinkClick r:id="rId7"/>
              </a:rPr>
              <a:t>Women in Computing</a:t>
            </a:r>
            <a:r>
              <a:rPr lang="en-US" sz="1200" dirty="0"/>
              <a:t> (MICWIC).</a:t>
            </a:r>
          </a:p>
        </p:txBody>
      </p:sp>
    </p:spTree>
    <p:extLst>
      <p:ext uri="{BB962C8B-B14F-4D97-AF65-F5344CB8AC3E}">
        <p14:creationId xmlns:p14="http://schemas.microsoft.com/office/powerpoint/2010/main" val="1438534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4DAC4E-4E1C-469F-9914-59AB7202D930}"/>
              </a:ext>
            </a:extLst>
          </p:cNvPr>
          <p:cNvSpPr>
            <a:spLocks noGrp="1"/>
          </p:cNvSpPr>
          <p:nvPr>
            <p:ph idx="1"/>
          </p:nvPr>
        </p:nvSpPr>
        <p:spPr>
          <a:xfrm>
            <a:off x="680321" y="2001078"/>
            <a:ext cx="9613861" cy="4678017"/>
          </a:xfrm>
        </p:spPr>
        <p:txBody>
          <a:bodyPr>
            <a:noAutofit/>
          </a:bodyPr>
          <a:lstStyle/>
          <a:p>
            <a:r>
              <a:rPr lang="en-US" sz="1400" b="1" dirty="0"/>
              <a:t>Knox College</a:t>
            </a:r>
            <a:endParaRPr lang="en-US" sz="1400" dirty="0"/>
          </a:p>
          <a:p>
            <a:r>
              <a:rPr lang="en-US" sz="1400" u="sng" dirty="0">
                <a:hlinkClick r:id="rId2"/>
              </a:rPr>
              <a:t>https://www.knox.edu/news/knox-students-navigate-research-at-sea</a:t>
            </a:r>
            <a:endParaRPr lang="en-US" sz="1400" dirty="0"/>
          </a:p>
          <a:p>
            <a:r>
              <a:rPr lang="en-US" sz="1400" dirty="0"/>
              <a:t>Two Knox students recently completed the Sea Semester program.</a:t>
            </a:r>
          </a:p>
          <a:p>
            <a:r>
              <a:rPr lang="en-US" sz="1400" b="1" dirty="0"/>
              <a:t>Lawrence University</a:t>
            </a:r>
            <a:endParaRPr lang="en-US" sz="1400" dirty="0"/>
          </a:p>
          <a:p>
            <a:r>
              <a:rPr lang="en-US" sz="1400" u="sng" dirty="0">
                <a:hlinkClick r:id="rId3"/>
              </a:rPr>
              <a:t>http://www.lawrence.edu/admissions/why/life_after_lawrence/node/10256</a:t>
            </a:r>
            <a:endParaRPr lang="en-US" sz="1400" dirty="0"/>
          </a:p>
          <a:p>
            <a:r>
              <a:rPr lang="en-US" sz="1400" dirty="0"/>
              <a:t>Lawrence University → Facebook</a:t>
            </a:r>
          </a:p>
          <a:p>
            <a:r>
              <a:rPr lang="en-US" sz="1400" b="1" dirty="0"/>
              <a:t>Lynchburg College</a:t>
            </a:r>
            <a:endParaRPr lang="en-US" sz="1400" dirty="0"/>
          </a:p>
          <a:p>
            <a:r>
              <a:rPr lang="en-US" sz="1400" u="sng" dirty="0">
                <a:hlinkClick r:id="rId4"/>
              </a:rPr>
              <a:t>http://tinyurl.com/lvj2yx5</a:t>
            </a:r>
            <a:endParaRPr lang="en-US" sz="1400" dirty="0"/>
          </a:p>
          <a:p>
            <a:r>
              <a:rPr lang="en-US" sz="1400" dirty="0"/>
              <a:t>Computer science major, theater minor, virtual reality game designer</a:t>
            </a:r>
          </a:p>
          <a:p>
            <a:r>
              <a:rPr lang="en-US" sz="1400" b="1" dirty="0"/>
              <a:t>Marlboro College</a:t>
            </a:r>
            <a:endParaRPr lang="en-US" sz="1400" dirty="0"/>
          </a:p>
          <a:p>
            <a:r>
              <a:rPr lang="en-US" sz="1400" u="sng" dirty="0">
                <a:hlinkClick r:id="rId5"/>
              </a:rPr>
              <a:t>https://www.marlboro.edu/news/story/4859</a:t>
            </a:r>
            <a:endParaRPr lang="en-US" sz="1400" dirty="0"/>
          </a:p>
          <a:p>
            <a:r>
              <a:rPr lang="en-US" sz="1400" dirty="0"/>
              <a:t>Great examples of grant-supported student-faculty collaboration at </a:t>
            </a:r>
            <a:r>
              <a:rPr lang="en-US" sz="1400" u="sng" dirty="0">
                <a:hlinkClick r:id="rId6"/>
              </a:rPr>
              <a:t>Marlboro College</a:t>
            </a:r>
            <a:r>
              <a:rPr lang="en-US" sz="1400" dirty="0"/>
              <a:t>.</a:t>
            </a:r>
          </a:p>
          <a:p>
            <a:r>
              <a:rPr lang="en-US" sz="1400" b="1" dirty="0"/>
              <a:t>McDaniel College</a:t>
            </a:r>
            <a:endParaRPr lang="en-US" sz="1400" dirty="0"/>
          </a:p>
          <a:p>
            <a:r>
              <a:rPr lang="en-US" sz="1400" u="sng" dirty="0">
                <a:hlinkClick r:id="rId7"/>
              </a:rPr>
              <a:t>http://tinyurl.com/jxukhst</a:t>
            </a:r>
            <a:endParaRPr lang="en-US" sz="1400" dirty="0"/>
          </a:p>
          <a:p>
            <a:r>
              <a:rPr lang="en-US" sz="1400" dirty="0"/>
              <a:t>Pre-med students can study abroad. (And graduate in four years.)</a:t>
            </a:r>
          </a:p>
        </p:txBody>
      </p:sp>
    </p:spTree>
    <p:extLst>
      <p:ext uri="{BB962C8B-B14F-4D97-AF65-F5344CB8AC3E}">
        <p14:creationId xmlns:p14="http://schemas.microsoft.com/office/powerpoint/2010/main" val="1306954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4DAC4E-4E1C-469F-9914-59AB7202D930}"/>
              </a:ext>
            </a:extLst>
          </p:cNvPr>
          <p:cNvSpPr>
            <a:spLocks noGrp="1"/>
          </p:cNvSpPr>
          <p:nvPr>
            <p:ph idx="1"/>
          </p:nvPr>
        </p:nvSpPr>
        <p:spPr>
          <a:xfrm>
            <a:off x="680321" y="2001078"/>
            <a:ext cx="9613861" cy="4678017"/>
          </a:xfrm>
        </p:spPr>
        <p:txBody>
          <a:bodyPr>
            <a:noAutofit/>
          </a:bodyPr>
          <a:lstStyle/>
          <a:p>
            <a:r>
              <a:rPr lang="en-US" sz="1200" b="1" dirty="0" err="1"/>
              <a:t>Millsaps</a:t>
            </a:r>
            <a:r>
              <a:rPr lang="en-US" sz="1200" b="1" dirty="0"/>
              <a:t> College</a:t>
            </a:r>
            <a:endParaRPr lang="en-US" sz="1200" dirty="0"/>
          </a:p>
          <a:p>
            <a:r>
              <a:rPr lang="en-US" sz="1200" u="sng" dirty="0">
                <a:hlinkClick r:id="rId2"/>
              </a:rPr>
              <a:t>http://www.millsaps.edu/major-happenings/major-news/posts/2017-nsf-grant-awarded-millsaps-college-professor.html</a:t>
            </a:r>
            <a:endParaRPr lang="en-US" sz="1200" dirty="0"/>
          </a:p>
          <a:p>
            <a:r>
              <a:rPr lang="en-US" sz="1200" dirty="0"/>
              <a:t>Professor George Bey PhD and 2 others have received an NSF grant for $286,000 for collaborative research in Mexico.</a:t>
            </a:r>
          </a:p>
          <a:p>
            <a:r>
              <a:rPr lang="en-US" sz="1200" b="1" dirty="0"/>
              <a:t>New College of Florida</a:t>
            </a:r>
            <a:endParaRPr lang="en-US" sz="1200" dirty="0"/>
          </a:p>
          <a:p>
            <a:r>
              <a:rPr lang="en-US" sz="1200" u="sng" dirty="0">
                <a:hlinkClick r:id="rId3"/>
              </a:rPr>
              <a:t>https://m.youtube.com/watch?v=v6FciHypAeQ</a:t>
            </a:r>
            <a:endParaRPr lang="en-US" sz="1200" dirty="0"/>
          </a:p>
          <a:p>
            <a:r>
              <a:rPr lang="en-US" sz="1200" dirty="0"/>
              <a:t>What’s happening in chemistry at New College of Florida? Plenty, thanks for asking.</a:t>
            </a:r>
          </a:p>
          <a:p>
            <a:r>
              <a:rPr lang="en-US" sz="1200" b="1" dirty="0"/>
              <a:t>Ohio Wesleyan University</a:t>
            </a:r>
            <a:endParaRPr lang="en-US" sz="1200" dirty="0"/>
          </a:p>
          <a:p>
            <a:r>
              <a:rPr lang="en-US" sz="1200" u="sng" dirty="0">
                <a:hlinkClick r:id="rId4"/>
              </a:rPr>
              <a:t>https://www.owu.edu/news-media/details/memory-studies-in-tanzania/</a:t>
            </a:r>
            <a:endParaRPr lang="en-US" sz="1200" dirty="0"/>
          </a:p>
          <a:p>
            <a:r>
              <a:rPr lang="en-US" sz="1200" dirty="0"/>
              <a:t>Amanda Barry ’17, Biology and Psychology, Theory-to-Practice Grant, “Exploring the Prevalence and Perceptions of Dementia in a Rural Community in Tanzania”</a:t>
            </a:r>
          </a:p>
          <a:p>
            <a:r>
              <a:rPr lang="en-US" sz="1200" b="1" dirty="0"/>
              <a:t>Reed College</a:t>
            </a:r>
            <a:endParaRPr lang="en-US" sz="1200" dirty="0"/>
          </a:p>
          <a:p>
            <a:r>
              <a:rPr lang="en-US" sz="1200" u="sng" dirty="0">
                <a:hlinkClick r:id="rId5"/>
              </a:rPr>
              <a:t>http://www.reed.edu/reed_magazine/march2017/articles/features/object-of-study-zebrafish.html</a:t>
            </a:r>
            <a:endParaRPr lang="en-US" sz="1200" dirty="0"/>
          </a:p>
          <a:p>
            <a:r>
              <a:rPr lang="en-US" sz="1200" dirty="0"/>
              <a:t>Zebrafish. Check ‘</a:t>
            </a:r>
            <a:r>
              <a:rPr lang="en-US" sz="1200" dirty="0" err="1"/>
              <a:t>em</a:t>
            </a:r>
            <a:r>
              <a:rPr lang="en-US" sz="1200" dirty="0"/>
              <a:t> out.</a:t>
            </a:r>
          </a:p>
          <a:p>
            <a:r>
              <a:rPr lang="en-US" sz="1200" b="1" dirty="0"/>
              <a:t>Rhodes College</a:t>
            </a:r>
            <a:endParaRPr lang="en-US" sz="1200" dirty="0"/>
          </a:p>
          <a:p>
            <a:r>
              <a:rPr lang="en-US" sz="1200" u="sng" dirty="0">
                <a:hlinkClick r:id="rId6"/>
              </a:rPr>
              <a:t>https://www.rhodes.edu/stories/urban-forestry-fellows-win-first-place-old-forest-research</a:t>
            </a:r>
            <a:endParaRPr lang="en-US" sz="1200" dirty="0"/>
          </a:p>
          <a:p>
            <a:r>
              <a:rPr lang="en-US" sz="1200" dirty="0"/>
              <a:t>Urban Forestry Fellows Helen Hope ’18, Ethan Williford ’17, and Mac Wilson ’17 -- 1st place for their research poster about the Old Forest at Rhodes</a:t>
            </a:r>
          </a:p>
        </p:txBody>
      </p:sp>
    </p:spTree>
    <p:extLst>
      <p:ext uri="{BB962C8B-B14F-4D97-AF65-F5344CB8AC3E}">
        <p14:creationId xmlns:p14="http://schemas.microsoft.com/office/powerpoint/2010/main" val="3939085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4DAC4E-4E1C-469F-9914-59AB7202D930}"/>
              </a:ext>
            </a:extLst>
          </p:cNvPr>
          <p:cNvSpPr>
            <a:spLocks noGrp="1"/>
          </p:cNvSpPr>
          <p:nvPr>
            <p:ph idx="1"/>
          </p:nvPr>
        </p:nvSpPr>
        <p:spPr>
          <a:xfrm>
            <a:off x="680321" y="2001078"/>
            <a:ext cx="9613861" cy="4678017"/>
          </a:xfrm>
        </p:spPr>
        <p:txBody>
          <a:bodyPr>
            <a:noAutofit/>
          </a:bodyPr>
          <a:lstStyle/>
          <a:p>
            <a:r>
              <a:rPr lang="en-US" sz="1050" b="1" dirty="0"/>
              <a:t>Southwestern University</a:t>
            </a:r>
            <a:endParaRPr lang="en-US" sz="1050" dirty="0"/>
          </a:p>
          <a:p>
            <a:r>
              <a:rPr lang="en-US" sz="1050" u="sng" dirty="0">
                <a:hlinkClick r:id="rId2"/>
              </a:rPr>
              <a:t>http://www.southwestern.edu/departments/kinesiology/index.php</a:t>
            </a:r>
            <a:endParaRPr lang="en-US" sz="1050" dirty="0"/>
          </a:p>
          <a:p>
            <a:r>
              <a:rPr lang="en-US" sz="1050" dirty="0"/>
              <a:t>Southwestern offers a major or minor in kinesiology.</a:t>
            </a:r>
          </a:p>
          <a:p>
            <a:r>
              <a:rPr lang="en-US" sz="1050" b="1" dirty="0"/>
              <a:t>St. John’s College</a:t>
            </a:r>
            <a:endParaRPr lang="en-US" sz="1050" dirty="0"/>
          </a:p>
          <a:p>
            <a:r>
              <a:rPr lang="en-US" sz="1050" u="sng" dirty="0">
                <a:hlinkClick r:id="rId3"/>
              </a:rPr>
              <a:t>https://www.sjc.edu/news/conservation-prairie</a:t>
            </a:r>
            <a:endParaRPr lang="en-US" sz="1050" dirty="0"/>
          </a:p>
          <a:p>
            <a:r>
              <a:rPr lang="en-US" sz="1050" dirty="0"/>
              <a:t>Julia Berggren Leone ‘12 recently received a National Science Foundation Graduate Research Fellowship.</a:t>
            </a:r>
          </a:p>
          <a:p>
            <a:r>
              <a:rPr lang="en-US" sz="1050" b="1" dirty="0"/>
              <a:t>St. Mary’s College of California</a:t>
            </a:r>
            <a:endParaRPr lang="en-US" sz="1050" dirty="0"/>
          </a:p>
          <a:p>
            <a:r>
              <a:rPr lang="en-US" sz="1050" u="sng" dirty="0">
                <a:hlinkClick r:id="rId4"/>
              </a:rPr>
              <a:t>https://www.youtube.com/watch?v=KiKeCw7EyEw&amp;t=36s</a:t>
            </a:r>
            <a:endParaRPr lang="en-US" sz="1050" dirty="0"/>
          </a:p>
          <a:p>
            <a:r>
              <a:rPr lang="en-US" sz="1050" dirty="0"/>
              <a:t>Student/faculty collaboration makes the difference.</a:t>
            </a:r>
          </a:p>
          <a:p>
            <a:r>
              <a:rPr lang="en-US" sz="1050" b="1" dirty="0"/>
              <a:t>St. Olaf College</a:t>
            </a:r>
            <a:endParaRPr lang="en-US" sz="1050" dirty="0"/>
          </a:p>
          <a:p>
            <a:r>
              <a:rPr lang="en-US" sz="1050" u="sng" dirty="0">
                <a:hlinkClick r:id="rId5"/>
              </a:rPr>
              <a:t>http://wp.stolaf.edu/blog/st-olaf-alumna-awarded-luce-scholarship/</a:t>
            </a:r>
            <a:endParaRPr lang="en-US" sz="1050" dirty="0"/>
          </a:p>
          <a:p>
            <a:r>
              <a:rPr lang="en-US" sz="1050" dirty="0"/>
              <a:t>Alumna Corey Ruder '16 was selected for the </a:t>
            </a:r>
            <a:r>
              <a:rPr lang="en-US" sz="1050" dirty="0" err="1"/>
              <a:t>Luce</a:t>
            </a:r>
            <a:r>
              <a:rPr lang="en-US" sz="1050" dirty="0"/>
              <a:t> Scholars Program. Oh, and she is working on a PhD at UW.</a:t>
            </a:r>
          </a:p>
          <a:p>
            <a:r>
              <a:rPr lang="en-US" sz="1050" b="1" dirty="0"/>
              <a:t>University of Puget Sound</a:t>
            </a:r>
            <a:endParaRPr lang="en-US" sz="1050" dirty="0"/>
          </a:p>
          <a:p>
            <a:r>
              <a:rPr lang="en-US" sz="1050" u="sng" dirty="0">
                <a:hlinkClick r:id="rId6"/>
              </a:rPr>
              <a:t>https://www.pugetsound.edu/news-and-events/campus-news/details/1558/</a:t>
            </a:r>
            <a:endParaRPr lang="en-US" sz="1050" dirty="0"/>
          </a:p>
          <a:p>
            <a:r>
              <a:rPr lang="en-US" sz="1050" dirty="0"/>
              <a:t>#1 in Washington state for grads’ employment</a:t>
            </a:r>
          </a:p>
          <a:p>
            <a:r>
              <a:rPr lang="en-US" sz="1050" b="1" dirty="0" err="1"/>
              <a:t>Ursinus</a:t>
            </a:r>
            <a:r>
              <a:rPr lang="en-US" sz="1050" b="1" dirty="0"/>
              <a:t> College</a:t>
            </a:r>
            <a:endParaRPr lang="en-US" sz="1050" dirty="0"/>
          </a:p>
          <a:p>
            <a:r>
              <a:rPr lang="en-US" sz="1050" u="sng" dirty="0">
                <a:hlinkClick r:id="rId7"/>
              </a:rPr>
              <a:t>https://www.ursinus.edu/live/news/2160-ursinus-senior-awarded-prestigious-nsf-graduate</a:t>
            </a:r>
            <a:endParaRPr lang="en-US" sz="1050" dirty="0"/>
          </a:p>
          <a:p>
            <a:r>
              <a:rPr lang="en-US" sz="1050" dirty="0"/>
              <a:t>Jenna Pellegrino ’17 earned a National Science Foundation Graduate Research Fellowship. UCSF here she comes!</a:t>
            </a:r>
          </a:p>
        </p:txBody>
      </p:sp>
    </p:spTree>
    <p:extLst>
      <p:ext uri="{BB962C8B-B14F-4D97-AF65-F5344CB8AC3E}">
        <p14:creationId xmlns:p14="http://schemas.microsoft.com/office/powerpoint/2010/main" val="815207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4DAC4E-4E1C-469F-9914-59AB7202D930}"/>
              </a:ext>
            </a:extLst>
          </p:cNvPr>
          <p:cNvSpPr>
            <a:spLocks noGrp="1"/>
          </p:cNvSpPr>
          <p:nvPr>
            <p:ph idx="1"/>
          </p:nvPr>
        </p:nvSpPr>
        <p:spPr>
          <a:xfrm>
            <a:off x="680321" y="2001078"/>
            <a:ext cx="9613861" cy="4678017"/>
          </a:xfrm>
        </p:spPr>
        <p:txBody>
          <a:bodyPr>
            <a:noAutofit/>
          </a:bodyPr>
          <a:lstStyle/>
          <a:p>
            <a:r>
              <a:rPr lang="en-US" sz="1200" b="1" dirty="0"/>
              <a:t>Wabash College</a:t>
            </a:r>
            <a:endParaRPr lang="en-US" sz="1200" dirty="0"/>
          </a:p>
          <a:p>
            <a:r>
              <a:rPr lang="en-US" sz="1200" u="sng" dirty="0">
                <a:hlinkClick r:id="rId2"/>
              </a:rPr>
              <a:t>https://wabash.edu/plus/health</a:t>
            </a:r>
            <a:endParaRPr lang="en-US" sz="1200" dirty="0"/>
          </a:p>
          <a:p>
            <a:r>
              <a:rPr lang="en-US" sz="1200" dirty="0"/>
              <a:t>Check out the Wabash Global Health Initiative</a:t>
            </a:r>
          </a:p>
          <a:p>
            <a:r>
              <a:rPr lang="en-US" sz="1200" b="1" dirty="0"/>
              <a:t>Wheaton College (IL)</a:t>
            </a:r>
            <a:endParaRPr lang="en-US" sz="1200" dirty="0"/>
          </a:p>
          <a:p>
            <a:r>
              <a:rPr lang="en-US" sz="1200" u="sng" dirty="0">
                <a:hlinkClick r:id="rId3"/>
              </a:rPr>
              <a:t>http://www.wheaton.edu/Student-Life/My-Wheaton/2017/02/The-Study-of-Creation</a:t>
            </a:r>
            <a:endParaRPr lang="en-US" sz="1200" dirty="0"/>
          </a:p>
          <a:p>
            <a:r>
              <a:rPr lang="en-US" sz="1200" dirty="0"/>
              <a:t>Art and biology, naturally</a:t>
            </a:r>
          </a:p>
          <a:p>
            <a:r>
              <a:rPr lang="en-US" sz="1200" b="1" dirty="0"/>
              <a:t>Whitman College</a:t>
            </a:r>
            <a:endParaRPr lang="en-US" sz="1200" dirty="0"/>
          </a:p>
          <a:p>
            <a:r>
              <a:rPr lang="en-US" sz="1200" u="sng" dirty="0">
                <a:hlinkClick r:id="rId4"/>
              </a:rPr>
              <a:t>https://www.whitman.edu/newsroom/computer-science</a:t>
            </a:r>
            <a:endParaRPr lang="en-US" sz="1200" dirty="0"/>
          </a:p>
          <a:p>
            <a:r>
              <a:rPr lang="en-US" sz="1200" dirty="0"/>
              <a:t>Whitman’s new computer science major starts fall 2017.</a:t>
            </a:r>
          </a:p>
          <a:p>
            <a:r>
              <a:rPr lang="en-US" sz="1200" b="1" dirty="0"/>
              <a:t>Willamette University</a:t>
            </a:r>
            <a:endParaRPr lang="en-US" sz="1200" dirty="0"/>
          </a:p>
          <a:p>
            <a:r>
              <a:rPr lang="en-US" sz="1200" u="sng" dirty="0">
                <a:hlinkClick r:id="rId5"/>
              </a:rPr>
              <a:t>http://willamette.edu/news/library/2017/03/science-grant-griffith.html</a:t>
            </a:r>
            <a:endParaRPr lang="en-US" sz="1200" dirty="0"/>
          </a:p>
          <a:p>
            <a:r>
              <a:rPr lang="en-US" sz="1200" dirty="0"/>
              <a:t>Assistant Professor of Chemistry David Griffith received a $325,157 National Science Foundation grant to investigate the chemical factors that control halogenated estrogen.</a:t>
            </a:r>
          </a:p>
          <a:p>
            <a:r>
              <a:rPr lang="en-US" sz="1200" b="1" dirty="0"/>
              <a:t>College of Wooster</a:t>
            </a:r>
            <a:endParaRPr lang="en-US" sz="1200" dirty="0"/>
          </a:p>
          <a:p>
            <a:r>
              <a:rPr lang="en-US" sz="1200" u="sng" dirty="0">
                <a:hlinkClick r:id="rId6"/>
              </a:rPr>
              <a:t>http://www.wooster.edu/about/student/onitsuka/</a:t>
            </a:r>
            <a:endParaRPr lang="en-US" sz="1200" dirty="0"/>
          </a:p>
          <a:p>
            <a:r>
              <a:rPr lang="en-US" sz="1200" dirty="0"/>
              <a:t>Sara </a:t>
            </a:r>
            <a:r>
              <a:rPr lang="en-US" sz="1200" dirty="0" err="1"/>
              <a:t>Onitsuka</a:t>
            </a:r>
            <a:r>
              <a:rPr lang="en-US" sz="1200" dirty="0"/>
              <a:t> ‘17, neuroscience major and social activist</a:t>
            </a:r>
          </a:p>
        </p:txBody>
      </p:sp>
    </p:spTree>
    <p:extLst>
      <p:ext uri="{BB962C8B-B14F-4D97-AF65-F5344CB8AC3E}">
        <p14:creationId xmlns:p14="http://schemas.microsoft.com/office/powerpoint/2010/main" val="3427894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algn="ctr" eaLnBrk="1" hangingPunct="1"/>
            <a:r>
              <a:rPr lang="en-US" sz="4800" dirty="0"/>
              <a:t>CTCL, Inc is a non-profit organization 501(c)(3).</a:t>
            </a:r>
          </a:p>
        </p:txBody>
      </p:sp>
      <p:sp>
        <p:nvSpPr>
          <p:cNvPr id="6147" name="Rectangle 3"/>
          <p:cNvSpPr>
            <a:spLocks noGrp="1" noChangeArrowheads="1"/>
          </p:cNvSpPr>
          <p:nvPr>
            <p:ph idx="1"/>
          </p:nvPr>
        </p:nvSpPr>
        <p:spPr/>
        <p:txBody>
          <a:bodyPr>
            <a:normAutofit/>
          </a:bodyPr>
          <a:lstStyle/>
          <a:p>
            <a:pPr algn="ctr">
              <a:buNone/>
            </a:pPr>
            <a:r>
              <a:rPr lang="en-US" sz="2800" dirty="0">
                <a:latin typeface="+mj-lt"/>
              </a:rPr>
              <a:t>CTCL is dedicated to the advancement and support of student-centered college admission process. We support the goal of each student finding a college that develops a lifelong love of learning and provides the foundation for a successful and fulfilling life beyond college.</a:t>
            </a:r>
          </a:p>
          <a:p>
            <a:pPr algn="ctr">
              <a:buNone/>
            </a:pPr>
            <a:r>
              <a:rPr lang="en-US" sz="3600" dirty="0">
                <a:latin typeface="+mj-lt"/>
              </a:rPr>
              <a:t>www.ctcl.org</a:t>
            </a:r>
          </a:p>
        </p:txBody>
      </p:sp>
      <p:sp>
        <p:nvSpPr>
          <p:cNvPr id="6148" name="Text Box 4"/>
          <p:cNvSpPr txBox="1">
            <a:spLocks noChangeArrowheads="1"/>
          </p:cNvSpPr>
          <p:nvPr/>
        </p:nvSpPr>
        <p:spPr bwMode="auto">
          <a:xfrm>
            <a:off x="2971800" y="5257800"/>
            <a:ext cx="6705600" cy="369332"/>
          </a:xfrm>
          <a:prstGeom prst="rect">
            <a:avLst/>
          </a:prstGeom>
          <a:noFill/>
          <a:ln w="9525">
            <a:noFill/>
            <a:miter lim="800000"/>
            <a:headEnd/>
            <a:tailEnd/>
          </a:ln>
        </p:spPr>
        <p:txBody>
          <a:bodyPr>
            <a:spAutoFit/>
          </a:bodyPr>
          <a:lstStyle/>
          <a:p>
            <a:pPr>
              <a:spcBef>
                <a:spcPct val="50000"/>
              </a:spcBef>
            </a:pPr>
            <a:endParaRPr lang="en-US" dirty="0">
              <a:latin typeface="+mj-lt"/>
            </a:endParaRPr>
          </a:p>
        </p:txBody>
      </p:sp>
      <p:sp>
        <p:nvSpPr>
          <p:cNvPr id="5125" name="Text Box 5"/>
          <p:cNvSpPr txBox="1">
            <a:spLocks noChangeArrowheads="1"/>
          </p:cNvSpPr>
          <p:nvPr/>
        </p:nvSpPr>
        <p:spPr bwMode="auto">
          <a:xfrm>
            <a:off x="2819400" y="5105401"/>
            <a:ext cx="6934200" cy="701675"/>
          </a:xfrm>
          <a:prstGeom prst="rect">
            <a:avLst/>
          </a:prstGeom>
          <a:noFill/>
          <a:ln w="9525">
            <a:noFill/>
            <a:miter lim="800000"/>
            <a:headEnd/>
            <a:tailEnd/>
          </a:ln>
        </p:spPr>
        <p:txBody>
          <a:bodyPr>
            <a:spAutoFit/>
          </a:bodyPr>
          <a:lstStyle/>
          <a:p>
            <a:pPr>
              <a:spcBef>
                <a:spcPct val="50000"/>
              </a:spcBef>
            </a:pPr>
            <a:r>
              <a:rPr lang="en-US" sz="4000" dirty="0">
                <a:latin typeface="+mj-lt"/>
              </a:rPr>
              <a:t>		</a:t>
            </a:r>
          </a:p>
        </p:txBody>
      </p:sp>
    </p:spTree>
    <p:extLst>
      <p:ext uri="{BB962C8B-B14F-4D97-AF65-F5344CB8AC3E}">
        <p14:creationId xmlns:p14="http://schemas.microsoft.com/office/powerpoint/2010/main" val="322431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5125">
                                            <p:txEl>
                                              <p:pRg st="0" end="0"/>
                                            </p:txEl>
                                          </p:spTgt>
                                        </p:tgtEl>
                                        <p:attrNameLst>
                                          <p:attrName>style.visibility</p:attrName>
                                        </p:attrNameLst>
                                      </p:cBhvr>
                                      <p:to>
                                        <p:strVal val="visible"/>
                                      </p:to>
                                    </p:set>
                                    <p:anim calcmode="lin" valueType="num">
                                      <p:cBhvr additive="base">
                                        <p:cTn id="7" dur="300" fill="hold"/>
                                        <p:tgtEl>
                                          <p:spTgt spid="5125">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512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CTCL, the non-profit</a:t>
            </a:r>
          </a:p>
        </p:txBody>
      </p:sp>
      <p:sp>
        <p:nvSpPr>
          <p:cNvPr id="5" name="Content Placeholder 4"/>
          <p:cNvSpPr>
            <a:spLocks noGrp="1"/>
          </p:cNvSpPr>
          <p:nvPr>
            <p:ph idx="1"/>
          </p:nvPr>
        </p:nvSpPr>
        <p:spPr/>
        <p:txBody>
          <a:bodyPr>
            <a:noAutofit/>
          </a:bodyPr>
          <a:lstStyle/>
          <a:p>
            <a:r>
              <a:rPr lang="en-US" sz="2800" dirty="0">
                <a:latin typeface="+mj-lt"/>
              </a:rPr>
              <a:t>Push back on the media frenzy about college admission </a:t>
            </a:r>
          </a:p>
          <a:p>
            <a:r>
              <a:rPr lang="en-US" sz="2800" dirty="0">
                <a:latin typeface="+mj-lt"/>
              </a:rPr>
              <a:t>Help de-stress students and families</a:t>
            </a:r>
          </a:p>
          <a:p>
            <a:r>
              <a:rPr lang="en-US" sz="2800" dirty="0">
                <a:latin typeface="+mj-lt"/>
              </a:rPr>
              <a:t>Help students and families see beyond the rankings</a:t>
            </a:r>
          </a:p>
          <a:p>
            <a:r>
              <a:rPr lang="en-US" sz="2800" dirty="0">
                <a:latin typeface="+mj-lt"/>
              </a:rPr>
              <a:t>Speak to the quality and long-term benefits of a liberal arts education</a:t>
            </a:r>
          </a:p>
          <a:p>
            <a:r>
              <a:rPr lang="en-US" sz="2800" dirty="0">
                <a:latin typeface="+mj-lt"/>
              </a:rPr>
              <a:t>Support the recruitment efforts of the member colleges</a:t>
            </a:r>
          </a:p>
        </p:txBody>
      </p:sp>
    </p:spTree>
    <p:extLst>
      <p:ext uri="{BB962C8B-B14F-4D97-AF65-F5344CB8AC3E}">
        <p14:creationId xmlns:p14="http://schemas.microsoft.com/office/powerpoint/2010/main" val="3906458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US" sz="4800" dirty="0"/>
              <a:t>CTCL Colleges</a:t>
            </a:r>
          </a:p>
        </p:txBody>
      </p:sp>
      <p:sp>
        <p:nvSpPr>
          <p:cNvPr id="4099" name="Rectangle 3"/>
          <p:cNvSpPr>
            <a:spLocks noGrp="1" noChangeArrowheads="1"/>
          </p:cNvSpPr>
          <p:nvPr>
            <p:ph idx="1"/>
          </p:nvPr>
        </p:nvSpPr>
        <p:spPr/>
        <p:txBody>
          <a:bodyPr/>
          <a:lstStyle/>
          <a:p>
            <a:pPr algn="ctr" eaLnBrk="1" hangingPunct="1"/>
            <a:r>
              <a:rPr lang="en-US" sz="4000" dirty="0">
                <a:latin typeface="+mj-lt"/>
              </a:rPr>
              <a:t>2 Public; 43 Private Colleges &amp; Universities</a:t>
            </a:r>
          </a:p>
          <a:p>
            <a:pPr algn="ctr" eaLnBrk="1" hangingPunct="1"/>
            <a:r>
              <a:rPr lang="en-US" sz="4000" dirty="0">
                <a:latin typeface="+mj-lt"/>
              </a:rPr>
              <a:t>Representing 26 states</a:t>
            </a:r>
          </a:p>
          <a:p>
            <a:pPr algn="ctr" eaLnBrk="1" hangingPunct="1"/>
            <a:r>
              <a:rPr lang="en-US" sz="4000" dirty="0">
                <a:latin typeface="+mj-lt"/>
              </a:rPr>
              <a:t>Average enrollment ~1,520</a:t>
            </a:r>
          </a:p>
          <a:p>
            <a:pPr algn="ctr" eaLnBrk="1" hangingPunct="1"/>
            <a:endParaRPr lang="en-US" sz="4000" dirty="0">
              <a:latin typeface="+mj-lt"/>
            </a:endParaRPr>
          </a:p>
        </p:txBody>
      </p:sp>
    </p:spTree>
    <p:extLst>
      <p:ext uri="{BB962C8B-B14F-4D97-AF65-F5344CB8AC3E}">
        <p14:creationId xmlns:p14="http://schemas.microsoft.com/office/powerpoint/2010/main" val="4154151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algn="ctr" eaLnBrk="1" hangingPunct="1"/>
            <a:r>
              <a:rPr lang="en-US" sz="4800" dirty="0"/>
              <a:t>CTCL Colleges</a:t>
            </a:r>
            <a:br>
              <a:rPr lang="en-US" sz="4800" dirty="0"/>
            </a:br>
            <a:r>
              <a:rPr lang="en-US" sz="2700" dirty="0"/>
              <a:t>*public colleges</a:t>
            </a:r>
          </a:p>
        </p:txBody>
      </p:sp>
      <p:sp>
        <p:nvSpPr>
          <p:cNvPr id="3075" name="Text Box 5"/>
          <p:cNvSpPr txBox="1">
            <a:spLocks noChangeArrowheads="1"/>
          </p:cNvSpPr>
          <p:nvPr/>
        </p:nvSpPr>
        <p:spPr bwMode="auto">
          <a:xfrm>
            <a:off x="4717774" y="1990854"/>
            <a:ext cx="2209800" cy="5082930"/>
          </a:xfrm>
          <a:prstGeom prst="rect">
            <a:avLst/>
          </a:prstGeom>
          <a:noFill/>
          <a:ln w="9525">
            <a:noFill/>
            <a:miter lim="800000"/>
            <a:headEnd/>
            <a:tailEnd/>
          </a:ln>
        </p:spPr>
        <p:txBody>
          <a:bodyPr>
            <a:spAutoFit/>
          </a:bodyPr>
          <a:lstStyle/>
          <a:p>
            <a:pPr>
              <a:spcBef>
                <a:spcPct val="20000"/>
              </a:spcBef>
            </a:pPr>
            <a:r>
              <a:rPr lang="en-US" sz="1700" dirty="0">
                <a:latin typeface="+mj-lt"/>
              </a:rPr>
              <a:t>Goucher</a:t>
            </a:r>
          </a:p>
          <a:p>
            <a:pPr>
              <a:spcBef>
                <a:spcPct val="20000"/>
              </a:spcBef>
            </a:pPr>
            <a:r>
              <a:rPr lang="en-US" sz="1700" dirty="0">
                <a:latin typeface="+mj-lt"/>
              </a:rPr>
              <a:t>Guilford </a:t>
            </a:r>
          </a:p>
          <a:p>
            <a:pPr>
              <a:spcBef>
                <a:spcPct val="20000"/>
              </a:spcBef>
            </a:pPr>
            <a:r>
              <a:rPr lang="en-US" sz="1700" dirty="0">
                <a:latin typeface="+mj-lt"/>
              </a:rPr>
              <a:t>Hampshire </a:t>
            </a:r>
          </a:p>
          <a:p>
            <a:pPr>
              <a:spcBef>
                <a:spcPct val="20000"/>
              </a:spcBef>
            </a:pPr>
            <a:r>
              <a:rPr lang="en-US" sz="1700" dirty="0">
                <a:latin typeface="+mj-lt"/>
              </a:rPr>
              <a:t>Hendrix</a:t>
            </a:r>
          </a:p>
          <a:p>
            <a:pPr>
              <a:spcBef>
                <a:spcPct val="20000"/>
              </a:spcBef>
            </a:pPr>
            <a:r>
              <a:rPr lang="en-US" sz="1700" dirty="0">
                <a:latin typeface="+mj-lt"/>
              </a:rPr>
              <a:t>Hillsdale</a:t>
            </a:r>
          </a:p>
          <a:p>
            <a:pPr>
              <a:spcBef>
                <a:spcPct val="20000"/>
              </a:spcBef>
            </a:pPr>
            <a:r>
              <a:rPr lang="en-US" sz="1700" dirty="0">
                <a:latin typeface="+mj-lt"/>
              </a:rPr>
              <a:t>Hiram                                           Hope	       Juniata   </a:t>
            </a:r>
          </a:p>
          <a:p>
            <a:pPr>
              <a:spcBef>
                <a:spcPct val="20000"/>
              </a:spcBef>
            </a:pPr>
            <a:r>
              <a:rPr lang="en-US" sz="1700" dirty="0">
                <a:latin typeface="+mj-lt"/>
              </a:rPr>
              <a:t>Kalamazoo      </a:t>
            </a:r>
          </a:p>
          <a:p>
            <a:pPr>
              <a:spcBef>
                <a:spcPct val="20000"/>
              </a:spcBef>
            </a:pPr>
            <a:r>
              <a:rPr lang="en-US" sz="1700" dirty="0">
                <a:latin typeface="+mj-lt"/>
              </a:rPr>
              <a:t>Knox        </a:t>
            </a:r>
          </a:p>
          <a:p>
            <a:pPr>
              <a:spcBef>
                <a:spcPct val="20000"/>
              </a:spcBef>
            </a:pPr>
            <a:r>
              <a:rPr lang="en-US" sz="1700" dirty="0">
                <a:latin typeface="+mj-lt"/>
              </a:rPr>
              <a:t>Lawrence </a:t>
            </a:r>
          </a:p>
          <a:p>
            <a:pPr>
              <a:spcBef>
                <a:spcPct val="20000"/>
              </a:spcBef>
            </a:pPr>
            <a:r>
              <a:rPr lang="en-US" sz="1700" dirty="0">
                <a:latin typeface="+mj-lt"/>
              </a:rPr>
              <a:t>Lynchburg </a:t>
            </a:r>
          </a:p>
          <a:p>
            <a:pPr>
              <a:spcBef>
                <a:spcPct val="20000"/>
              </a:spcBef>
            </a:pPr>
            <a:r>
              <a:rPr lang="en-US" sz="1700" dirty="0">
                <a:latin typeface="+mj-lt"/>
              </a:rPr>
              <a:t>Marlboro </a:t>
            </a:r>
          </a:p>
          <a:p>
            <a:pPr>
              <a:spcBef>
                <a:spcPct val="20000"/>
              </a:spcBef>
            </a:pPr>
            <a:r>
              <a:rPr lang="en-US" sz="1700" dirty="0">
                <a:latin typeface="+mj-lt"/>
              </a:rPr>
              <a:t>McDaniel</a:t>
            </a:r>
          </a:p>
          <a:p>
            <a:pPr>
              <a:spcBef>
                <a:spcPct val="20000"/>
              </a:spcBef>
            </a:pPr>
            <a:r>
              <a:rPr lang="en-US" sz="1700" dirty="0" err="1">
                <a:latin typeface="+mj-lt"/>
              </a:rPr>
              <a:t>Millsaps</a:t>
            </a:r>
            <a:endParaRPr lang="en-US" sz="1700" dirty="0">
              <a:latin typeface="+mj-lt"/>
            </a:endParaRPr>
          </a:p>
          <a:p>
            <a:pPr algn="ctr">
              <a:spcBef>
                <a:spcPct val="50000"/>
              </a:spcBef>
            </a:pPr>
            <a:r>
              <a:rPr lang="en-US" sz="1900" dirty="0">
                <a:latin typeface="+mj-lt"/>
              </a:rPr>
              <a:t>         </a:t>
            </a:r>
          </a:p>
        </p:txBody>
      </p:sp>
      <p:sp>
        <p:nvSpPr>
          <p:cNvPr id="3076" name="Text Box 6"/>
          <p:cNvSpPr txBox="1">
            <a:spLocks noChangeArrowheads="1"/>
          </p:cNvSpPr>
          <p:nvPr/>
        </p:nvSpPr>
        <p:spPr bwMode="auto">
          <a:xfrm>
            <a:off x="7308574" y="1880468"/>
            <a:ext cx="2362200" cy="4278094"/>
          </a:xfrm>
          <a:prstGeom prst="rect">
            <a:avLst/>
          </a:prstGeom>
          <a:noFill/>
          <a:ln w="9525">
            <a:noFill/>
            <a:miter lim="800000"/>
            <a:headEnd/>
            <a:tailEnd/>
          </a:ln>
        </p:spPr>
        <p:txBody>
          <a:bodyPr>
            <a:spAutoFit/>
          </a:bodyPr>
          <a:lstStyle/>
          <a:p>
            <a:pPr>
              <a:spcBef>
                <a:spcPct val="50000"/>
              </a:spcBef>
            </a:pPr>
            <a:r>
              <a:rPr lang="en-US" sz="1700" dirty="0">
                <a:latin typeface="+mj-lt"/>
              </a:rPr>
              <a:t>New College of Florida *               Ohio Wesleyan</a:t>
            </a:r>
          </a:p>
          <a:p>
            <a:r>
              <a:rPr lang="en-US" sz="1700" dirty="0">
                <a:latin typeface="+mj-lt"/>
              </a:rPr>
              <a:t>Puget Sound</a:t>
            </a:r>
          </a:p>
          <a:p>
            <a:r>
              <a:rPr lang="en-US" sz="1700" dirty="0">
                <a:latin typeface="+mj-lt"/>
              </a:rPr>
              <a:t>Reed	            Rhodes                       St. John’s (MD/NM)</a:t>
            </a:r>
          </a:p>
          <a:p>
            <a:r>
              <a:rPr lang="en-US" sz="1700" dirty="0">
                <a:latin typeface="+mj-lt"/>
              </a:rPr>
              <a:t>Saint Mary’s of CA </a:t>
            </a:r>
          </a:p>
          <a:p>
            <a:r>
              <a:rPr lang="en-US" sz="1700" dirty="0">
                <a:latin typeface="+mj-lt"/>
              </a:rPr>
              <a:t>St. Olaf      Southwestern    Ursinus             Wabash           Wheaton (IL)         Whitman</a:t>
            </a:r>
          </a:p>
          <a:p>
            <a:r>
              <a:rPr lang="en-US" sz="1700" dirty="0">
                <a:latin typeface="+mj-lt"/>
              </a:rPr>
              <a:t>Willamette</a:t>
            </a:r>
          </a:p>
          <a:p>
            <a:r>
              <a:rPr lang="en-US" sz="1700" dirty="0">
                <a:latin typeface="+mj-lt"/>
              </a:rPr>
              <a:t>Wooster</a:t>
            </a:r>
          </a:p>
        </p:txBody>
      </p:sp>
      <p:sp>
        <p:nvSpPr>
          <p:cNvPr id="3077" name="Text Box 7"/>
          <p:cNvSpPr txBox="1">
            <a:spLocks noChangeArrowheads="1"/>
          </p:cNvSpPr>
          <p:nvPr/>
        </p:nvSpPr>
        <p:spPr bwMode="auto">
          <a:xfrm>
            <a:off x="2286000" y="1872456"/>
            <a:ext cx="2133600" cy="4905958"/>
          </a:xfrm>
          <a:prstGeom prst="rect">
            <a:avLst/>
          </a:prstGeom>
          <a:noFill/>
          <a:ln w="9525">
            <a:noFill/>
            <a:miter lim="800000"/>
            <a:headEnd/>
            <a:tailEnd/>
          </a:ln>
        </p:spPr>
        <p:txBody>
          <a:bodyPr wrap="square">
            <a:spAutoFit/>
          </a:bodyPr>
          <a:lstStyle/>
          <a:p>
            <a:pPr>
              <a:spcBef>
                <a:spcPct val="20000"/>
              </a:spcBef>
            </a:pPr>
            <a:r>
              <a:rPr lang="en-US" sz="1700" dirty="0">
                <a:latin typeface="+mj-lt"/>
              </a:rPr>
              <a:t>Agnes Scott Allegheny</a:t>
            </a:r>
          </a:p>
          <a:p>
            <a:pPr>
              <a:spcBef>
                <a:spcPct val="20000"/>
              </a:spcBef>
            </a:pPr>
            <a:r>
              <a:rPr lang="en-US" sz="1700" dirty="0">
                <a:latin typeface="+mj-lt"/>
              </a:rPr>
              <a:t>Antioch        </a:t>
            </a:r>
          </a:p>
          <a:p>
            <a:pPr>
              <a:spcBef>
                <a:spcPct val="20000"/>
              </a:spcBef>
            </a:pPr>
            <a:r>
              <a:rPr lang="en-US" sz="1700" dirty="0">
                <a:latin typeface="+mj-lt"/>
              </a:rPr>
              <a:t>Austin</a:t>
            </a:r>
          </a:p>
          <a:p>
            <a:pPr>
              <a:spcBef>
                <a:spcPct val="20000"/>
              </a:spcBef>
            </a:pPr>
            <a:r>
              <a:rPr lang="en-US" sz="1700" dirty="0">
                <a:latin typeface="+mj-lt"/>
              </a:rPr>
              <a:t>Bard</a:t>
            </a:r>
          </a:p>
          <a:p>
            <a:pPr>
              <a:spcBef>
                <a:spcPct val="20000"/>
              </a:spcBef>
            </a:pPr>
            <a:r>
              <a:rPr lang="en-US" sz="1700" dirty="0">
                <a:latin typeface="+mj-lt"/>
              </a:rPr>
              <a:t>Beloit</a:t>
            </a:r>
          </a:p>
          <a:p>
            <a:pPr>
              <a:spcBef>
                <a:spcPct val="20000"/>
              </a:spcBef>
            </a:pPr>
            <a:r>
              <a:rPr lang="en-US" sz="1700" dirty="0">
                <a:latin typeface="+mj-lt"/>
              </a:rPr>
              <a:t>Birmingham-Southern     </a:t>
            </a:r>
          </a:p>
          <a:p>
            <a:pPr>
              <a:spcBef>
                <a:spcPct val="20000"/>
              </a:spcBef>
            </a:pPr>
            <a:r>
              <a:rPr lang="en-US" sz="1700" dirty="0">
                <a:latin typeface="+mj-lt"/>
              </a:rPr>
              <a:t>Centre        </a:t>
            </a:r>
          </a:p>
          <a:p>
            <a:pPr>
              <a:spcBef>
                <a:spcPct val="20000"/>
              </a:spcBef>
            </a:pPr>
            <a:r>
              <a:rPr lang="en-US" sz="1700" dirty="0">
                <a:latin typeface="+mj-lt"/>
              </a:rPr>
              <a:t>Clark</a:t>
            </a:r>
          </a:p>
          <a:p>
            <a:pPr>
              <a:spcBef>
                <a:spcPct val="20000"/>
              </a:spcBef>
            </a:pPr>
            <a:r>
              <a:rPr lang="en-US" sz="1700" dirty="0">
                <a:latin typeface="+mj-lt"/>
              </a:rPr>
              <a:t>Cornell      </a:t>
            </a:r>
          </a:p>
          <a:p>
            <a:pPr>
              <a:spcBef>
                <a:spcPct val="20000"/>
              </a:spcBef>
            </a:pPr>
            <a:r>
              <a:rPr lang="en-US" sz="1700" dirty="0">
                <a:latin typeface="+mj-lt"/>
              </a:rPr>
              <a:t>Denison     </a:t>
            </a:r>
          </a:p>
          <a:p>
            <a:pPr>
              <a:spcBef>
                <a:spcPct val="20000"/>
              </a:spcBef>
            </a:pPr>
            <a:r>
              <a:rPr lang="en-US" sz="1700" dirty="0">
                <a:latin typeface="+mj-lt"/>
              </a:rPr>
              <a:t>Earlham      </a:t>
            </a:r>
          </a:p>
          <a:p>
            <a:pPr>
              <a:spcBef>
                <a:spcPct val="20000"/>
              </a:spcBef>
            </a:pPr>
            <a:r>
              <a:rPr lang="en-US" sz="1700" dirty="0">
                <a:latin typeface="+mj-lt"/>
              </a:rPr>
              <a:t>Eckerd       </a:t>
            </a:r>
          </a:p>
          <a:p>
            <a:pPr>
              <a:spcBef>
                <a:spcPct val="20000"/>
              </a:spcBef>
            </a:pPr>
            <a:r>
              <a:rPr lang="en-US" sz="1700" dirty="0">
                <a:latin typeface="+mj-lt"/>
              </a:rPr>
              <a:t>Emory &amp; Henry    Evergreen State*</a:t>
            </a:r>
          </a:p>
        </p:txBody>
      </p:sp>
    </p:spTree>
    <p:extLst>
      <p:ext uri="{BB962C8B-B14F-4D97-AF65-F5344CB8AC3E}">
        <p14:creationId xmlns:p14="http://schemas.microsoft.com/office/powerpoint/2010/main" val="3997071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67E75-A46D-4615-9FA8-BCCBE14A71FD}"/>
              </a:ext>
            </a:extLst>
          </p:cNvPr>
          <p:cNvSpPr>
            <a:spLocks noGrp="1"/>
          </p:cNvSpPr>
          <p:nvPr>
            <p:ph type="title"/>
          </p:nvPr>
        </p:nvSpPr>
        <p:spPr/>
        <p:txBody>
          <a:bodyPr/>
          <a:lstStyle/>
          <a:p>
            <a:pPr algn="ctr"/>
            <a:r>
              <a:rPr lang="en-US" dirty="0"/>
              <a:t> Highlights of the History of</a:t>
            </a:r>
            <a:br>
              <a:rPr lang="en-US" dirty="0"/>
            </a:br>
            <a:r>
              <a:rPr lang="en-US" dirty="0"/>
              <a:t>Colleges That Change Lives</a:t>
            </a:r>
          </a:p>
        </p:txBody>
      </p:sp>
      <p:sp>
        <p:nvSpPr>
          <p:cNvPr id="3" name="Content Placeholder 2">
            <a:extLst>
              <a:ext uri="{FF2B5EF4-FFF2-40B4-BE49-F238E27FC236}">
                <a16:creationId xmlns:a16="http://schemas.microsoft.com/office/drawing/2014/main" id="{26849259-A3B7-43BD-B3C0-4E7AFF1DFCA6}"/>
              </a:ext>
            </a:extLst>
          </p:cNvPr>
          <p:cNvSpPr>
            <a:spLocks noGrp="1"/>
          </p:cNvSpPr>
          <p:nvPr>
            <p:ph idx="1"/>
          </p:nvPr>
        </p:nvSpPr>
        <p:spPr/>
        <p:txBody>
          <a:bodyPr>
            <a:normAutofit fontScale="92500" lnSpcReduction="20000"/>
          </a:bodyPr>
          <a:lstStyle/>
          <a:p>
            <a:r>
              <a:rPr lang="en-US" sz="2500" dirty="0"/>
              <a:t>1996 Publication of first version of the book</a:t>
            </a:r>
          </a:p>
          <a:p>
            <a:r>
              <a:rPr lang="en-US" sz="2500" dirty="0"/>
              <a:t>1998 First collaborative work done by the colleges</a:t>
            </a:r>
          </a:p>
          <a:p>
            <a:r>
              <a:rPr lang="en-US" sz="2500" dirty="0"/>
              <a:t>2006 Last revision by the original author, Loren Pope</a:t>
            </a:r>
          </a:p>
          <a:p>
            <a:r>
              <a:rPr lang="en-US" sz="2500" dirty="0"/>
              <a:t>2006 Establishment of the 503(C)(3) non-profit, Colleges That Change Lives – 40 founding colleges</a:t>
            </a:r>
          </a:p>
          <a:p>
            <a:r>
              <a:rPr lang="en-US" sz="2500" dirty="0"/>
              <a:t>2012 Fourth revision of the book by Hilary </a:t>
            </a:r>
            <a:r>
              <a:rPr lang="en-US" sz="2500" dirty="0" err="1"/>
              <a:t>Masel</a:t>
            </a:r>
            <a:r>
              <a:rPr lang="en-US" sz="2500" dirty="0"/>
              <a:t> Oswald – addition of 4 colleges</a:t>
            </a:r>
          </a:p>
          <a:p>
            <a:r>
              <a:rPr lang="en-US" sz="2500" dirty="0"/>
              <a:t>2015 Establishment of CTCL Scholarship ($1,000/year, renewable)</a:t>
            </a:r>
          </a:p>
          <a:p>
            <a:r>
              <a:rPr lang="en-US" sz="2500" dirty="0"/>
              <a:t>2018 Bard College joins non-profit organization</a:t>
            </a:r>
          </a:p>
          <a:p>
            <a:r>
              <a:rPr lang="en-US" sz="2500" dirty="0"/>
              <a:t>2019 SLC Presentation</a:t>
            </a:r>
          </a:p>
          <a:p>
            <a:endParaRPr lang="en-US" dirty="0"/>
          </a:p>
        </p:txBody>
      </p:sp>
    </p:spTree>
    <p:extLst>
      <p:ext uri="{BB962C8B-B14F-4D97-AF65-F5344CB8AC3E}">
        <p14:creationId xmlns:p14="http://schemas.microsoft.com/office/powerpoint/2010/main" val="2295600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7B87C-D09C-4815-AB1D-56D3ADED11F1}"/>
              </a:ext>
            </a:extLst>
          </p:cNvPr>
          <p:cNvSpPr>
            <a:spLocks noGrp="1"/>
          </p:cNvSpPr>
          <p:nvPr>
            <p:ph type="title"/>
          </p:nvPr>
        </p:nvSpPr>
        <p:spPr/>
        <p:txBody>
          <a:bodyPr/>
          <a:lstStyle/>
          <a:p>
            <a:r>
              <a:rPr lang="en-US" dirty="0"/>
              <a:t>Challenges You Probably Commonly Face…</a:t>
            </a:r>
          </a:p>
        </p:txBody>
      </p:sp>
      <p:sp>
        <p:nvSpPr>
          <p:cNvPr id="3" name="Content Placeholder 2">
            <a:extLst>
              <a:ext uri="{FF2B5EF4-FFF2-40B4-BE49-F238E27FC236}">
                <a16:creationId xmlns:a16="http://schemas.microsoft.com/office/drawing/2014/main" id="{65F2E0FD-683B-4659-AAF1-A81F2118C955}"/>
              </a:ext>
            </a:extLst>
          </p:cNvPr>
          <p:cNvSpPr>
            <a:spLocks noGrp="1"/>
          </p:cNvSpPr>
          <p:nvPr>
            <p:ph idx="1"/>
          </p:nvPr>
        </p:nvSpPr>
        <p:spPr/>
        <p:txBody>
          <a:bodyPr/>
          <a:lstStyle/>
          <a:p>
            <a:r>
              <a:rPr lang="en-US" dirty="0"/>
              <a:t>Students’ and parents’ inability to look beyond USNWR, SEC, Ivy, PAC 10 schools, </a:t>
            </a:r>
            <a:r>
              <a:rPr lang="en-US" dirty="0" err="1"/>
              <a:t>Ucs</a:t>
            </a:r>
            <a:r>
              <a:rPr lang="en-US" dirty="0"/>
              <a:t>, land-grant publics.</a:t>
            </a:r>
          </a:p>
          <a:p>
            <a:r>
              <a:rPr lang="en-US" dirty="0"/>
              <a:t>Concern about return on investment</a:t>
            </a:r>
          </a:p>
          <a:p>
            <a:r>
              <a:rPr lang="en-US" dirty="0"/>
              <a:t>“Those schools are too small.”</a:t>
            </a:r>
          </a:p>
          <a:p>
            <a:r>
              <a:rPr lang="en-US" dirty="0"/>
              <a:t>“How can you do science at a liberal arts school?”</a:t>
            </a:r>
          </a:p>
          <a:p>
            <a:r>
              <a:rPr lang="en-US" dirty="0"/>
              <a:t>These schools are only for liberals. </a:t>
            </a:r>
          </a:p>
          <a:p>
            <a:r>
              <a:rPr lang="en-US" dirty="0"/>
              <a:t>No one has heard of these schools. No one. Anywhere. Ever. </a:t>
            </a:r>
          </a:p>
        </p:txBody>
      </p:sp>
    </p:spTree>
    <p:extLst>
      <p:ext uri="{BB962C8B-B14F-4D97-AF65-F5344CB8AC3E}">
        <p14:creationId xmlns:p14="http://schemas.microsoft.com/office/powerpoint/2010/main" val="2675434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22"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AD03DAA-77B0-4CA3-B550-CAEDAE2BC46E}"/>
              </a:ext>
            </a:extLst>
          </p:cNvPr>
          <p:cNvSpPr>
            <a:spLocks noGrp="1"/>
          </p:cNvSpPr>
          <p:nvPr>
            <p:ph type="title"/>
          </p:nvPr>
        </p:nvSpPr>
        <p:spPr>
          <a:xfrm>
            <a:off x="680321" y="2063262"/>
            <a:ext cx="3739279" cy="2661052"/>
          </a:xfrm>
        </p:spPr>
        <p:txBody>
          <a:bodyPr>
            <a:normAutofit/>
          </a:bodyPr>
          <a:lstStyle/>
          <a:p>
            <a:pPr algn="r"/>
            <a:r>
              <a:rPr lang="en-US" sz="4400">
                <a:solidFill>
                  <a:srgbClr val="FFFFFF"/>
                </a:solidFill>
              </a:rPr>
              <a:t>Upcoming 2019 Programs</a:t>
            </a:r>
          </a:p>
        </p:txBody>
      </p:sp>
      <p:sp>
        <p:nvSpPr>
          <p:cNvPr id="3" name="Content Placeholder 2">
            <a:extLst>
              <a:ext uri="{FF2B5EF4-FFF2-40B4-BE49-F238E27FC236}">
                <a16:creationId xmlns:a16="http://schemas.microsoft.com/office/drawing/2014/main" id="{E837CC35-2436-4C71-89E1-F6C6E2E76E80}"/>
              </a:ext>
            </a:extLst>
          </p:cNvPr>
          <p:cNvSpPr>
            <a:spLocks noGrp="1"/>
          </p:cNvSpPr>
          <p:nvPr>
            <p:ph idx="1"/>
          </p:nvPr>
        </p:nvSpPr>
        <p:spPr>
          <a:xfrm>
            <a:off x="5287995" y="661106"/>
            <a:ext cx="6257362" cy="5503101"/>
          </a:xfrm>
        </p:spPr>
        <p:txBody>
          <a:bodyPr anchor="ctr">
            <a:normAutofit/>
          </a:bodyPr>
          <a:lstStyle/>
          <a:p>
            <a:pPr marL="0" indent="0" algn="ctr">
              <a:buNone/>
            </a:pPr>
            <a:r>
              <a:rPr lang="en-US" sz="2000" dirty="0">
                <a:solidFill>
                  <a:srgbClr val="FFFFFF"/>
                </a:solidFill>
              </a:rPr>
              <a:t>Albuquerque ▪ Atlanta ▪ Austin ▪ Boston ▪ Chicago</a:t>
            </a:r>
          </a:p>
          <a:p>
            <a:pPr marL="0" indent="0" algn="ctr">
              <a:buNone/>
            </a:pPr>
            <a:r>
              <a:rPr lang="en-US" sz="2000" dirty="0">
                <a:solidFill>
                  <a:srgbClr val="FFFFFF"/>
                </a:solidFill>
              </a:rPr>
              <a:t>Dallas ▪ Denver ▪ Houston</a:t>
            </a:r>
          </a:p>
          <a:p>
            <a:pPr marL="0" indent="0" algn="ctr">
              <a:buNone/>
            </a:pPr>
            <a:r>
              <a:rPr lang="en-US" sz="2000" dirty="0">
                <a:solidFill>
                  <a:srgbClr val="FFFFFF"/>
                </a:solidFill>
              </a:rPr>
              <a:t>Los Angeles ▪ Marin County, CA ▪ Minneapolis/St Paul</a:t>
            </a:r>
          </a:p>
          <a:p>
            <a:pPr marL="0" indent="0" algn="ctr">
              <a:buNone/>
            </a:pPr>
            <a:r>
              <a:rPr lang="en-US" sz="2000" dirty="0">
                <a:solidFill>
                  <a:srgbClr val="FFFFFF"/>
                </a:solidFill>
              </a:rPr>
              <a:t>New York City ▪ Portland, OR ▪ San Diego ▪ San Jose</a:t>
            </a:r>
          </a:p>
          <a:p>
            <a:pPr marL="0" indent="0" algn="ctr">
              <a:buNone/>
            </a:pPr>
            <a:r>
              <a:rPr lang="en-US" sz="2000" dirty="0">
                <a:solidFill>
                  <a:srgbClr val="FFFFFF"/>
                </a:solidFill>
              </a:rPr>
              <a:t> Scottsdale </a:t>
            </a:r>
            <a:r>
              <a:rPr lang="en-US" sz="2000" dirty="0"/>
              <a:t>▪ </a:t>
            </a:r>
            <a:r>
              <a:rPr lang="en-US" sz="2000" dirty="0">
                <a:solidFill>
                  <a:srgbClr val="FFFFFF"/>
                </a:solidFill>
              </a:rPr>
              <a:t>Seattle </a:t>
            </a:r>
            <a:r>
              <a:rPr lang="en-US" sz="2000" dirty="0"/>
              <a:t>▪ S</a:t>
            </a:r>
            <a:r>
              <a:rPr lang="en-US" sz="2000" dirty="0">
                <a:solidFill>
                  <a:srgbClr val="FFFFFF"/>
                </a:solidFill>
              </a:rPr>
              <a:t>t. Louis ▪ Troy, MI</a:t>
            </a:r>
          </a:p>
          <a:p>
            <a:pPr marL="0" indent="0" algn="ctr">
              <a:buNone/>
            </a:pPr>
            <a:r>
              <a:rPr lang="en-US" sz="2000" dirty="0">
                <a:solidFill>
                  <a:srgbClr val="FFFFFF"/>
                </a:solidFill>
              </a:rPr>
              <a:t>Washington, DC</a:t>
            </a:r>
          </a:p>
          <a:p>
            <a:pPr marL="0" indent="0" algn="ctr">
              <a:buNone/>
            </a:pPr>
            <a:endParaRPr lang="en-US" sz="2000" dirty="0">
              <a:solidFill>
                <a:srgbClr val="FFFFFF"/>
              </a:solidFill>
            </a:endParaRPr>
          </a:p>
          <a:p>
            <a:pPr marL="0" indent="0" algn="ctr">
              <a:buNone/>
            </a:pPr>
            <a:r>
              <a:rPr lang="en-US" sz="2000" dirty="0">
                <a:solidFill>
                  <a:srgbClr val="FFFFFF"/>
                </a:solidFill>
              </a:rPr>
              <a:t>Upcoming 2019 Counselor Roundtable Events </a:t>
            </a:r>
          </a:p>
          <a:p>
            <a:pPr marL="0" indent="0" algn="ctr">
              <a:buNone/>
            </a:pPr>
            <a:r>
              <a:rPr lang="en-US" sz="2000" dirty="0">
                <a:solidFill>
                  <a:srgbClr val="FFFFFF"/>
                </a:solidFill>
              </a:rPr>
              <a:t>New York City ▪ Chicagoland ▪ San Jose ▪ Dallas</a:t>
            </a:r>
          </a:p>
        </p:txBody>
      </p:sp>
    </p:spTree>
    <p:extLst>
      <p:ext uri="{BB962C8B-B14F-4D97-AF65-F5344CB8AC3E}">
        <p14:creationId xmlns:p14="http://schemas.microsoft.com/office/powerpoint/2010/main" val="782168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2" name="Rectangle 1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979" y="1"/>
            <a:ext cx="4641022" cy="68579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A0E98F5-23CA-4DE9-9B78-F7980C3E74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4231" y="2773696"/>
            <a:ext cx="3360530" cy="1310607"/>
          </a:xfrm>
          <a:prstGeom prst="rect">
            <a:avLst/>
          </a:prstGeom>
        </p:spPr>
      </p:pic>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9861CA47-422D-44B7-B3E6-B372618C4D6E}"/>
              </a:ext>
            </a:extLst>
          </p:cNvPr>
          <p:cNvSpPr>
            <a:spLocks noGrp="1"/>
          </p:cNvSpPr>
          <p:nvPr>
            <p:ph idx="1"/>
          </p:nvPr>
        </p:nvSpPr>
        <p:spPr>
          <a:xfrm>
            <a:off x="680321" y="2336873"/>
            <a:ext cx="6423211" cy="3599316"/>
          </a:xfrm>
        </p:spPr>
        <p:txBody>
          <a:bodyPr>
            <a:normAutofit fontScale="85000" lnSpcReduction="20000"/>
          </a:bodyPr>
          <a:lstStyle/>
          <a:p>
            <a:r>
              <a:rPr lang="en-US" sz="2800" b="1" dirty="0">
                <a:latin typeface="+mj-lt"/>
                <a:cs typeface="Century Gothic"/>
              </a:rPr>
              <a:t>Maria Furtado</a:t>
            </a:r>
          </a:p>
          <a:p>
            <a:r>
              <a:rPr lang="en-US" sz="2800" dirty="0">
                <a:latin typeface="+mj-lt"/>
                <a:cs typeface="Century Gothic"/>
              </a:rPr>
              <a:t>Executive Director</a:t>
            </a:r>
          </a:p>
          <a:p>
            <a:r>
              <a:rPr lang="en-US" sz="2800" dirty="0">
                <a:latin typeface="+mj-lt"/>
                <a:cs typeface="Century Gothic"/>
                <a:hlinkClick r:id="rId5"/>
              </a:rPr>
              <a:t>maria.furtado@ctcl.org</a:t>
            </a:r>
            <a:endParaRPr lang="en-US" sz="2800" dirty="0">
              <a:latin typeface="+mj-lt"/>
              <a:cs typeface="Century Gothic"/>
            </a:endParaRPr>
          </a:p>
          <a:p>
            <a:r>
              <a:rPr lang="en-US" sz="2800" dirty="0">
                <a:latin typeface="+mj-lt"/>
                <a:cs typeface="Century Gothic"/>
              </a:rPr>
              <a:t>Follow us on Facebook </a:t>
            </a:r>
          </a:p>
          <a:p>
            <a:pPr marL="0" indent="0">
              <a:buNone/>
            </a:pPr>
            <a:r>
              <a:rPr lang="en-US" sz="2800" dirty="0">
                <a:latin typeface="+mj-lt"/>
                <a:cs typeface="Century Gothic"/>
              </a:rPr>
              <a:t>	Colleges That Change Lives</a:t>
            </a:r>
          </a:p>
          <a:p>
            <a:r>
              <a:rPr lang="en-US" sz="2800" dirty="0">
                <a:latin typeface="+mj-lt"/>
                <a:cs typeface="Century Gothic"/>
              </a:rPr>
              <a:t>Twitter</a:t>
            </a:r>
          </a:p>
          <a:p>
            <a:pPr marL="0" indent="0">
              <a:buNone/>
            </a:pPr>
            <a:r>
              <a:rPr lang="en-US" sz="2800" dirty="0">
                <a:latin typeface="+mj-lt"/>
                <a:cs typeface="Century Gothic"/>
              </a:rPr>
              <a:t>	#</a:t>
            </a:r>
            <a:r>
              <a:rPr lang="en-US" sz="2800" dirty="0" err="1">
                <a:latin typeface="+mj-lt"/>
                <a:cs typeface="Century Gothic"/>
              </a:rPr>
              <a:t>CTCLColleges</a:t>
            </a:r>
            <a:endParaRPr lang="en-US" sz="2800" dirty="0">
              <a:latin typeface="+mj-lt"/>
              <a:cs typeface="Century Gothic"/>
            </a:endParaRPr>
          </a:p>
          <a:p>
            <a:r>
              <a:rPr lang="en-US" sz="2800" dirty="0">
                <a:latin typeface="+mj-lt"/>
                <a:cs typeface="Century Gothic"/>
              </a:rPr>
              <a:t>Instagram</a:t>
            </a:r>
          </a:p>
          <a:p>
            <a:pPr marL="0" indent="0">
              <a:buNone/>
            </a:pPr>
            <a:r>
              <a:rPr lang="en-US" sz="2800" dirty="0">
                <a:latin typeface="+mj-lt"/>
                <a:cs typeface="Century Gothic"/>
              </a:rPr>
              <a:t>	#</a:t>
            </a:r>
            <a:r>
              <a:rPr lang="en-US" sz="2800" dirty="0" err="1">
                <a:latin typeface="+mj-lt"/>
                <a:cs typeface="Century Gothic"/>
              </a:rPr>
              <a:t>CTCLColleges</a:t>
            </a:r>
            <a:endParaRPr lang="en-US" sz="2800" dirty="0">
              <a:latin typeface="+mj-lt"/>
              <a:cs typeface="Century Gothic"/>
            </a:endParaRPr>
          </a:p>
          <a:p>
            <a:endParaRPr lang="en-US" sz="2000" dirty="0"/>
          </a:p>
        </p:txBody>
      </p:sp>
    </p:spTree>
    <p:extLst>
      <p:ext uri="{BB962C8B-B14F-4D97-AF65-F5344CB8AC3E}">
        <p14:creationId xmlns:p14="http://schemas.microsoft.com/office/powerpoint/2010/main" val="4217095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024AD-632E-4740-A5CA-170E156F84CA}"/>
              </a:ext>
            </a:extLst>
          </p:cNvPr>
          <p:cNvSpPr>
            <a:spLocks noGrp="1"/>
          </p:cNvSpPr>
          <p:nvPr>
            <p:ph type="title"/>
          </p:nvPr>
        </p:nvSpPr>
        <p:spPr/>
        <p:txBody>
          <a:bodyPr/>
          <a:lstStyle/>
          <a:p>
            <a:r>
              <a:rPr lang="en-US" dirty="0"/>
              <a:t>Ideas on how to push back…</a:t>
            </a:r>
          </a:p>
        </p:txBody>
      </p:sp>
      <p:sp>
        <p:nvSpPr>
          <p:cNvPr id="3" name="Content Placeholder 2">
            <a:extLst>
              <a:ext uri="{FF2B5EF4-FFF2-40B4-BE49-F238E27FC236}">
                <a16:creationId xmlns:a16="http://schemas.microsoft.com/office/drawing/2014/main" id="{FEAA10C3-1ECE-49AF-974E-52FC63E9D8AA}"/>
              </a:ext>
            </a:extLst>
          </p:cNvPr>
          <p:cNvSpPr>
            <a:spLocks noGrp="1"/>
          </p:cNvSpPr>
          <p:nvPr>
            <p:ph idx="1"/>
          </p:nvPr>
        </p:nvSpPr>
        <p:spPr>
          <a:xfrm>
            <a:off x="680321" y="2336872"/>
            <a:ext cx="9613861" cy="3921423"/>
          </a:xfrm>
        </p:spPr>
        <p:txBody>
          <a:bodyPr>
            <a:normAutofit/>
          </a:bodyPr>
          <a:lstStyle/>
          <a:p>
            <a:r>
              <a:rPr lang="en-US" dirty="0"/>
              <a:t>Reading USNWR data </a:t>
            </a:r>
          </a:p>
          <a:p>
            <a:pPr lvl="1"/>
            <a:r>
              <a:rPr lang="en-US" altLang="en-US" dirty="0"/>
              <a:t>Peer assessment (20%)</a:t>
            </a:r>
          </a:p>
          <a:p>
            <a:pPr lvl="1"/>
            <a:r>
              <a:rPr lang="en-US" altLang="en-US" dirty="0"/>
              <a:t>Faculty Resources (20%)</a:t>
            </a:r>
          </a:p>
          <a:p>
            <a:pPr lvl="1"/>
            <a:r>
              <a:rPr lang="en-US" altLang="en-US" dirty="0"/>
              <a:t>Selectivity (10%)</a:t>
            </a:r>
          </a:p>
          <a:p>
            <a:pPr lvl="1"/>
            <a:r>
              <a:rPr lang="en-US" altLang="en-US" dirty="0"/>
              <a:t>Financial Resources (10%)</a:t>
            </a:r>
          </a:p>
          <a:p>
            <a:pPr lvl="1"/>
            <a:r>
              <a:rPr lang="en-US" altLang="en-US" dirty="0"/>
              <a:t>Graduation Rate Performance (8%)</a:t>
            </a:r>
          </a:p>
          <a:p>
            <a:pPr lvl="1"/>
            <a:r>
              <a:rPr lang="en-US" altLang="en-US" dirty="0"/>
              <a:t>Alumni Giving (5%)</a:t>
            </a:r>
          </a:p>
          <a:p>
            <a:pPr lvl="1"/>
            <a:r>
              <a:rPr lang="en-US" altLang="en-US" dirty="0"/>
              <a:t>Graduation and Retention Rate (22%)</a:t>
            </a:r>
          </a:p>
          <a:p>
            <a:pPr lvl="1"/>
            <a:r>
              <a:rPr lang="en-US" altLang="en-US" dirty="0"/>
              <a:t>Social Mobility 5%</a:t>
            </a:r>
          </a:p>
          <a:p>
            <a:r>
              <a:rPr lang="en-US" dirty="0"/>
              <a:t>Are these the important values for your family?</a:t>
            </a:r>
          </a:p>
        </p:txBody>
      </p:sp>
    </p:spTree>
    <p:extLst>
      <p:ext uri="{BB962C8B-B14F-4D97-AF65-F5344CB8AC3E}">
        <p14:creationId xmlns:p14="http://schemas.microsoft.com/office/powerpoint/2010/main" val="483380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A9EE-73B3-4641-BD61-53F622743B80}"/>
              </a:ext>
            </a:extLst>
          </p:cNvPr>
          <p:cNvSpPr>
            <a:spLocks noGrp="1"/>
          </p:cNvSpPr>
          <p:nvPr>
            <p:ph type="title"/>
          </p:nvPr>
        </p:nvSpPr>
        <p:spPr/>
        <p:txBody>
          <a:bodyPr/>
          <a:lstStyle/>
          <a:p>
            <a:pPr algn="ctr"/>
            <a:r>
              <a:rPr lang="en-US" dirty="0"/>
              <a:t>Gallup-Purdue Index</a:t>
            </a:r>
          </a:p>
        </p:txBody>
      </p:sp>
      <p:sp>
        <p:nvSpPr>
          <p:cNvPr id="3" name="Content Placeholder 2">
            <a:extLst>
              <a:ext uri="{FF2B5EF4-FFF2-40B4-BE49-F238E27FC236}">
                <a16:creationId xmlns:a16="http://schemas.microsoft.com/office/drawing/2014/main" id="{920B1FDC-C626-4599-8551-5B970D09BEDE}"/>
              </a:ext>
            </a:extLst>
          </p:cNvPr>
          <p:cNvSpPr>
            <a:spLocks noGrp="1"/>
          </p:cNvSpPr>
          <p:nvPr>
            <p:ph idx="1"/>
          </p:nvPr>
        </p:nvSpPr>
        <p:spPr/>
        <p:txBody>
          <a:bodyPr>
            <a:normAutofit/>
          </a:bodyPr>
          <a:lstStyle/>
          <a:p>
            <a:r>
              <a:rPr lang="en-US" sz="3200" b="1" dirty="0"/>
              <a:t>Gallup-Purdue Index</a:t>
            </a:r>
            <a:br>
              <a:rPr lang="en-US" sz="3200" b="1" dirty="0"/>
            </a:br>
            <a:r>
              <a:rPr lang="en-US" sz="3200" b="1" dirty="0"/>
              <a:t>2015 report is based on a Web survey of more than 30,000 graduates from across the U.S. with a bachelor's degree or higher and with Internet access.</a:t>
            </a:r>
            <a:br>
              <a:rPr lang="en-US" sz="3200" dirty="0"/>
            </a:br>
            <a:r>
              <a:rPr lang="en-US" sz="3200" dirty="0"/>
              <a:t>http://www.gallup.com/services/185924/gallup-purdue-index-2015-report.aspx</a:t>
            </a:r>
          </a:p>
        </p:txBody>
      </p:sp>
    </p:spTree>
    <p:extLst>
      <p:ext uri="{BB962C8B-B14F-4D97-AF65-F5344CB8AC3E}">
        <p14:creationId xmlns:p14="http://schemas.microsoft.com/office/powerpoint/2010/main" val="170615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D43E-7046-472B-9351-7B0BB95D0D1E}"/>
              </a:ext>
            </a:extLst>
          </p:cNvPr>
          <p:cNvSpPr>
            <a:spLocks noGrp="1"/>
          </p:cNvSpPr>
          <p:nvPr>
            <p:ph type="title"/>
          </p:nvPr>
        </p:nvSpPr>
        <p:spPr/>
        <p:txBody>
          <a:bodyPr/>
          <a:lstStyle/>
          <a:p>
            <a:pPr algn="ctr"/>
            <a:r>
              <a:rPr lang="en-US" dirty="0"/>
              <a:t>What about those name-brand schools? </a:t>
            </a:r>
          </a:p>
        </p:txBody>
      </p:sp>
      <p:sp>
        <p:nvSpPr>
          <p:cNvPr id="3" name="Content Placeholder 2">
            <a:extLst>
              <a:ext uri="{FF2B5EF4-FFF2-40B4-BE49-F238E27FC236}">
                <a16:creationId xmlns:a16="http://schemas.microsoft.com/office/drawing/2014/main" id="{44EF2584-299C-4462-AD5E-2D6A06B6AEE8}"/>
              </a:ext>
            </a:extLst>
          </p:cNvPr>
          <p:cNvSpPr>
            <a:spLocks noGrp="1"/>
          </p:cNvSpPr>
          <p:nvPr>
            <p:ph idx="1"/>
          </p:nvPr>
        </p:nvSpPr>
        <p:spPr/>
        <p:txBody>
          <a:bodyPr>
            <a:noAutofit/>
          </a:bodyPr>
          <a:lstStyle/>
          <a:p>
            <a:r>
              <a:rPr lang="en-US" sz="3200" dirty="0"/>
              <a:t>"Our survey clearly indicated that </a:t>
            </a:r>
            <a:r>
              <a:rPr lang="en-US" sz="3200" b="1" dirty="0"/>
              <a:t>it wasn't so much where you go to college as much as it is how you go to college — what you extract from the campus experience</a:t>
            </a:r>
            <a:r>
              <a:rPr lang="en-US" sz="3200" dirty="0"/>
              <a:t>. Students and their families are making a significant investment in college, and it should be done with eyes wide open.“ – </a:t>
            </a:r>
            <a:r>
              <a:rPr lang="en-US" sz="2800" dirty="0"/>
              <a:t>Mitch Daniels, President, Purdue University</a:t>
            </a:r>
          </a:p>
        </p:txBody>
      </p:sp>
    </p:spTree>
    <p:extLst>
      <p:ext uri="{BB962C8B-B14F-4D97-AF65-F5344CB8AC3E}">
        <p14:creationId xmlns:p14="http://schemas.microsoft.com/office/powerpoint/2010/main" val="2908724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46B83-3647-4FE5-A862-78DDD3C0812E}"/>
              </a:ext>
            </a:extLst>
          </p:cNvPr>
          <p:cNvSpPr>
            <a:spLocks noGrp="1"/>
          </p:cNvSpPr>
          <p:nvPr>
            <p:ph type="title"/>
          </p:nvPr>
        </p:nvSpPr>
        <p:spPr/>
        <p:txBody>
          <a:bodyPr/>
          <a:lstStyle/>
          <a:p>
            <a:pPr algn="ctr"/>
            <a:r>
              <a:rPr lang="en-US" dirty="0"/>
              <a:t>What were they trying to understand?</a:t>
            </a:r>
          </a:p>
        </p:txBody>
      </p:sp>
      <p:sp>
        <p:nvSpPr>
          <p:cNvPr id="3" name="Content Placeholder 2">
            <a:extLst>
              <a:ext uri="{FF2B5EF4-FFF2-40B4-BE49-F238E27FC236}">
                <a16:creationId xmlns:a16="http://schemas.microsoft.com/office/drawing/2014/main" id="{BF7DE256-F402-404F-BE87-BEEDC66E08EE}"/>
              </a:ext>
            </a:extLst>
          </p:cNvPr>
          <p:cNvSpPr>
            <a:spLocks noGrp="1"/>
          </p:cNvSpPr>
          <p:nvPr>
            <p:ph idx="1"/>
          </p:nvPr>
        </p:nvSpPr>
        <p:spPr/>
        <p:txBody>
          <a:bodyPr>
            <a:normAutofit/>
          </a:bodyPr>
          <a:lstStyle/>
          <a:p>
            <a:r>
              <a:rPr lang="en-US" sz="3600" dirty="0"/>
              <a:t>“Do U.S. universities provide students with opportunities and experiences equal to increasing college fees? Do students graduate well-equipped to find good jobs and prosper financially as well as pursue their passions and lead healthy, fulfilling lives?”</a:t>
            </a:r>
          </a:p>
        </p:txBody>
      </p:sp>
    </p:spTree>
    <p:extLst>
      <p:ext uri="{BB962C8B-B14F-4D97-AF65-F5344CB8AC3E}">
        <p14:creationId xmlns:p14="http://schemas.microsoft.com/office/powerpoint/2010/main" val="1441295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2941AD-AE8E-4B08-941C-7FB55CF4ABB0}"/>
              </a:ext>
            </a:extLst>
          </p:cNvPr>
          <p:cNvSpPr/>
          <p:nvPr/>
        </p:nvSpPr>
        <p:spPr>
          <a:xfrm>
            <a:off x="901148" y="45599"/>
            <a:ext cx="8242852" cy="6863417"/>
          </a:xfrm>
          <a:prstGeom prst="rect">
            <a:avLst/>
          </a:prstGeom>
        </p:spPr>
        <p:txBody>
          <a:bodyPr wrap="square">
            <a:spAutoFit/>
          </a:bodyPr>
          <a:lstStyle/>
          <a:p>
            <a:r>
              <a:rPr lang="en-US" sz="3200" dirty="0"/>
              <a:t>1) Do specific undergraduate experiences matter more to alumni’s overall impression of their alma mater, and which most consistently relate to positive outcomes such as high well-being and workplace engagement after graduation?</a:t>
            </a:r>
            <a:br>
              <a:rPr lang="en-US" sz="3200" dirty="0"/>
            </a:br>
            <a:br>
              <a:rPr lang="en-US" sz="3200" dirty="0"/>
            </a:br>
            <a:r>
              <a:rPr lang="en-US" sz="3200" dirty="0"/>
              <a:t>2) Do alumni from different types of schools (for example, public vs. private, research-intensive universities vs. others) hold consistently different views of their college experience?</a:t>
            </a:r>
            <a:br>
              <a:rPr lang="en-US" sz="3200" dirty="0"/>
            </a:br>
            <a:br>
              <a:rPr lang="en-US" sz="2800" dirty="0"/>
            </a:br>
            <a:endParaRPr lang="en-US" sz="2800" dirty="0"/>
          </a:p>
        </p:txBody>
      </p:sp>
    </p:spTree>
    <p:extLst>
      <p:ext uri="{BB962C8B-B14F-4D97-AF65-F5344CB8AC3E}">
        <p14:creationId xmlns:p14="http://schemas.microsoft.com/office/powerpoint/2010/main" val="52973682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430</TotalTime>
  <Words>3019</Words>
  <Application>Microsoft Office PowerPoint</Application>
  <PresentationFormat>Widescreen</PresentationFormat>
  <Paragraphs>317</Paragraphs>
  <Slides>41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Bell MT</vt:lpstr>
      <vt:lpstr>Calibri</vt:lpstr>
      <vt:lpstr>Trebuchet MS</vt:lpstr>
      <vt:lpstr>Berlin</vt:lpstr>
      <vt:lpstr>CTCL - How Can We Help You Help Students and Families?</vt:lpstr>
      <vt:lpstr>Welcome</vt:lpstr>
      <vt:lpstr>What’s this session about again?</vt:lpstr>
      <vt:lpstr>Challenges You Probably Commonly Face…</vt:lpstr>
      <vt:lpstr>Ideas on how to push back…</vt:lpstr>
      <vt:lpstr>Gallup-Purdue Index</vt:lpstr>
      <vt:lpstr>What about those name-brand schools? </vt:lpstr>
      <vt:lpstr>What were they trying to understand?</vt:lpstr>
      <vt:lpstr>PowerPoint Presentation</vt:lpstr>
      <vt:lpstr>Fear of the unknown…</vt:lpstr>
      <vt:lpstr>How to address some of the ROI issues</vt:lpstr>
      <vt:lpstr>Does the experience at school X seem likely to offer these results? Questions to ask.</vt:lpstr>
      <vt:lpstr>National Survey of Student Engagement (NSSE)</vt:lpstr>
      <vt:lpstr>School Participation</vt:lpstr>
      <vt:lpstr>Which “educationally effective practices” does NSSE address?</vt:lpstr>
      <vt:lpstr>NSSE Benchmarks</vt:lpstr>
      <vt:lpstr> </vt:lpstr>
      <vt:lpstr>PowerPoint Presentation</vt:lpstr>
      <vt:lpstr>Other important outcomes  (using CTCL schools as a sample group)</vt:lpstr>
      <vt:lpstr>Great Data Set</vt:lpstr>
      <vt:lpstr>More Great Data  https://www.reed.edu/ir/phd.html</vt:lpstr>
      <vt:lpstr>Liberal Arts Education… Education for a Lifetime</vt:lpstr>
      <vt:lpstr>Liberal Arts Education… Education for a Lifetime</vt:lpstr>
      <vt:lpstr>More…</vt:lpstr>
      <vt:lpstr>Marathon, not a sprint</vt:lpstr>
      <vt:lpstr>Real Life Examples (aka links you can share with the skeptics)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CTCL, Inc is a non-profit organization 501(c)(3).</vt:lpstr>
      <vt:lpstr>CTCL, the non-profit</vt:lpstr>
      <vt:lpstr>CTCL Colleges</vt:lpstr>
      <vt:lpstr>CTCL Colleges *public colleges</vt:lpstr>
      <vt:lpstr> Highlights of the History of Colleges That Change Lives</vt:lpstr>
      <vt:lpstr>Upcoming 2019 Programs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CTCL - How Can We Help You Help Students and Families?</dc:title>
  <dc:creator>aprilcrabtree</dc:creator>
  <cp:lastModifiedBy>Maria Furtado</cp:lastModifiedBy>
  <cp:revision>31</cp:revision>
  <dcterms:created xsi:type="dcterms:W3CDTF">2017-06-27T02:50:03Z</dcterms:created>
  <dcterms:modified xsi:type="dcterms:W3CDTF">2019-03-27T17:38:40Z</dcterms:modified>
</cp:coreProperties>
</file>