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9"/>
  </p:notesMasterIdLst>
  <p:sldIdLst>
    <p:sldId id="256" r:id="rId5"/>
    <p:sldId id="311" r:id="rId6"/>
    <p:sldId id="258" r:id="rId7"/>
    <p:sldId id="339" r:id="rId8"/>
    <p:sldId id="307" r:id="rId9"/>
    <p:sldId id="262" r:id="rId10"/>
    <p:sldId id="297" r:id="rId11"/>
    <p:sldId id="298" r:id="rId12"/>
    <p:sldId id="299" r:id="rId13"/>
    <p:sldId id="308" r:id="rId14"/>
    <p:sldId id="300" r:id="rId15"/>
    <p:sldId id="301" r:id="rId16"/>
    <p:sldId id="302" r:id="rId17"/>
    <p:sldId id="321" r:id="rId18"/>
    <p:sldId id="340" r:id="rId19"/>
    <p:sldId id="338" r:id="rId20"/>
    <p:sldId id="320" r:id="rId21"/>
    <p:sldId id="323" r:id="rId22"/>
    <p:sldId id="310" r:id="rId23"/>
    <p:sldId id="295" r:id="rId24"/>
    <p:sldId id="306" r:id="rId25"/>
    <p:sldId id="328" r:id="rId26"/>
    <p:sldId id="265" r:id="rId27"/>
    <p:sldId id="296" r:id="rId28"/>
    <p:sldId id="267" r:id="rId29"/>
    <p:sldId id="312" r:id="rId30"/>
    <p:sldId id="269" r:id="rId31"/>
    <p:sldId id="270" r:id="rId32"/>
    <p:sldId id="271" r:id="rId33"/>
    <p:sldId id="272" r:id="rId34"/>
    <p:sldId id="273" r:id="rId35"/>
    <p:sldId id="274" r:id="rId36"/>
    <p:sldId id="329" r:id="rId37"/>
    <p:sldId id="330" r:id="rId38"/>
    <p:sldId id="331" r:id="rId39"/>
    <p:sldId id="332" r:id="rId40"/>
    <p:sldId id="333" r:id="rId41"/>
    <p:sldId id="334" r:id="rId42"/>
    <p:sldId id="283" r:id="rId43"/>
    <p:sldId id="335" r:id="rId44"/>
    <p:sldId id="336" r:id="rId45"/>
    <p:sldId id="337" r:id="rId46"/>
    <p:sldId id="282" r:id="rId47"/>
    <p:sldId id="28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anoharan, Jason" initials="MJ" lastIdx="7" clrIdx="6">
    <p:extLst>
      <p:ext uri="{19B8F6BF-5375-455C-9EA6-DF929625EA0E}">
        <p15:presenceInfo xmlns:p15="http://schemas.microsoft.com/office/powerpoint/2012/main" userId="S::jmanoharan@collegeboard.org::a5cdf6a5-9f0f-4ccd-a83a-d7d6093688d1" providerId="AD"/>
      </p:ext>
    </p:extLst>
  </p:cmAuthor>
  <p:cmAuthor id="1" name="Macchiarola, Christina" initials="MC" lastIdx="53" clrIdx="0">
    <p:extLst>
      <p:ext uri="{19B8F6BF-5375-455C-9EA6-DF929625EA0E}">
        <p15:presenceInfo xmlns:p15="http://schemas.microsoft.com/office/powerpoint/2012/main" userId="S::cmacchiarola@Collegeboard.org::025141e0-3558-4a84-b924-ae7380b1bfc2" providerId="AD"/>
      </p:ext>
    </p:extLst>
  </p:cmAuthor>
  <p:cmAuthor id="8" name="Carole Mayer" initials="CM" lastIdx="3" clrIdx="7">
    <p:extLst>
      <p:ext uri="{19B8F6BF-5375-455C-9EA6-DF929625EA0E}">
        <p15:presenceInfo xmlns:p15="http://schemas.microsoft.com/office/powerpoint/2012/main" userId="S::carole@sjiassociates.com::09539116-9ad2-460e-bdba-bb62a946833f" providerId="AD"/>
      </p:ext>
    </p:extLst>
  </p:cmAuthor>
  <p:cmAuthor id="2" name="Price Fasig, Nicole-NONEMP" initials="PN" lastIdx="20" clrIdx="1">
    <p:extLst>
      <p:ext uri="{19B8F6BF-5375-455C-9EA6-DF929625EA0E}">
        <p15:presenceInfo xmlns:p15="http://schemas.microsoft.com/office/powerpoint/2012/main" userId="S::npricefasig@collegeboard.org::af145ef1-45ec-4418-b612-50582310b556" providerId="AD"/>
      </p:ext>
    </p:extLst>
  </p:cmAuthor>
  <p:cmAuthor id="9" name="Lindauer, Carly" initials="LC [2]" lastIdx="3" clrIdx="8">
    <p:extLst>
      <p:ext uri="{19B8F6BF-5375-455C-9EA6-DF929625EA0E}">
        <p15:presenceInfo xmlns:p15="http://schemas.microsoft.com/office/powerpoint/2012/main" userId="S::clindauer@collegeboard.org::2db41cd8-6c33-490d-b4e6-81834f8748ad" providerId="AD"/>
      </p:ext>
    </p:extLst>
  </p:cmAuthor>
  <p:cmAuthor id="3" name="Jan, Iris" initials="JI" lastIdx="28" clrIdx="2">
    <p:extLst>
      <p:ext uri="{19B8F6BF-5375-455C-9EA6-DF929625EA0E}">
        <p15:presenceInfo xmlns:p15="http://schemas.microsoft.com/office/powerpoint/2012/main" userId="S::ijan@collegeboard.org::a9f01f89-3d12-43dd-9c10-8484e6bca43d" providerId="AD"/>
      </p:ext>
    </p:extLst>
  </p:cmAuthor>
  <p:cmAuthor id="10" name="Bergeron, Jaclyn" initials="BJ" lastIdx="10" clrIdx="9">
    <p:extLst>
      <p:ext uri="{19B8F6BF-5375-455C-9EA6-DF929625EA0E}">
        <p15:presenceInfo xmlns:p15="http://schemas.microsoft.com/office/powerpoint/2012/main" userId="S::jbergeron@collegeboard.org::b8d9769c-7ef2-4f2f-a911-43f3dac2cd35" providerId="AD"/>
      </p:ext>
    </p:extLst>
  </p:cmAuthor>
  <p:cmAuthor id="4" name="Preston, Michael" initials="PM" lastIdx="4" clrIdx="3">
    <p:extLst>
      <p:ext uri="{19B8F6BF-5375-455C-9EA6-DF929625EA0E}">
        <p15:presenceInfo xmlns:p15="http://schemas.microsoft.com/office/powerpoint/2012/main" userId="S::mpreston@Collegeboard.org::ee75f0e8-d251-400a-899e-1a5d67511d2b" providerId="AD"/>
      </p:ext>
    </p:extLst>
  </p:cmAuthor>
  <p:cmAuthor id="11" name="Schallert-Wygal, Lila" initials="SL" lastIdx="3" clrIdx="10">
    <p:extLst>
      <p:ext uri="{19B8F6BF-5375-455C-9EA6-DF929625EA0E}">
        <p15:presenceInfo xmlns:p15="http://schemas.microsoft.com/office/powerpoint/2012/main" userId="S::lschallertwygal@collegeboard.org::e5766a70-889b-43f8-b95d-d0ecda21934e" providerId="AD"/>
      </p:ext>
    </p:extLst>
  </p:cmAuthor>
  <p:cmAuthor id="5" name="Packer, Trevor" initials="PT" lastIdx="18" clrIdx="4">
    <p:extLst>
      <p:ext uri="{19B8F6BF-5375-455C-9EA6-DF929625EA0E}">
        <p15:presenceInfo xmlns:p15="http://schemas.microsoft.com/office/powerpoint/2012/main" userId="S::tpacker@collegeboard.org::88cabd12-8660-472f-a116-3b65eddb9bd5" providerId="AD"/>
      </p:ext>
    </p:extLst>
  </p:cmAuthor>
  <p:cmAuthor id="6" name="Lindauer, Carly" initials="LC" lastIdx="7" clrIdx="5">
    <p:extLst>
      <p:ext uri="{19B8F6BF-5375-455C-9EA6-DF929625EA0E}">
        <p15:presenceInfo xmlns:p15="http://schemas.microsoft.com/office/powerpoint/2012/main" userId="S-1-5-21-791635995-249921262-1233803906-629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C8"/>
    <a:srgbClr val="71C5ED"/>
    <a:srgbClr val="009CDE"/>
    <a:srgbClr val="006298"/>
    <a:srgbClr val="B4E2F4"/>
    <a:srgbClr val="71C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15040-12C2-C84C-97C4-82460DA51670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5775D-9F08-D241-8F83-AE7EB1FC2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9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0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20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57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80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66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Roboto Slab" pitchFamily="2" charset="0"/>
              <a:ea typeface="Roboto Slab" pitchFamily="2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12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21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32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73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43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44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02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</a:pPr>
            <a:endParaRPr lang="en-US">
              <a:latin typeface="Roboto Slab"/>
              <a:ea typeface="Roboto" panose="02000000000000000000" pitchFamily="2" charset="0"/>
            </a:endParaRPr>
          </a:p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86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235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66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1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30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41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598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318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600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311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75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593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462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46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05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72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44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33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Roboto Light"/>
              <a:ea typeface="Roboto Light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Robot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66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5775D-9F08-D241-8F83-AE7EB1FC2A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57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CF74F-96A0-0A40-8330-E3D7A28DE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E9E7B8-7767-224A-8A05-E91427033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82E0B-B2B3-FE42-AC1F-94A1860F7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AFBB-7A69-D84D-9FE1-7196A94533C3}" type="datetime1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18A2E-E5AF-5A4E-AE84-A989521D9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75263-502B-524F-AEF9-1C1CCAC01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75628-894A-8B4F-83BD-0BC5F62E4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77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5B03C-CBA4-3042-AF80-794892D3C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ECABC6-3A33-3147-9592-7ED10CFCD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16D92-9F77-994C-A26E-8C059A17E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A264-921B-5642-ABE6-C522FFE881DF}" type="datetime1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750AD-0908-6E4F-A37A-F152F4BBC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56BB0-C6F1-AC4C-83D1-57BAD82D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75628-894A-8B4F-83BD-0BC5F62E4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65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D76ED9-5355-8C46-846F-1F8D80ECB0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9B904-40D0-9649-AC4A-AA75D1BD8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532FC-0841-DC47-9D36-4909DC7BD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CFE81-F5BF-8247-B4BE-DF94AE684E1E}" type="datetime1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390FF-A37B-0941-94F4-DEB484977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1422D-283C-934B-939F-4EA3D7B7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75628-894A-8B4F-83BD-0BC5F62E4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4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7267-AEFC-1044-BA8B-ED6316FEE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77477-2BED-7540-A0FE-2AF2BBCC5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3A789-6113-3B40-97CA-4FD8027F7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3E06-C2EC-6641-8BE9-405923A1A416}" type="datetime1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DC34B-4F7E-014D-9FCE-49EFD21A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9CF8D-901F-984A-82AB-F208F821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75628-894A-8B4F-83BD-0BC5F62E4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3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848B6-9C91-9746-B61F-7BCD832B4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DF416-B664-0249-81B0-328FFA313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8DFA5-E58E-2E4A-8A5B-F016ADDF1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1D6F3-247E-674B-B72B-ADDE696D3763}" type="datetime1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1196F-81C2-1C45-8DA8-A43AA526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E4EE9-FD60-0B4F-A2F4-E5DE78E6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75628-894A-8B4F-83BD-0BC5F62E4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59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C646-73C1-EA45-BA28-180CB0CD6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2575E-A7B4-D548-8B70-798EFA2CB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9A38B7-8177-6C4D-AEF8-09E016A35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C6AB2-7270-7148-A368-7484FF94D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689A-BF30-7047-A710-158060EF734C}" type="datetime1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DFC6C-C934-6E42-A0AF-FE5148A14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C9B98-8115-3C42-B6DE-53680D7E6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75628-894A-8B4F-83BD-0BC5F62E4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4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26317-DE28-E143-B1F6-7A9B5CEA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050A5-DF86-234C-B333-42A523379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D61ADD-7B91-FD4F-A29F-97131FFAE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A583B-429E-5343-B834-707978404F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7DC35A-D8F4-0441-A59A-B9A8C7A4D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11198-1CAB-FD4F-BD7E-6037F746C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AEDC-1E1E-954C-858E-CB8F54F9275C}" type="datetime1">
              <a:rPr lang="en-US" smtClean="0"/>
              <a:t>3/6/2019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BFD1FF-1865-4A4A-BEC1-94FF88A42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04D867-A6D1-4E49-B0CF-083A6EAD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75628-894A-8B4F-83BD-0BC5F62E4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5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D45C7-3E57-A946-A4C0-752C85973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F57EAE-A2DD-E441-918E-29C582ACD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240B-4982-504C-A502-9B5F1274D756}" type="datetime1">
              <a:rPr lang="en-US" smtClean="0"/>
              <a:t>3/6/2019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2CEC4-0686-464C-91EF-DCFC2BA7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FFBF0-7414-4F44-AE6D-51EEA2EB3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75628-894A-8B4F-83BD-0BC5F62E4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03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B340B0-E52A-0B47-B978-24E7B2814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B8C99-AA11-7042-8EEF-7A0CF71AE5BC}" type="datetime1">
              <a:rPr lang="en-US" smtClean="0"/>
              <a:t>3/6/2019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25F2A-8FA7-1D4A-BA06-6E14CCA5A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DA011-8DF3-4E41-BAA8-A53DDCFF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75628-894A-8B4F-83BD-0BC5F62E4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4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F0534-C1A0-F749-BC1F-28FBA67A4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669D2-B621-CF4A-981C-BD26D6BB6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E32AE-A344-EF4D-9FA8-98A59470D0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C6996-0E0E-B449-82EF-06DB477AD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018ED-17E4-1843-A5A7-EF7256C1CE72}" type="datetime1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FA93A-CF72-2B4A-BFDA-29835BE31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1E6CA-3ADA-494E-A452-0E33C522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75628-894A-8B4F-83BD-0BC5F62E4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79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120C0-0CBE-1942-BD4C-3B4EA637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258EED-63F6-B548-8565-347E5D9EB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7FE681-452E-9440-B1B5-73145982A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3C517-A4FB-D848-90F6-F8B52374A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8D45-526A-4B49-B277-5F2F453125DD}" type="datetime1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EB600-6F13-3E41-94E3-AE658D8B8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74358-CB3E-FB4C-87CF-F86187926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75628-894A-8B4F-83BD-0BC5F62E4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2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E4AE84-66E4-B344-8120-CE0C47093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3DF41-91B4-A14F-A453-6228E5B7B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64434-769E-9741-88D4-86F69BD10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F1C85-1FC3-4C40-910E-4BA3DE25B898}" type="datetime1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8596D-3E6E-634F-9FF5-D4E0CC7A6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E7965-C9E6-1A40-9349-83496730F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75628-894A-8B4F-83BD-0BC5F62E4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2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5966193-F97A-7B4C-8026-97A059AB6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4FB119-F266-6B44-AB2A-C4549FB0A783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77C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6804FB-64F6-2B4F-8838-1F98E4923D7F}"/>
              </a:ext>
            </a:extLst>
          </p:cNvPr>
          <p:cNvSpPr txBox="1">
            <a:spLocks/>
          </p:cNvSpPr>
          <p:nvPr/>
        </p:nvSpPr>
        <p:spPr>
          <a:xfrm>
            <a:off x="1531315" y="3156507"/>
            <a:ext cx="9144000" cy="6639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Welcome to the</a:t>
            </a:r>
            <a:r>
              <a:rPr lang="en-US" sz="3400">
                <a:solidFill>
                  <a:srgbClr val="FF0000"/>
                </a:solidFill>
                <a:latin typeface="Roboto Slab" pitchFamily="2" charset="0"/>
                <a:ea typeface="Roboto Slab" pitchFamily="2" charset="0"/>
              </a:rPr>
              <a:t> </a:t>
            </a:r>
            <a:r>
              <a:rPr lang="en-US" sz="3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2019-20 AP</a:t>
            </a:r>
            <a:r>
              <a:rPr lang="en-US" sz="3400" baseline="300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®</a:t>
            </a:r>
            <a:r>
              <a:rPr lang="en-US" sz="3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 School Year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1ECE730-E4B3-4F41-B20A-08F3E4D6E24C}"/>
              </a:ext>
            </a:extLst>
          </p:cNvPr>
          <p:cNvSpPr txBox="1">
            <a:spLocks/>
          </p:cNvSpPr>
          <p:nvPr/>
        </p:nvSpPr>
        <p:spPr>
          <a:xfrm>
            <a:off x="6618476" y="5724448"/>
            <a:ext cx="3586716" cy="640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February 2019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7EE529-0DE2-214F-907C-1F44725A8DE1}"/>
              </a:ext>
            </a:extLst>
          </p:cNvPr>
          <p:cNvSpPr/>
          <p:nvPr/>
        </p:nvSpPr>
        <p:spPr>
          <a:xfrm>
            <a:off x="1888436" y="2991678"/>
            <a:ext cx="8497956" cy="118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313758-D4D4-FA43-A4CF-A319B7220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328" y="6411191"/>
            <a:ext cx="1955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0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6AA43758-D62A-3242-B6E8-4A11AE02794B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623C59-167E-D743-9036-2B46B4F42AAF}"/>
              </a:ext>
            </a:extLst>
          </p:cNvPr>
          <p:cNvSpPr/>
          <p:nvPr/>
        </p:nvSpPr>
        <p:spPr>
          <a:xfrm>
            <a:off x="2932598" y="5550043"/>
            <a:ext cx="8773369" cy="606701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FC9552-F36D-034F-998A-9DD6C5905B03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319293-8719-2344-ADAA-F62CE22514A0}"/>
              </a:ext>
            </a:extLst>
          </p:cNvPr>
          <p:cNvSpPr txBox="1">
            <a:spLocks/>
          </p:cNvSpPr>
          <p:nvPr/>
        </p:nvSpPr>
        <p:spPr>
          <a:xfrm>
            <a:off x="2837404" y="664353"/>
            <a:ext cx="8934450" cy="6146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Roboto Slab"/>
              </a:rPr>
              <a:t>Expanding fall registration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E5C36C3-7DC2-A744-BBD2-46AD6B8A2FE2}"/>
              </a:ext>
            </a:extLst>
          </p:cNvPr>
          <p:cNvSpPr txBox="1">
            <a:spLocks/>
          </p:cNvSpPr>
          <p:nvPr/>
        </p:nvSpPr>
        <p:spPr>
          <a:xfrm>
            <a:off x="2866062" y="1210398"/>
            <a:ext cx="7303549" cy="657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>
                <a:latin typeface="Roboto Light"/>
                <a:ea typeface="Roboto Light" panose="02000000000000000000" pitchFamily="2" charset="0"/>
              </a:rPr>
              <a:t>In the 2018-19 school year, we expanded the number of schools that implemented fall registration.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15EC50-90BC-3A47-AE43-AB98EA997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84" y="1064303"/>
            <a:ext cx="2025588" cy="1697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8545F7-B211-D84F-BD4E-0AE6D8135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4E9934-60CA-B44B-9213-AFC3F635A79F}"/>
              </a:ext>
            </a:extLst>
          </p:cNvPr>
          <p:cNvSpPr txBox="1"/>
          <p:nvPr/>
        </p:nvSpPr>
        <p:spPr>
          <a:xfrm>
            <a:off x="95391" y="595384"/>
            <a:ext cx="225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Roboto Slab" pitchFamily="2" charset="0"/>
                <a:ea typeface="Roboto Slab" pitchFamily="2" charset="0"/>
              </a:rPr>
              <a:t>Fall Registration</a:t>
            </a:r>
            <a:endParaRPr lang="en-US" sz="2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2920093" y="480046"/>
            <a:ext cx="8915293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4A294E-B79B-1144-9D8E-7288B6882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680" y="2166504"/>
            <a:ext cx="2730952" cy="209100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2788644-92CB-7148-B903-3F7E0FAE928F}"/>
              </a:ext>
            </a:extLst>
          </p:cNvPr>
          <p:cNvSpPr txBox="1">
            <a:spLocks/>
          </p:cNvSpPr>
          <p:nvPr/>
        </p:nvSpPr>
        <p:spPr>
          <a:xfrm>
            <a:off x="2866062" y="5652304"/>
            <a:ext cx="8915293" cy="5707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What’s happening now?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01629-6FD5-F64B-B616-1D9F389A1382}"/>
              </a:ext>
            </a:extLst>
          </p:cNvPr>
          <p:cNvSpPr txBox="1"/>
          <p:nvPr/>
        </p:nvSpPr>
        <p:spPr>
          <a:xfrm>
            <a:off x="3738127" y="4234247"/>
            <a:ext cx="2677921" cy="8273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500" b="1">
                <a:latin typeface="Roboto"/>
                <a:ea typeface="Roboto" panose="02000000000000000000" pitchFamily="2" charset="0"/>
              </a:rPr>
              <a:t>180,000</a:t>
            </a:r>
            <a:r>
              <a:rPr lang="en-US" sz="3500" b="1" baseline="15000">
                <a:solidFill>
                  <a:srgbClr val="009CDE"/>
                </a:solidFill>
                <a:latin typeface="Roboto"/>
                <a:ea typeface="Roboto" panose="02000000000000000000" pitchFamily="2" charset="0"/>
              </a:rPr>
              <a:t>+</a:t>
            </a:r>
          </a:p>
          <a:p>
            <a:pPr algn="ctr">
              <a:lnSpc>
                <a:spcPts val="1500"/>
              </a:lnSpc>
            </a:pPr>
            <a:r>
              <a:rPr lang="en-US" sz="1650" b="1">
                <a:latin typeface="Roboto Slab"/>
                <a:ea typeface="Roboto Slab" pitchFamily="2" charset="0"/>
              </a:rPr>
              <a:t>students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AACCC2-A985-0941-A592-0240857F1A67}"/>
              </a:ext>
            </a:extLst>
          </p:cNvPr>
          <p:cNvSpPr txBox="1"/>
          <p:nvPr/>
        </p:nvSpPr>
        <p:spPr>
          <a:xfrm>
            <a:off x="8476019" y="4234247"/>
            <a:ext cx="2100649" cy="8361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500" b="1">
                <a:latin typeface="Roboto" panose="02000000000000000000" pitchFamily="2" charset="0"/>
                <a:ea typeface="Roboto" panose="02000000000000000000" pitchFamily="2" charset="0"/>
              </a:rPr>
              <a:t>800</a:t>
            </a:r>
            <a:r>
              <a:rPr lang="en-US" sz="3500" b="1" baseline="15000">
                <a:solidFill>
                  <a:srgbClr val="009CD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</a:p>
          <a:p>
            <a:pPr algn="ctr">
              <a:lnSpc>
                <a:spcPts val="1500"/>
              </a:lnSpc>
            </a:pPr>
            <a:r>
              <a:rPr lang="en-US" b="1"/>
              <a:t>schools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C73E50-93B7-438D-B1F4-A5419A0FA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334" y="2166504"/>
            <a:ext cx="2730952" cy="2091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40A1F9-0848-7940-B0CF-07503D77CAF2}"/>
              </a:ext>
            </a:extLst>
          </p:cNvPr>
          <p:cNvGrpSpPr/>
          <p:nvPr/>
        </p:nvGrpSpPr>
        <p:grpSpPr>
          <a:xfrm>
            <a:off x="7612162" y="1578687"/>
            <a:ext cx="3811705" cy="3193459"/>
            <a:chOff x="7612162" y="1578687"/>
            <a:chExt cx="3811705" cy="31934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466110-ED58-944B-BE9C-07633271E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2162" y="2724121"/>
              <a:ext cx="2674823" cy="204802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8E183CF-3CB6-4376-B01C-B02369A96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9044" y="2724121"/>
              <a:ext cx="2674823" cy="20480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AE76DA4-8602-46AD-9BC0-CD73AC430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7232" y="1578687"/>
              <a:ext cx="2674823" cy="2048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928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0">
            <a:extLst>
              <a:ext uri="{FF2B5EF4-FFF2-40B4-BE49-F238E27FC236}">
                <a16:creationId xmlns:a16="http://schemas.microsoft.com/office/drawing/2014/main" id="{00EACBF7-CA0B-EE4F-B3BC-1A757520DC56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A12F06E-E796-7844-9495-DFEFFE339765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84900BB-882C-4B4A-AF6C-81BA45EFB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84" y="1064303"/>
            <a:ext cx="2025588" cy="1697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A38AC-6C35-AD49-9DCF-72710E630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EA777D5-2995-7A4F-A09B-64AA9205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11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AC3C8D-0D73-E54F-B8FF-9171C6B60AC8}"/>
              </a:ext>
            </a:extLst>
          </p:cNvPr>
          <p:cNvSpPr/>
          <p:nvPr/>
        </p:nvSpPr>
        <p:spPr>
          <a:xfrm>
            <a:off x="2920093" y="480046"/>
            <a:ext cx="8915293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3AB643-13D5-354C-8AF2-8545C00B1BFA}"/>
              </a:ext>
            </a:extLst>
          </p:cNvPr>
          <p:cNvCxnSpPr>
            <a:cxnSpLocks/>
          </p:cNvCxnSpPr>
          <p:nvPr/>
        </p:nvCxnSpPr>
        <p:spPr>
          <a:xfrm>
            <a:off x="4482535" y="5401917"/>
            <a:ext cx="487294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4FC2C43-EC9D-F143-830F-723E6DD9D28B}"/>
              </a:ext>
            </a:extLst>
          </p:cNvPr>
          <p:cNvSpPr/>
          <p:nvPr/>
        </p:nvSpPr>
        <p:spPr>
          <a:xfrm>
            <a:off x="4839755" y="4423338"/>
            <a:ext cx="1443062" cy="978579"/>
          </a:xfrm>
          <a:prstGeom prst="rect">
            <a:avLst/>
          </a:prstGeom>
          <a:solidFill>
            <a:srgbClr val="71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FCDE18-159F-464F-B8A4-E1F840B2B69A}"/>
              </a:ext>
            </a:extLst>
          </p:cNvPr>
          <p:cNvSpPr/>
          <p:nvPr/>
        </p:nvSpPr>
        <p:spPr>
          <a:xfrm>
            <a:off x="7591124" y="2272342"/>
            <a:ext cx="1443062" cy="3129575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EC76A6-DD1A-434C-8D85-7E4A23225B40}"/>
              </a:ext>
            </a:extLst>
          </p:cNvPr>
          <p:cNvSpPr txBox="1"/>
          <p:nvPr/>
        </p:nvSpPr>
        <p:spPr>
          <a:xfrm>
            <a:off x="4839755" y="4443300"/>
            <a:ext cx="144306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latin typeface="Roboto"/>
                <a:ea typeface="Roboto" panose="02000000000000000000" pitchFamily="2" charset="0"/>
              </a:rPr>
              <a:t>+1.9%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C63029-9253-3843-8C43-AAE5BFA8B82F}"/>
              </a:ext>
            </a:extLst>
          </p:cNvPr>
          <p:cNvSpPr txBox="1"/>
          <p:nvPr/>
        </p:nvSpPr>
        <p:spPr>
          <a:xfrm>
            <a:off x="7588869" y="2299902"/>
            <a:ext cx="144531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/>
                <a:ea typeface="Roboto" panose="02000000000000000000" pitchFamily="2" charset="0"/>
              </a:rPr>
              <a:t>+7.7%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BA5D563-7040-9943-884D-48B4909F99B8}"/>
              </a:ext>
            </a:extLst>
          </p:cNvPr>
          <p:cNvSpPr txBox="1"/>
          <p:nvPr/>
        </p:nvSpPr>
        <p:spPr>
          <a:xfrm>
            <a:off x="6411120" y="3254404"/>
            <a:ext cx="975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7C8"/>
                </a:solidFill>
                <a:latin typeface="Roboto Slab" pitchFamily="2" charset="0"/>
                <a:ea typeface="Roboto Slab" pitchFamily="2" charset="0"/>
              </a:rPr>
              <a:t>~4</a:t>
            </a:r>
            <a:r>
              <a:rPr lang="en-US" sz="3000">
                <a:solidFill>
                  <a:srgbClr val="0077C8"/>
                </a:solidFill>
                <a:latin typeface="Roboto Slab" pitchFamily="2" charset="0"/>
                <a:ea typeface="Roboto Slab" pitchFamily="2" charset="0"/>
              </a:rPr>
              <a:t>x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7D885D-C930-9E4E-BA95-626B45F77846}"/>
              </a:ext>
            </a:extLst>
          </p:cNvPr>
          <p:cNvSpPr txBox="1">
            <a:spLocks/>
          </p:cNvSpPr>
          <p:nvPr/>
        </p:nvSpPr>
        <p:spPr>
          <a:xfrm>
            <a:off x="4684509" y="5491115"/>
            <a:ext cx="1762566" cy="8893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>
                <a:latin typeface="Roboto Medium"/>
                <a:ea typeface="Roboto Medium" panose="02000000000000000000" pitchFamily="2" charset="0"/>
              </a:rPr>
              <a:t>2017-18 </a:t>
            </a:r>
          </a:p>
          <a:p>
            <a:pPr algn="ctr">
              <a:lnSpc>
                <a:spcPct val="100000"/>
              </a:lnSpc>
            </a:pPr>
            <a:r>
              <a:rPr lang="en-US" sz="1600">
                <a:latin typeface="Roboto Medium"/>
                <a:ea typeface="Roboto Medium" panose="02000000000000000000" pitchFamily="2" charset="0"/>
              </a:rPr>
              <a:t>growth </a:t>
            </a:r>
            <a:br>
              <a:rPr lang="en-US" sz="1600"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sz="1600">
                <a:latin typeface="Roboto Medium"/>
                <a:ea typeface="Roboto Medium" panose="02000000000000000000" pitchFamily="2" charset="0"/>
              </a:rPr>
              <a:t>in exams taken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8E977ED-DA7E-F24B-94E9-E3967159D5C0}"/>
              </a:ext>
            </a:extLst>
          </p:cNvPr>
          <p:cNvSpPr txBox="1">
            <a:spLocks/>
          </p:cNvSpPr>
          <p:nvPr/>
        </p:nvSpPr>
        <p:spPr>
          <a:xfrm>
            <a:off x="7317981" y="5491115"/>
            <a:ext cx="2004845" cy="8893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>
                <a:latin typeface="Roboto Medium" panose="02000000000000000000" pitchFamily="2" charset="0"/>
                <a:ea typeface="Roboto Medium" panose="02000000000000000000" pitchFamily="2" charset="0"/>
              </a:rPr>
              <a:t>2019 exams ordered to date vs. 2018 exams taken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CD6D7295-E82E-5144-A877-485C840BFA26}"/>
              </a:ext>
            </a:extLst>
          </p:cNvPr>
          <p:cNvSpPr/>
          <p:nvPr/>
        </p:nvSpPr>
        <p:spPr>
          <a:xfrm rot="19559064">
            <a:off x="5794605" y="2897843"/>
            <a:ext cx="2115860" cy="967463"/>
          </a:xfrm>
          <a:custGeom>
            <a:avLst/>
            <a:gdLst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5836 h 315836"/>
              <a:gd name="connsiteX1" fmla="*/ 1214651 w 1214651"/>
              <a:gd name="connsiteY1" fmla="*/ 1937 h 315836"/>
              <a:gd name="connsiteX0" fmla="*/ 0 w 1141863"/>
              <a:gd name="connsiteY0" fmla="*/ 261949 h 261949"/>
              <a:gd name="connsiteX1" fmla="*/ 1141863 w 1141863"/>
              <a:gd name="connsiteY1" fmla="*/ 2641 h 261949"/>
              <a:gd name="connsiteX0" fmla="*/ 0 w 1141863"/>
              <a:gd name="connsiteY0" fmla="*/ 267572 h 267572"/>
              <a:gd name="connsiteX1" fmla="*/ 1141863 w 1141863"/>
              <a:gd name="connsiteY1" fmla="*/ 8264 h 267572"/>
              <a:gd name="connsiteX0" fmla="*/ 0 w 1141863"/>
              <a:gd name="connsiteY0" fmla="*/ 279077 h 279077"/>
              <a:gd name="connsiteX1" fmla="*/ 1141863 w 1141863"/>
              <a:gd name="connsiteY1" fmla="*/ 19769 h 279077"/>
              <a:gd name="connsiteX0" fmla="*/ 0 w 1141863"/>
              <a:gd name="connsiteY0" fmla="*/ 281874 h 281874"/>
              <a:gd name="connsiteX1" fmla="*/ 1141863 w 1141863"/>
              <a:gd name="connsiteY1" fmla="*/ 22566 h 281874"/>
              <a:gd name="connsiteX0" fmla="*/ 0 w 1141863"/>
              <a:gd name="connsiteY0" fmla="*/ 300525 h 300525"/>
              <a:gd name="connsiteX1" fmla="*/ 1141863 w 1141863"/>
              <a:gd name="connsiteY1" fmla="*/ 41217 h 300525"/>
              <a:gd name="connsiteX0" fmla="*/ 0 w 1141863"/>
              <a:gd name="connsiteY0" fmla="*/ 305960 h 305960"/>
              <a:gd name="connsiteX1" fmla="*/ 1141863 w 1141863"/>
              <a:gd name="connsiteY1" fmla="*/ 46652 h 305960"/>
              <a:gd name="connsiteX0" fmla="*/ 0 w 1231015"/>
              <a:gd name="connsiteY0" fmla="*/ 387412 h 387412"/>
              <a:gd name="connsiteX1" fmla="*/ 1231015 w 1231015"/>
              <a:gd name="connsiteY1" fmla="*/ 36879 h 387412"/>
              <a:gd name="connsiteX0" fmla="*/ 0 w 1231015"/>
              <a:gd name="connsiteY0" fmla="*/ 389024 h 389024"/>
              <a:gd name="connsiteX1" fmla="*/ 1231015 w 1231015"/>
              <a:gd name="connsiteY1" fmla="*/ 38491 h 389024"/>
              <a:gd name="connsiteX0" fmla="*/ 0 w 1231015"/>
              <a:gd name="connsiteY0" fmla="*/ 395984 h 395984"/>
              <a:gd name="connsiteX1" fmla="*/ 1231015 w 1231015"/>
              <a:gd name="connsiteY1" fmla="*/ 45451 h 395984"/>
              <a:gd name="connsiteX0" fmla="*/ 0 w 1231015"/>
              <a:gd name="connsiteY0" fmla="*/ 397883 h 397883"/>
              <a:gd name="connsiteX1" fmla="*/ 1231015 w 1231015"/>
              <a:gd name="connsiteY1" fmla="*/ 47350 h 397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1015" h="397883">
                <a:moveTo>
                  <a:pt x="0" y="397883"/>
                </a:moveTo>
                <a:cubicBezTo>
                  <a:pt x="205155" y="188287"/>
                  <a:pt x="676246" y="-118494"/>
                  <a:pt x="1231015" y="47350"/>
                </a:cubicBezTo>
              </a:path>
            </a:pathLst>
          </a:custGeom>
          <a:noFill/>
          <a:ln w="88900">
            <a:solidFill>
              <a:srgbClr val="0077C8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7B678F-1875-B941-9F14-9A08AD756933}"/>
              </a:ext>
            </a:extLst>
          </p:cNvPr>
          <p:cNvSpPr txBox="1"/>
          <p:nvPr/>
        </p:nvSpPr>
        <p:spPr>
          <a:xfrm>
            <a:off x="95391" y="595384"/>
            <a:ext cx="225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Roboto Slab" pitchFamily="2" charset="0"/>
                <a:ea typeface="Roboto Slab" pitchFamily="2" charset="0"/>
              </a:rPr>
              <a:t>Fall Registration</a:t>
            </a:r>
            <a:endParaRPr lang="en-US" sz="200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58FFA23-F7F1-4C3B-8375-5686E43FEB88}"/>
              </a:ext>
            </a:extLst>
          </p:cNvPr>
          <p:cNvSpPr txBox="1">
            <a:spLocks/>
          </p:cNvSpPr>
          <p:nvPr/>
        </p:nvSpPr>
        <p:spPr>
          <a:xfrm>
            <a:off x="2837533" y="610278"/>
            <a:ext cx="8997853" cy="859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latin typeface="Roboto Slab"/>
              </a:rPr>
              <a:t>Student participation accelerated.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5CF14-2544-8F48-B5EF-731B0751A520}"/>
              </a:ext>
            </a:extLst>
          </p:cNvPr>
          <p:cNvSpPr txBox="1"/>
          <p:nvPr/>
        </p:nvSpPr>
        <p:spPr>
          <a:xfrm>
            <a:off x="4421973" y="1761619"/>
            <a:ext cx="625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Roboto Medium" panose="02000000000000000000" pitchFamily="2" charset="0"/>
                <a:ea typeface="Roboto Medium" panose="02000000000000000000" pitchFamily="2" charset="0"/>
              </a:rPr>
              <a:t>Overall growth in AP Exams taken/ordered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2B020C-8EE9-1D40-B023-11A23EE104D9}"/>
              </a:ext>
            </a:extLst>
          </p:cNvPr>
          <p:cNvCxnSpPr>
            <a:cxnSpLocks/>
          </p:cNvCxnSpPr>
          <p:nvPr/>
        </p:nvCxnSpPr>
        <p:spPr>
          <a:xfrm>
            <a:off x="4482535" y="2128754"/>
            <a:ext cx="487294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82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5" grpId="0"/>
      <p:bldP spid="44" grpId="0"/>
      <p:bldP spid="27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10">
            <a:extLst>
              <a:ext uri="{FF2B5EF4-FFF2-40B4-BE49-F238E27FC236}">
                <a16:creationId xmlns:a16="http://schemas.microsoft.com/office/drawing/2014/main" id="{4D2B656C-7121-0841-8C9A-762CE477FFA2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A12F06E-E796-7844-9495-DFEFFE339765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84900BB-882C-4B4A-AF6C-81BA45EFB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84" y="1064303"/>
            <a:ext cx="2025588" cy="1697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A38AC-6C35-AD49-9DCF-72710E630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EA777D5-2995-7A4F-A09B-64AA9205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12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AC3C8D-0D73-E54F-B8FF-9171C6B60AC8}"/>
              </a:ext>
            </a:extLst>
          </p:cNvPr>
          <p:cNvSpPr/>
          <p:nvPr/>
        </p:nvSpPr>
        <p:spPr>
          <a:xfrm>
            <a:off x="2920093" y="480046"/>
            <a:ext cx="8915293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3AB643-13D5-354C-8AF2-8545C00B1BFA}"/>
              </a:ext>
            </a:extLst>
          </p:cNvPr>
          <p:cNvCxnSpPr>
            <a:cxnSpLocks/>
          </p:cNvCxnSpPr>
          <p:nvPr/>
        </p:nvCxnSpPr>
        <p:spPr>
          <a:xfrm>
            <a:off x="2946988" y="5436382"/>
            <a:ext cx="369379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4FC2C43-EC9D-F143-830F-723E6DD9D28B}"/>
              </a:ext>
            </a:extLst>
          </p:cNvPr>
          <p:cNvSpPr/>
          <p:nvPr/>
        </p:nvSpPr>
        <p:spPr>
          <a:xfrm>
            <a:off x="2969119" y="4854384"/>
            <a:ext cx="1443062" cy="581998"/>
          </a:xfrm>
          <a:prstGeom prst="rect">
            <a:avLst/>
          </a:prstGeom>
          <a:solidFill>
            <a:srgbClr val="71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FCDE18-159F-464F-B8A4-E1F840B2B69A}"/>
              </a:ext>
            </a:extLst>
          </p:cNvPr>
          <p:cNvSpPr/>
          <p:nvPr/>
        </p:nvSpPr>
        <p:spPr>
          <a:xfrm>
            <a:off x="5197720" y="3812196"/>
            <a:ext cx="1443062" cy="162418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EC76A6-DD1A-434C-8D85-7E4A23225B40}"/>
              </a:ext>
            </a:extLst>
          </p:cNvPr>
          <p:cNvSpPr txBox="1"/>
          <p:nvPr/>
        </p:nvSpPr>
        <p:spPr>
          <a:xfrm>
            <a:off x="2969119" y="4868560"/>
            <a:ext cx="144306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latin typeface="Roboto"/>
                <a:ea typeface="Roboto" panose="02000000000000000000" pitchFamily="2" charset="0"/>
              </a:rPr>
              <a:t>+1.6%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BA5D563-7040-9943-884D-48B4909F99B8}"/>
              </a:ext>
            </a:extLst>
          </p:cNvPr>
          <p:cNvSpPr txBox="1"/>
          <p:nvPr/>
        </p:nvSpPr>
        <p:spPr>
          <a:xfrm>
            <a:off x="4292687" y="4314175"/>
            <a:ext cx="975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7C8"/>
                </a:solidFill>
                <a:latin typeface="Roboto Slab" pitchFamily="2" charset="0"/>
                <a:ea typeface="Roboto Slab" pitchFamily="2" charset="0"/>
              </a:rPr>
              <a:t>~3</a:t>
            </a:r>
            <a:r>
              <a:rPr lang="en-US" sz="2800">
                <a:solidFill>
                  <a:srgbClr val="0077C8"/>
                </a:solidFill>
                <a:latin typeface="Roboto Slab" pitchFamily="2" charset="0"/>
                <a:ea typeface="Roboto Slab" pitchFamily="2" charset="0"/>
              </a:rPr>
              <a:t>x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7D885D-C930-9E4E-BA95-626B45F77846}"/>
              </a:ext>
            </a:extLst>
          </p:cNvPr>
          <p:cNvSpPr txBox="1">
            <a:spLocks/>
          </p:cNvSpPr>
          <p:nvPr/>
        </p:nvSpPr>
        <p:spPr>
          <a:xfrm>
            <a:off x="2907430" y="5449657"/>
            <a:ext cx="1504752" cy="8626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500">
                <a:latin typeface="Roboto Medium"/>
                <a:ea typeface="Roboto Medium" panose="02000000000000000000" pitchFamily="2" charset="0"/>
              </a:rPr>
              <a:t>2017-18</a:t>
            </a:r>
            <a:br>
              <a:rPr lang="en-US" sz="1500"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sz="1500">
                <a:latin typeface="Roboto Medium"/>
                <a:ea typeface="Roboto Medium" panose="02000000000000000000" pitchFamily="2" charset="0"/>
              </a:rPr>
              <a:t>growth in exams taken</a:t>
            </a:r>
            <a:endParaRPr lang="en-US" sz="150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86812C-B0CB-1242-9052-4275156449B3}"/>
              </a:ext>
            </a:extLst>
          </p:cNvPr>
          <p:cNvSpPr txBox="1"/>
          <p:nvPr/>
        </p:nvSpPr>
        <p:spPr>
          <a:xfrm>
            <a:off x="5191325" y="3826740"/>
            <a:ext cx="144306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/>
                <a:ea typeface="Roboto" panose="02000000000000000000" pitchFamily="2" charset="0"/>
              </a:rPr>
              <a:t>+4.4%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F9734F0-88A8-4E4A-ABC2-1F0649900335}"/>
              </a:ext>
            </a:extLst>
          </p:cNvPr>
          <p:cNvCxnSpPr>
            <a:cxnSpLocks/>
          </p:cNvCxnSpPr>
          <p:nvPr/>
        </p:nvCxnSpPr>
        <p:spPr>
          <a:xfrm>
            <a:off x="7593414" y="5436382"/>
            <a:ext cx="369379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A593A5BA-E01E-AB4E-B2E0-B3F7277B7B9B}"/>
              </a:ext>
            </a:extLst>
          </p:cNvPr>
          <p:cNvSpPr/>
          <p:nvPr/>
        </p:nvSpPr>
        <p:spPr>
          <a:xfrm>
            <a:off x="7615545" y="4526137"/>
            <a:ext cx="1443062" cy="910246"/>
          </a:xfrm>
          <a:prstGeom prst="rect">
            <a:avLst/>
          </a:prstGeom>
          <a:solidFill>
            <a:srgbClr val="71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F4A7258-6689-FD4F-AD28-E4FA7D06D2F2}"/>
              </a:ext>
            </a:extLst>
          </p:cNvPr>
          <p:cNvSpPr/>
          <p:nvPr/>
        </p:nvSpPr>
        <p:spPr>
          <a:xfrm>
            <a:off x="9844146" y="2216230"/>
            <a:ext cx="1443062" cy="3220151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35B2C7-941A-D745-8AE3-E94933E9228D}"/>
              </a:ext>
            </a:extLst>
          </p:cNvPr>
          <p:cNvSpPr txBox="1"/>
          <p:nvPr/>
        </p:nvSpPr>
        <p:spPr>
          <a:xfrm>
            <a:off x="7615545" y="4529618"/>
            <a:ext cx="144306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latin typeface="Roboto"/>
                <a:ea typeface="Roboto" panose="02000000000000000000" pitchFamily="2" charset="0"/>
              </a:rPr>
              <a:t>+2.4%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F107FA-1C16-3B47-AB53-0CFC8079E8D7}"/>
              </a:ext>
            </a:extLst>
          </p:cNvPr>
          <p:cNvSpPr txBox="1"/>
          <p:nvPr/>
        </p:nvSpPr>
        <p:spPr>
          <a:xfrm>
            <a:off x="8943688" y="3638232"/>
            <a:ext cx="975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7C8"/>
                </a:solidFill>
                <a:latin typeface="Roboto Slab" pitchFamily="2" charset="0"/>
                <a:ea typeface="Roboto Slab" pitchFamily="2" charset="0"/>
              </a:rPr>
              <a:t>~6</a:t>
            </a:r>
            <a:r>
              <a:rPr lang="en-US" sz="2800">
                <a:solidFill>
                  <a:srgbClr val="0077C8"/>
                </a:solidFill>
                <a:latin typeface="Roboto Slab" pitchFamily="2" charset="0"/>
                <a:ea typeface="Roboto Slab" pitchFamily="2" charset="0"/>
              </a:rPr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87785F-FA96-2C47-BC6A-DC2071D03032}"/>
              </a:ext>
            </a:extLst>
          </p:cNvPr>
          <p:cNvSpPr txBox="1"/>
          <p:nvPr/>
        </p:nvSpPr>
        <p:spPr>
          <a:xfrm>
            <a:off x="9837751" y="2235585"/>
            <a:ext cx="144306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/>
                <a:ea typeface="Roboto" panose="02000000000000000000" pitchFamily="2" charset="0"/>
              </a:rPr>
              <a:t>+14.2%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81B44D5-E311-294C-BF08-0E9D74C7105C}"/>
              </a:ext>
            </a:extLst>
          </p:cNvPr>
          <p:cNvCxnSpPr>
            <a:cxnSpLocks/>
          </p:cNvCxnSpPr>
          <p:nvPr/>
        </p:nvCxnSpPr>
        <p:spPr>
          <a:xfrm>
            <a:off x="2946988" y="2080534"/>
            <a:ext cx="369379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E7B95B3-AA65-E547-8B9E-8501EE87690A}"/>
              </a:ext>
            </a:extLst>
          </p:cNvPr>
          <p:cNvCxnSpPr>
            <a:cxnSpLocks/>
          </p:cNvCxnSpPr>
          <p:nvPr/>
        </p:nvCxnSpPr>
        <p:spPr>
          <a:xfrm>
            <a:off x="7593414" y="2080534"/>
            <a:ext cx="369379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817A706-EDE6-D74F-9EFB-DD47BF39D945}"/>
              </a:ext>
            </a:extLst>
          </p:cNvPr>
          <p:cNvSpPr txBox="1"/>
          <p:nvPr/>
        </p:nvSpPr>
        <p:spPr>
          <a:xfrm>
            <a:off x="2885267" y="1517884"/>
            <a:ext cx="3569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Growth in AP Exams taken/ordered:</a:t>
            </a:r>
          </a:p>
          <a:p>
            <a:r>
              <a:rPr lang="en-US" sz="16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White and Asian students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FA2AF1-8C1D-9B40-9ADC-5F9062A25B05}"/>
              </a:ext>
            </a:extLst>
          </p:cNvPr>
          <p:cNvSpPr txBox="1"/>
          <p:nvPr/>
        </p:nvSpPr>
        <p:spPr>
          <a:xfrm>
            <a:off x="7570870" y="1532642"/>
            <a:ext cx="3943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Growth in AP Exams taken/ordered:</a:t>
            </a:r>
          </a:p>
          <a:p>
            <a:r>
              <a:rPr lang="en-US" sz="16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Underrepresented minority students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45C2F0DF-131E-A94F-A49E-2897DC7484C5}"/>
              </a:ext>
            </a:extLst>
          </p:cNvPr>
          <p:cNvSpPr txBox="1">
            <a:spLocks/>
          </p:cNvSpPr>
          <p:nvPr/>
        </p:nvSpPr>
        <p:spPr>
          <a:xfrm>
            <a:off x="5147710" y="5449657"/>
            <a:ext cx="1504752" cy="8626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500">
                <a:latin typeface="Roboto Medium"/>
                <a:ea typeface="Roboto Medium" panose="02000000000000000000" pitchFamily="2" charset="0"/>
              </a:rPr>
              <a:t>2019 exams ordered to date vs. 2018 exams </a:t>
            </a:r>
            <a:r>
              <a:rPr lang="en-US" sz="1500">
                <a:latin typeface="Roboto Medium" panose="02000000000000000000" pitchFamily="2" charset="0"/>
                <a:ea typeface="Roboto Medium" panose="02000000000000000000" pitchFamily="2" charset="0"/>
              </a:rPr>
              <a:t>taken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F260E7AF-F684-8A4B-B27C-11A0DA0E58C8}"/>
              </a:ext>
            </a:extLst>
          </p:cNvPr>
          <p:cNvSpPr txBox="1">
            <a:spLocks/>
          </p:cNvSpPr>
          <p:nvPr/>
        </p:nvSpPr>
        <p:spPr>
          <a:xfrm>
            <a:off x="7570870" y="5449657"/>
            <a:ext cx="1504752" cy="8626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500">
                <a:latin typeface="Roboto Medium"/>
                <a:ea typeface="Roboto Medium" panose="02000000000000000000" pitchFamily="2" charset="0"/>
              </a:rPr>
              <a:t>2017-18</a:t>
            </a:r>
            <a:br>
              <a:rPr lang="en-US" sz="1500"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sz="1500">
                <a:latin typeface="Roboto Medium"/>
                <a:ea typeface="Roboto Medium" panose="02000000000000000000" pitchFamily="2" charset="0"/>
              </a:rPr>
              <a:t>growth in exams taken</a:t>
            </a:r>
            <a:endParaRPr lang="en-US" sz="150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67281AFB-5FEF-4D47-8C27-3C53B06F1336}"/>
              </a:ext>
            </a:extLst>
          </p:cNvPr>
          <p:cNvSpPr txBox="1">
            <a:spLocks/>
          </p:cNvSpPr>
          <p:nvPr/>
        </p:nvSpPr>
        <p:spPr>
          <a:xfrm>
            <a:off x="9866014" y="5449657"/>
            <a:ext cx="1504752" cy="8626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500">
                <a:latin typeface="Roboto Medium"/>
                <a:ea typeface="Roboto Medium" panose="02000000000000000000" pitchFamily="2" charset="0"/>
              </a:rPr>
              <a:t>2019 exams ordered to date vs. 2018 exams taken</a:t>
            </a:r>
            <a:endParaRPr lang="en-US" sz="150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D3D979CA-3BD4-7B46-B79E-6AF9D95F0985}"/>
              </a:ext>
            </a:extLst>
          </p:cNvPr>
          <p:cNvSpPr/>
          <p:nvPr/>
        </p:nvSpPr>
        <p:spPr>
          <a:xfrm rot="19732629">
            <a:off x="8531267" y="2688269"/>
            <a:ext cx="1792409" cy="1405839"/>
          </a:xfrm>
          <a:custGeom>
            <a:avLst/>
            <a:gdLst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5836 h 315836"/>
              <a:gd name="connsiteX1" fmla="*/ 1214651 w 1214651"/>
              <a:gd name="connsiteY1" fmla="*/ 1937 h 315836"/>
              <a:gd name="connsiteX0" fmla="*/ 0 w 1141863"/>
              <a:gd name="connsiteY0" fmla="*/ 261949 h 261949"/>
              <a:gd name="connsiteX1" fmla="*/ 1141863 w 1141863"/>
              <a:gd name="connsiteY1" fmla="*/ 2641 h 261949"/>
              <a:gd name="connsiteX0" fmla="*/ 0 w 1141863"/>
              <a:gd name="connsiteY0" fmla="*/ 267572 h 267572"/>
              <a:gd name="connsiteX1" fmla="*/ 1141863 w 1141863"/>
              <a:gd name="connsiteY1" fmla="*/ 8264 h 267572"/>
              <a:gd name="connsiteX0" fmla="*/ 0 w 1141863"/>
              <a:gd name="connsiteY0" fmla="*/ 279077 h 279077"/>
              <a:gd name="connsiteX1" fmla="*/ 1141863 w 1141863"/>
              <a:gd name="connsiteY1" fmla="*/ 19769 h 279077"/>
              <a:gd name="connsiteX0" fmla="*/ 0 w 1141863"/>
              <a:gd name="connsiteY0" fmla="*/ 281874 h 281874"/>
              <a:gd name="connsiteX1" fmla="*/ 1141863 w 1141863"/>
              <a:gd name="connsiteY1" fmla="*/ 22566 h 281874"/>
              <a:gd name="connsiteX0" fmla="*/ 0 w 1141863"/>
              <a:gd name="connsiteY0" fmla="*/ 300525 h 300525"/>
              <a:gd name="connsiteX1" fmla="*/ 1141863 w 1141863"/>
              <a:gd name="connsiteY1" fmla="*/ 41217 h 300525"/>
              <a:gd name="connsiteX0" fmla="*/ 0 w 1141863"/>
              <a:gd name="connsiteY0" fmla="*/ 305960 h 305960"/>
              <a:gd name="connsiteX1" fmla="*/ 1141863 w 1141863"/>
              <a:gd name="connsiteY1" fmla="*/ 46652 h 305960"/>
              <a:gd name="connsiteX0" fmla="*/ 0 w 1231015"/>
              <a:gd name="connsiteY0" fmla="*/ 387412 h 387412"/>
              <a:gd name="connsiteX1" fmla="*/ 1231015 w 1231015"/>
              <a:gd name="connsiteY1" fmla="*/ 36879 h 387412"/>
              <a:gd name="connsiteX0" fmla="*/ 0 w 1231015"/>
              <a:gd name="connsiteY0" fmla="*/ 389024 h 389024"/>
              <a:gd name="connsiteX1" fmla="*/ 1231015 w 1231015"/>
              <a:gd name="connsiteY1" fmla="*/ 38491 h 389024"/>
              <a:gd name="connsiteX0" fmla="*/ 0 w 1231015"/>
              <a:gd name="connsiteY0" fmla="*/ 395984 h 395984"/>
              <a:gd name="connsiteX1" fmla="*/ 1231015 w 1231015"/>
              <a:gd name="connsiteY1" fmla="*/ 45451 h 395984"/>
              <a:gd name="connsiteX0" fmla="*/ 0 w 1231015"/>
              <a:gd name="connsiteY0" fmla="*/ 397883 h 397883"/>
              <a:gd name="connsiteX1" fmla="*/ 1231015 w 1231015"/>
              <a:gd name="connsiteY1" fmla="*/ 47350 h 397883"/>
              <a:gd name="connsiteX0" fmla="*/ 0 w 1711214"/>
              <a:gd name="connsiteY0" fmla="*/ 870659 h 870659"/>
              <a:gd name="connsiteX1" fmla="*/ 1711214 w 1711214"/>
              <a:gd name="connsiteY1" fmla="*/ 22352 h 870659"/>
              <a:gd name="connsiteX0" fmla="*/ 0 w 1711214"/>
              <a:gd name="connsiteY0" fmla="*/ 874866 h 874866"/>
              <a:gd name="connsiteX1" fmla="*/ 1711214 w 1711214"/>
              <a:gd name="connsiteY1" fmla="*/ 26559 h 874866"/>
              <a:gd name="connsiteX0" fmla="*/ 0 w 1711214"/>
              <a:gd name="connsiteY0" fmla="*/ 851487 h 851487"/>
              <a:gd name="connsiteX1" fmla="*/ 1711214 w 1711214"/>
              <a:gd name="connsiteY1" fmla="*/ 3180 h 851487"/>
              <a:gd name="connsiteX0" fmla="*/ 0 w 1711214"/>
              <a:gd name="connsiteY0" fmla="*/ 849616 h 849616"/>
              <a:gd name="connsiteX1" fmla="*/ 1711214 w 1711214"/>
              <a:gd name="connsiteY1" fmla="*/ 1309 h 849616"/>
              <a:gd name="connsiteX0" fmla="*/ 0 w 1677817"/>
              <a:gd name="connsiteY0" fmla="*/ 803105 h 803105"/>
              <a:gd name="connsiteX1" fmla="*/ 1677817 w 1677817"/>
              <a:gd name="connsiteY1" fmla="*/ 1431 h 803105"/>
              <a:gd name="connsiteX0" fmla="*/ 0 w 1677817"/>
              <a:gd name="connsiteY0" fmla="*/ 801946 h 801946"/>
              <a:gd name="connsiteX1" fmla="*/ 1677817 w 1677817"/>
              <a:gd name="connsiteY1" fmla="*/ 272 h 801946"/>
              <a:gd name="connsiteX0" fmla="*/ 0 w 1677817"/>
              <a:gd name="connsiteY0" fmla="*/ 801930 h 801930"/>
              <a:gd name="connsiteX1" fmla="*/ 1677817 w 1677817"/>
              <a:gd name="connsiteY1" fmla="*/ 256 h 801930"/>
              <a:gd name="connsiteX0" fmla="*/ 0 w 1636357"/>
              <a:gd name="connsiteY0" fmla="*/ 760606 h 760606"/>
              <a:gd name="connsiteX1" fmla="*/ 1636357 w 1636357"/>
              <a:gd name="connsiteY1" fmla="*/ 279 h 760606"/>
              <a:gd name="connsiteX0" fmla="*/ 0 w 1650178"/>
              <a:gd name="connsiteY0" fmla="*/ 774381 h 774381"/>
              <a:gd name="connsiteX1" fmla="*/ 1650178 w 1650178"/>
              <a:gd name="connsiteY1" fmla="*/ 272 h 774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0178" h="774381">
                <a:moveTo>
                  <a:pt x="0" y="774381"/>
                </a:moveTo>
                <a:cubicBezTo>
                  <a:pt x="310601" y="438994"/>
                  <a:pt x="892897" y="-12648"/>
                  <a:pt x="1650178" y="272"/>
                </a:cubicBezTo>
              </a:path>
            </a:pathLst>
          </a:custGeom>
          <a:noFill/>
          <a:ln w="88900">
            <a:solidFill>
              <a:srgbClr val="0077C8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412499F5-3B1D-364B-9840-B29E5A333F5C}"/>
              </a:ext>
            </a:extLst>
          </p:cNvPr>
          <p:cNvSpPr/>
          <p:nvPr/>
        </p:nvSpPr>
        <p:spPr>
          <a:xfrm>
            <a:off x="4375605" y="3915434"/>
            <a:ext cx="771284" cy="856274"/>
          </a:xfrm>
          <a:custGeom>
            <a:avLst/>
            <a:gdLst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5836 h 315836"/>
              <a:gd name="connsiteX1" fmla="*/ 1214651 w 1214651"/>
              <a:gd name="connsiteY1" fmla="*/ 1937 h 315836"/>
              <a:gd name="connsiteX0" fmla="*/ 0 w 1141863"/>
              <a:gd name="connsiteY0" fmla="*/ 261949 h 261949"/>
              <a:gd name="connsiteX1" fmla="*/ 1141863 w 1141863"/>
              <a:gd name="connsiteY1" fmla="*/ 2641 h 261949"/>
              <a:gd name="connsiteX0" fmla="*/ 0 w 1141863"/>
              <a:gd name="connsiteY0" fmla="*/ 267572 h 267572"/>
              <a:gd name="connsiteX1" fmla="*/ 1141863 w 1141863"/>
              <a:gd name="connsiteY1" fmla="*/ 8264 h 267572"/>
              <a:gd name="connsiteX0" fmla="*/ 0 w 823811"/>
              <a:gd name="connsiteY0" fmla="*/ 407171 h 407171"/>
              <a:gd name="connsiteX1" fmla="*/ 823811 w 823811"/>
              <a:gd name="connsiteY1" fmla="*/ 4739 h 407171"/>
              <a:gd name="connsiteX0" fmla="*/ 0 w 823811"/>
              <a:gd name="connsiteY0" fmla="*/ 408087 h 408087"/>
              <a:gd name="connsiteX1" fmla="*/ 823811 w 823811"/>
              <a:gd name="connsiteY1" fmla="*/ 5655 h 408087"/>
              <a:gd name="connsiteX0" fmla="*/ 0 w 823811"/>
              <a:gd name="connsiteY0" fmla="*/ 408535 h 408535"/>
              <a:gd name="connsiteX1" fmla="*/ 823811 w 823811"/>
              <a:gd name="connsiteY1" fmla="*/ 6103 h 408535"/>
              <a:gd name="connsiteX0" fmla="*/ 0 w 823811"/>
              <a:gd name="connsiteY0" fmla="*/ 405020 h 405020"/>
              <a:gd name="connsiteX1" fmla="*/ 823811 w 823811"/>
              <a:gd name="connsiteY1" fmla="*/ 2588 h 405020"/>
              <a:gd name="connsiteX0" fmla="*/ 0 w 823811"/>
              <a:gd name="connsiteY0" fmla="*/ 405052 h 405052"/>
              <a:gd name="connsiteX1" fmla="*/ 823811 w 823811"/>
              <a:gd name="connsiteY1" fmla="*/ 2620 h 405052"/>
              <a:gd name="connsiteX0" fmla="*/ 0 w 823811"/>
              <a:gd name="connsiteY0" fmla="*/ 402493 h 402493"/>
              <a:gd name="connsiteX1" fmla="*/ 823811 w 823811"/>
              <a:gd name="connsiteY1" fmla="*/ 61 h 40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3811" h="402493">
                <a:moveTo>
                  <a:pt x="0" y="402493"/>
                </a:moveTo>
                <a:cubicBezTo>
                  <a:pt x="27532" y="167788"/>
                  <a:pt x="343184" y="-3679"/>
                  <a:pt x="823811" y="61"/>
                </a:cubicBezTo>
              </a:path>
            </a:pathLst>
          </a:custGeom>
          <a:noFill/>
          <a:ln w="88900">
            <a:solidFill>
              <a:srgbClr val="0077C8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3ABCABB-AC0D-F74C-8C4C-5950B10F13D8}"/>
              </a:ext>
            </a:extLst>
          </p:cNvPr>
          <p:cNvSpPr txBox="1"/>
          <p:nvPr/>
        </p:nvSpPr>
        <p:spPr>
          <a:xfrm>
            <a:off x="95391" y="595384"/>
            <a:ext cx="225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Roboto Slab" pitchFamily="2" charset="0"/>
                <a:ea typeface="Roboto Slab" pitchFamily="2" charset="0"/>
              </a:rPr>
              <a:t>Fall Registration</a:t>
            </a:r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BCB594-6137-4045-809F-95D60D149161}"/>
              </a:ext>
            </a:extLst>
          </p:cNvPr>
          <p:cNvSpPr txBox="1">
            <a:spLocks/>
          </p:cNvSpPr>
          <p:nvPr/>
        </p:nvSpPr>
        <p:spPr>
          <a:xfrm>
            <a:off x="2837533" y="610278"/>
            <a:ext cx="9492200" cy="859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latin typeface="Roboto Slab"/>
              </a:rPr>
              <a:t>More students participated.</a:t>
            </a:r>
          </a:p>
        </p:txBody>
      </p:sp>
    </p:spTree>
    <p:extLst>
      <p:ext uri="{BB962C8B-B14F-4D97-AF65-F5344CB8AC3E}">
        <p14:creationId xmlns:p14="http://schemas.microsoft.com/office/powerpoint/2010/main" val="163885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5" grpId="0"/>
      <p:bldP spid="36" grpId="0" animBg="1"/>
      <p:bldP spid="37" grpId="0" animBg="1"/>
      <p:bldP spid="38" grpId="0"/>
      <p:bldP spid="39" grpId="0"/>
      <p:bldP spid="47" grpId="0"/>
      <p:bldP spid="48" grpId="0"/>
      <p:bldP spid="49" grpId="0"/>
      <p:bldP spid="50" grpId="0"/>
      <p:bldP spid="41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10">
            <a:extLst>
              <a:ext uri="{FF2B5EF4-FFF2-40B4-BE49-F238E27FC236}">
                <a16:creationId xmlns:a16="http://schemas.microsoft.com/office/drawing/2014/main" id="{213E5219-BC44-7442-8206-D437BD501AD2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A12F06E-E796-7844-9495-DFEFFE339765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84900BB-882C-4B4A-AF6C-81BA45EFB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84" y="1064303"/>
            <a:ext cx="2025588" cy="1697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A38AC-6C35-AD49-9DCF-72710E630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EA777D5-2995-7A4F-A09B-64AA9205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13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AC3C8D-0D73-E54F-B8FF-9171C6B60AC8}"/>
              </a:ext>
            </a:extLst>
          </p:cNvPr>
          <p:cNvSpPr/>
          <p:nvPr/>
        </p:nvSpPr>
        <p:spPr>
          <a:xfrm>
            <a:off x="2920093" y="480046"/>
            <a:ext cx="8915293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3AB643-13D5-354C-8AF2-8545C00B1BFA}"/>
              </a:ext>
            </a:extLst>
          </p:cNvPr>
          <p:cNvCxnSpPr>
            <a:cxnSpLocks/>
          </p:cNvCxnSpPr>
          <p:nvPr/>
        </p:nvCxnSpPr>
        <p:spPr>
          <a:xfrm>
            <a:off x="2920093" y="5447210"/>
            <a:ext cx="369379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4FC2C43-EC9D-F143-830F-723E6DD9D28B}"/>
              </a:ext>
            </a:extLst>
          </p:cNvPr>
          <p:cNvSpPr/>
          <p:nvPr/>
        </p:nvSpPr>
        <p:spPr>
          <a:xfrm>
            <a:off x="2920093" y="4611279"/>
            <a:ext cx="1443062" cy="835931"/>
          </a:xfrm>
          <a:prstGeom prst="rect">
            <a:avLst/>
          </a:prstGeom>
          <a:solidFill>
            <a:srgbClr val="71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FCDE18-159F-464F-B8A4-E1F840B2B69A}"/>
              </a:ext>
            </a:extLst>
          </p:cNvPr>
          <p:cNvSpPr/>
          <p:nvPr/>
        </p:nvSpPr>
        <p:spPr>
          <a:xfrm>
            <a:off x="5170825" y="2949100"/>
            <a:ext cx="1443062" cy="2498110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EC76A6-DD1A-434C-8D85-7E4A23225B40}"/>
              </a:ext>
            </a:extLst>
          </p:cNvPr>
          <p:cNvSpPr txBox="1"/>
          <p:nvPr/>
        </p:nvSpPr>
        <p:spPr>
          <a:xfrm>
            <a:off x="2914792" y="4628109"/>
            <a:ext cx="144306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latin typeface="Roboto"/>
                <a:ea typeface="Roboto" panose="02000000000000000000" pitchFamily="2" charset="0"/>
              </a:rPr>
              <a:t>+2.7%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BA5D563-7040-9943-884D-48B4909F99B8}"/>
              </a:ext>
            </a:extLst>
          </p:cNvPr>
          <p:cNvSpPr txBox="1"/>
          <p:nvPr/>
        </p:nvSpPr>
        <p:spPr>
          <a:xfrm>
            <a:off x="4245315" y="3970808"/>
            <a:ext cx="975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7C8"/>
                </a:solidFill>
                <a:latin typeface="Roboto Slab" pitchFamily="2" charset="0"/>
                <a:ea typeface="Roboto Slab" pitchFamily="2" charset="0"/>
              </a:rPr>
              <a:t>~3</a:t>
            </a:r>
            <a:r>
              <a:rPr lang="en-US" sz="2400">
                <a:solidFill>
                  <a:srgbClr val="0077C8"/>
                </a:solidFill>
                <a:latin typeface="Roboto Slab" pitchFamily="2" charset="0"/>
                <a:ea typeface="Roboto Slab" pitchFamily="2" charset="0"/>
              </a:rPr>
              <a:t>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86812C-B0CB-1242-9052-4275156449B3}"/>
              </a:ext>
            </a:extLst>
          </p:cNvPr>
          <p:cNvSpPr txBox="1"/>
          <p:nvPr/>
        </p:nvSpPr>
        <p:spPr>
          <a:xfrm>
            <a:off x="5164430" y="2953419"/>
            <a:ext cx="144306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/>
                <a:ea typeface="Roboto" panose="02000000000000000000" pitchFamily="2" charset="0"/>
              </a:rPr>
              <a:t>+7.3%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F9734F0-88A8-4E4A-ABC2-1F0649900335}"/>
              </a:ext>
            </a:extLst>
          </p:cNvPr>
          <p:cNvCxnSpPr>
            <a:cxnSpLocks/>
          </p:cNvCxnSpPr>
          <p:nvPr/>
        </p:nvCxnSpPr>
        <p:spPr>
          <a:xfrm>
            <a:off x="7566519" y="5447210"/>
            <a:ext cx="369379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A593A5BA-E01E-AB4E-B2E0-B3F7277B7B9B}"/>
              </a:ext>
            </a:extLst>
          </p:cNvPr>
          <p:cNvSpPr/>
          <p:nvPr/>
        </p:nvSpPr>
        <p:spPr>
          <a:xfrm flipV="1">
            <a:off x="7566519" y="5447209"/>
            <a:ext cx="1443062" cy="307237"/>
          </a:xfrm>
          <a:prstGeom prst="rect">
            <a:avLst/>
          </a:prstGeom>
          <a:solidFill>
            <a:srgbClr val="71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F4A7258-6689-FD4F-AD28-E4FA7D06D2F2}"/>
              </a:ext>
            </a:extLst>
          </p:cNvPr>
          <p:cNvSpPr/>
          <p:nvPr/>
        </p:nvSpPr>
        <p:spPr>
          <a:xfrm>
            <a:off x="9817251" y="2391651"/>
            <a:ext cx="1443062" cy="3055558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35B2C7-941A-D745-8AE3-E94933E9228D}"/>
              </a:ext>
            </a:extLst>
          </p:cNvPr>
          <p:cNvSpPr txBox="1"/>
          <p:nvPr/>
        </p:nvSpPr>
        <p:spPr>
          <a:xfrm>
            <a:off x="7572914" y="5421590"/>
            <a:ext cx="144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-0.7%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F107FA-1C16-3B47-AB53-0CFC8079E8D7}"/>
              </a:ext>
            </a:extLst>
          </p:cNvPr>
          <p:cNvSpPr txBox="1"/>
          <p:nvPr/>
        </p:nvSpPr>
        <p:spPr>
          <a:xfrm>
            <a:off x="8816005" y="3970808"/>
            <a:ext cx="107955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600" b="1">
                <a:solidFill>
                  <a:srgbClr val="0077C8"/>
                </a:solidFill>
                <a:latin typeface="Roboto Slab"/>
                <a:ea typeface="Roboto Slab" pitchFamily="2" charset="0"/>
              </a:rPr>
              <a:t>~10%</a:t>
            </a:r>
            <a:endParaRPr lang="en-US" sz="2400">
              <a:solidFill>
                <a:srgbClr val="0077C8"/>
              </a:solidFill>
              <a:latin typeface="Roboto Slab"/>
              <a:ea typeface="Roboto Slab" pitchFamily="2" charset="0"/>
            </a:endParaRPr>
          </a:p>
          <a:p>
            <a:pPr algn="ctr"/>
            <a:endParaRPr lang="en-US" sz="3000">
              <a:solidFill>
                <a:srgbClr val="0077C8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87785F-FA96-2C47-BC6A-DC2071D03032}"/>
              </a:ext>
            </a:extLst>
          </p:cNvPr>
          <p:cNvSpPr txBox="1"/>
          <p:nvPr/>
        </p:nvSpPr>
        <p:spPr>
          <a:xfrm>
            <a:off x="9810856" y="2398478"/>
            <a:ext cx="144306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/>
                <a:ea typeface="Roboto" panose="02000000000000000000" pitchFamily="2" charset="0"/>
              </a:rPr>
              <a:t>+9.0%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81B44D5-E311-294C-BF08-0E9D74C7105C}"/>
              </a:ext>
            </a:extLst>
          </p:cNvPr>
          <p:cNvCxnSpPr>
            <a:cxnSpLocks/>
          </p:cNvCxnSpPr>
          <p:nvPr/>
        </p:nvCxnSpPr>
        <p:spPr>
          <a:xfrm>
            <a:off x="2944807" y="2095313"/>
            <a:ext cx="369379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E7B95B3-AA65-E547-8B9E-8501EE87690A}"/>
              </a:ext>
            </a:extLst>
          </p:cNvPr>
          <p:cNvCxnSpPr>
            <a:cxnSpLocks/>
          </p:cNvCxnSpPr>
          <p:nvPr/>
        </p:nvCxnSpPr>
        <p:spPr>
          <a:xfrm>
            <a:off x="7566519" y="2095313"/>
            <a:ext cx="369379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817A706-EDE6-D74F-9EFB-DD47BF39D945}"/>
              </a:ext>
            </a:extLst>
          </p:cNvPr>
          <p:cNvSpPr txBox="1"/>
          <p:nvPr/>
        </p:nvSpPr>
        <p:spPr>
          <a:xfrm>
            <a:off x="2837533" y="1554092"/>
            <a:ext cx="3720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71C5ED"/>
              </a:buClr>
            </a:pPr>
            <a:r>
              <a:rPr lang="en-US" sz="16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Growth in AP Exams taken/ordered: Moderate/high-income students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FA2AF1-8C1D-9B40-9ADC-5F9062A25B05}"/>
              </a:ext>
            </a:extLst>
          </p:cNvPr>
          <p:cNvSpPr txBox="1"/>
          <p:nvPr/>
        </p:nvSpPr>
        <p:spPr>
          <a:xfrm>
            <a:off x="7515779" y="1530333"/>
            <a:ext cx="353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Growth in AP Exams taken/ordered:</a:t>
            </a:r>
          </a:p>
          <a:p>
            <a:r>
              <a:rPr lang="en-US" sz="16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Low-income students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C2D80BFC-DA76-364B-9AAA-3F84BB31441D}"/>
              </a:ext>
            </a:extLst>
          </p:cNvPr>
          <p:cNvSpPr/>
          <p:nvPr/>
        </p:nvSpPr>
        <p:spPr>
          <a:xfrm rot="20090364">
            <a:off x="8199143" y="2861090"/>
            <a:ext cx="2168180" cy="2200962"/>
          </a:xfrm>
          <a:custGeom>
            <a:avLst/>
            <a:gdLst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5836 h 315836"/>
              <a:gd name="connsiteX1" fmla="*/ 1214651 w 1214651"/>
              <a:gd name="connsiteY1" fmla="*/ 1937 h 315836"/>
              <a:gd name="connsiteX0" fmla="*/ 0 w 1141863"/>
              <a:gd name="connsiteY0" fmla="*/ 261949 h 261949"/>
              <a:gd name="connsiteX1" fmla="*/ 1141863 w 1141863"/>
              <a:gd name="connsiteY1" fmla="*/ 2641 h 261949"/>
              <a:gd name="connsiteX0" fmla="*/ 0 w 1141863"/>
              <a:gd name="connsiteY0" fmla="*/ 267572 h 267572"/>
              <a:gd name="connsiteX1" fmla="*/ 1141863 w 1141863"/>
              <a:gd name="connsiteY1" fmla="*/ 8264 h 267572"/>
              <a:gd name="connsiteX0" fmla="*/ 0 w 1141863"/>
              <a:gd name="connsiteY0" fmla="*/ 279077 h 279077"/>
              <a:gd name="connsiteX1" fmla="*/ 1141863 w 1141863"/>
              <a:gd name="connsiteY1" fmla="*/ 19769 h 279077"/>
              <a:gd name="connsiteX0" fmla="*/ 0 w 1141863"/>
              <a:gd name="connsiteY0" fmla="*/ 281874 h 281874"/>
              <a:gd name="connsiteX1" fmla="*/ 1141863 w 1141863"/>
              <a:gd name="connsiteY1" fmla="*/ 22566 h 281874"/>
              <a:gd name="connsiteX0" fmla="*/ 0 w 1141863"/>
              <a:gd name="connsiteY0" fmla="*/ 300525 h 300525"/>
              <a:gd name="connsiteX1" fmla="*/ 1141863 w 1141863"/>
              <a:gd name="connsiteY1" fmla="*/ 41217 h 300525"/>
              <a:gd name="connsiteX0" fmla="*/ 0 w 1141863"/>
              <a:gd name="connsiteY0" fmla="*/ 305960 h 305960"/>
              <a:gd name="connsiteX1" fmla="*/ 1141863 w 1141863"/>
              <a:gd name="connsiteY1" fmla="*/ 46652 h 305960"/>
              <a:gd name="connsiteX0" fmla="*/ 0 w 1231015"/>
              <a:gd name="connsiteY0" fmla="*/ 387412 h 387412"/>
              <a:gd name="connsiteX1" fmla="*/ 1231015 w 1231015"/>
              <a:gd name="connsiteY1" fmla="*/ 36879 h 387412"/>
              <a:gd name="connsiteX0" fmla="*/ 0 w 1231015"/>
              <a:gd name="connsiteY0" fmla="*/ 389024 h 389024"/>
              <a:gd name="connsiteX1" fmla="*/ 1231015 w 1231015"/>
              <a:gd name="connsiteY1" fmla="*/ 38491 h 389024"/>
              <a:gd name="connsiteX0" fmla="*/ 0 w 1231015"/>
              <a:gd name="connsiteY0" fmla="*/ 395984 h 395984"/>
              <a:gd name="connsiteX1" fmla="*/ 1231015 w 1231015"/>
              <a:gd name="connsiteY1" fmla="*/ 45451 h 395984"/>
              <a:gd name="connsiteX0" fmla="*/ 0 w 1231015"/>
              <a:gd name="connsiteY0" fmla="*/ 397883 h 397883"/>
              <a:gd name="connsiteX1" fmla="*/ 1231015 w 1231015"/>
              <a:gd name="connsiteY1" fmla="*/ 47350 h 397883"/>
              <a:gd name="connsiteX0" fmla="*/ 0 w 1711214"/>
              <a:gd name="connsiteY0" fmla="*/ 870659 h 870659"/>
              <a:gd name="connsiteX1" fmla="*/ 1711214 w 1711214"/>
              <a:gd name="connsiteY1" fmla="*/ 22352 h 870659"/>
              <a:gd name="connsiteX0" fmla="*/ 0 w 1711214"/>
              <a:gd name="connsiteY0" fmla="*/ 874866 h 874866"/>
              <a:gd name="connsiteX1" fmla="*/ 1711214 w 1711214"/>
              <a:gd name="connsiteY1" fmla="*/ 26559 h 874866"/>
              <a:gd name="connsiteX0" fmla="*/ 0 w 1711214"/>
              <a:gd name="connsiteY0" fmla="*/ 851487 h 851487"/>
              <a:gd name="connsiteX1" fmla="*/ 1711214 w 1711214"/>
              <a:gd name="connsiteY1" fmla="*/ 3180 h 851487"/>
              <a:gd name="connsiteX0" fmla="*/ 0 w 1711214"/>
              <a:gd name="connsiteY0" fmla="*/ 849616 h 849616"/>
              <a:gd name="connsiteX1" fmla="*/ 1711214 w 1711214"/>
              <a:gd name="connsiteY1" fmla="*/ 1309 h 849616"/>
              <a:gd name="connsiteX0" fmla="*/ 0 w 1677817"/>
              <a:gd name="connsiteY0" fmla="*/ 803105 h 803105"/>
              <a:gd name="connsiteX1" fmla="*/ 1677817 w 1677817"/>
              <a:gd name="connsiteY1" fmla="*/ 1431 h 803105"/>
              <a:gd name="connsiteX0" fmla="*/ 0 w 1677817"/>
              <a:gd name="connsiteY0" fmla="*/ 801946 h 801946"/>
              <a:gd name="connsiteX1" fmla="*/ 1677817 w 1677817"/>
              <a:gd name="connsiteY1" fmla="*/ 272 h 801946"/>
              <a:gd name="connsiteX0" fmla="*/ 0 w 1677817"/>
              <a:gd name="connsiteY0" fmla="*/ 801930 h 801930"/>
              <a:gd name="connsiteX1" fmla="*/ 1677817 w 1677817"/>
              <a:gd name="connsiteY1" fmla="*/ 256 h 801930"/>
              <a:gd name="connsiteX0" fmla="*/ 0 w 1468672"/>
              <a:gd name="connsiteY0" fmla="*/ 889831 h 889831"/>
              <a:gd name="connsiteX1" fmla="*/ 1468672 w 1468672"/>
              <a:gd name="connsiteY1" fmla="*/ 217 h 889831"/>
              <a:gd name="connsiteX0" fmla="*/ 0 w 1468672"/>
              <a:gd name="connsiteY0" fmla="*/ 889832 h 889832"/>
              <a:gd name="connsiteX1" fmla="*/ 1468672 w 1468672"/>
              <a:gd name="connsiteY1" fmla="*/ 218 h 889832"/>
              <a:gd name="connsiteX0" fmla="*/ 0 w 1468672"/>
              <a:gd name="connsiteY0" fmla="*/ 889620 h 889620"/>
              <a:gd name="connsiteX1" fmla="*/ 1468672 w 1468672"/>
              <a:gd name="connsiteY1" fmla="*/ 6 h 889620"/>
              <a:gd name="connsiteX0" fmla="*/ 0 w 1468672"/>
              <a:gd name="connsiteY0" fmla="*/ 889620 h 889620"/>
              <a:gd name="connsiteX1" fmla="*/ 1468672 w 1468672"/>
              <a:gd name="connsiteY1" fmla="*/ 6 h 889620"/>
              <a:gd name="connsiteX0" fmla="*/ 0 w 1468672"/>
              <a:gd name="connsiteY0" fmla="*/ 889620 h 889620"/>
              <a:gd name="connsiteX1" fmla="*/ 1468672 w 1468672"/>
              <a:gd name="connsiteY1" fmla="*/ 6 h 889620"/>
              <a:gd name="connsiteX0" fmla="*/ 0 w 1468672"/>
              <a:gd name="connsiteY0" fmla="*/ 889614 h 889614"/>
              <a:gd name="connsiteX1" fmla="*/ 1468672 w 1468672"/>
              <a:gd name="connsiteY1" fmla="*/ 0 h 889614"/>
              <a:gd name="connsiteX0" fmla="*/ 0 w 1468672"/>
              <a:gd name="connsiteY0" fmla="*/ 889614 h 889614"/>
              <a:gd name="connsiteX1" fmla="*/ 1468672 w 1468672"/>
              <a:gd name="connsiteY1" fmla="*/ 0 h 889614"/>
              <a:gd name="connsiteX0" fmla="*/ 0 w 1468672"/>
              <a:gd name="connsiteY0" fmla="*/ 889614 h 889614"/>
              <a:gd name="connsiteX1" fmla="*/ 1468672 w 1468672"/>
              <a:gd name="connsiteY1" fmla="*/ 0 h 889614"/>
              <a:gd name="connsiteX0" fmla="*/ 0 w 1520599"/>
              <a:gd name="connsiteY0" fmla="*/ 931772 h 931772"/>
              <a:gd name="connsiteX1" fmla="*/ 1520599 w 1520599"/>
              <a:gd name="connsiteY1" fmla="*/ 0 h 931772"/>
              <a:gd name="connsiteX0" fmla="*/ 0 w 1520599"/>
              <a:gd name="connsiteY0" fmla="*/ 931772 h 931772"/>
              <a:gd name="connsiteX1" fmla="*/ 1520599 w 1520599"/>
              <a:gd name="connsiteY1" fmla="*/ 0 h 931772"/>
              <a:gd name="connsiteX0" fmla="*/ 0 w 1520599"/>
              <a:gd name="connsiteY0" fmla="*/ 931772 h 931772"/>
              <a:gd name="connsiteX1" fmla="*/ 1520599 w 1520599"/>
              <a:gd name="connsiteY1" fmla="*/ 0 h 931772"/>
              <a:gd name="connsiteX0" fmla="*/ 0 w 1520599"/>
              <a:gd name="connsiteY0" fmla="*/ 931772 h 931772"/>
              <a:gd name="connsiteX1" fmla="*/ 1520599 w 1520599"/>
              <a:gd name="connsiteY1" fmla="*/ 0 h 931772"/>
              <a:gd name="connsiteX0" fmla="*/ 0 w 1520599"/>
              <a:gd name="connsiteY0" fmla="*/ 931772 h 931772"/>
              <a:gd name="connsiteX1" fmla="*/ 1520599 w 1520599"/>
              <a:gd name="connsiteY1" fmla="*/ 0 h 931772"/>
              <a:gd name="connsiteX0" fmla="*/ 0 w 1520599"/>
              <a:gd name="connsiteY0" fmla="*/ 931772 h 931772"/>
              <a:gd name="connsiteX1" fmla="*/ 1520599 w 1520599"/>
              <a:gd name="connsiteY1" fmla="*/ 0 h 931772"/>
              <a:gd name="connsiteX0" fmla="*/ 0 w 1554404"/>
              <a:gd name="connsiteY0" fmla="*/ 966405 h 966405"/>
              <a:gd name="connsiteX1" fmla="*/ 1554404 w 1554404"/>
              <a:gd name="connsiteY1" fmla="*/ 0 h 96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4404" h="966405">
                <a:moveTo>
                  <a:pt x="0" y="966405"/>
                </a:moveTo>
                <a:cubicBezTo>
                  <a:pt x="326251" y="541799"/>
                  <a:pt x="875939" y="111713"/>
                  <a:pt x="1554404" y="0"/>
                </a:cubicBezTo>
              </a:path>
            </a:pathLst>
          </a:custGeom>
          <a:noFill/>
          <a:ln w="88900">
            <a:solidFill>
              <a:srgbClr val="0077C8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E877397-B6A0-0146-B409-39D9A63FFDDF}"/>
              </a:ext>
            </a:extLst>
          </p:cNvPr>
          <p:cNvSpPr/>
          <p:nvPr/>
        </p:nvSpPr>
        <p:spPr>
          <a:xfrm rot="19559064">
            <a:off x="3960389" y="3404193"/>
            <a:ext cx="1523476" cy="796621"/>
          </a:xfrm>
          <a:custGeom>
            <a:avLst/>
            <a:gdLst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5836 h 315836"/>
              <a:gd name="connsiteX1" fmla="*/ 1214651 w 1214651"/>
              <a:gd name="connsiteY1" fmla="*/ 1937 h 315836"/>
              <a:gd name="connsiteX0" fmla="*/ 0 w 1141863"/>
              <a:gd name="connsiteY0" fmla="*/ 261949 h 261949"/>
              <a:gd name="connsiteX1" fmla="*/ 1141863 w 1141863"/>
              <a:gd name="connsiteY1" fmla="*/ 2641 h 261949"/>
              <a:gd name="connsiteX0" fmla="*/ 0 w 1141863"/>
              <a:gd name="connsiteY0" fmla="*/ 267572 h 267572"/>
              <a:gd name="connsiteX1" fmla="*/ 1141863 w 1141863"/>
              <a:gd name="connsiteY1" fmla="*/ 8264 h 267572"/>
              <a:gd name="connsiteX0" fmla="*/ 0 w 1141863"/>
              <a:gd name="connsiteY0" fmla="*/ 279077 h 279077"/>
              <a:gd name="connsiteX1" fmla="*/ 1141863 w 1141863"/>
              <a:gd name="connsiteY1" fmla="*/ 19769 h 279077"/>
              <a:gd name="connsiteX0" fmla="*/ 0 w 1141863"/>
              <a:gd name="connsiteY0" fmla="*/ 281874 h 281874"/>
              <a:gd name="connsiteX1" fmla="*/ 1141863 w 1141863"/>
              <a:gd name="connsiteY1" fmla="*/ 22566 h 281874"/>
              <a:gd name="connsiteX0" fmla="*/ 0 w 1141863"/>
              <a:gd name="connsiteY0" fmla="*/ 300525 h 300525"/>
              <a:gd name="connsiteX1" fmla="*/ 1141863 w 1141863"/>
              <a:gd name="connsiteY1" fmla="*/ 41217 h 300525"/>
              <a:gd name="connsiteX0" fmla="*/ 0 w 1141863"/>
              <a:gd name="connsiteY0" fmla="*/ 305960 h 305960"/>
              <a:gd name="connsiteX1" fmla="*/ 1141863 w 1141863"/>
              <a:gd name="connsiteY1" fmla="*/ 46652 h 305960"/>
              <a:gd name="connsiteX0" fmla="*/ 0 w 1231015"/>
              <a:gd name="connsiteY0" fmla="*/ 387412 h 387412"/>
              <a:gd name="connsiteX1" fmla="*/ 1231015 w 1231015"/>
              <a:gd name="connsiteY1" fmla="*/ 36879 h 387412"/>
              <a:gd name="connsiteX0" fmla="*/ 0 w 1231015"/>
              <a:gd name="connsiteY0" fmla="*/ 389024 h 389024"/>
              <a:gd name="connsiteX1" fmla="*/ 1231015 w 1231015"/>
              <a:gd name="connsiteY1" fmla="*/ 38491 h 389024"/>
              <a:gd name="connsiteX0" fmla="*/ 0 w 1231015"/>
              <a:gd name="connsiteY0" fmla="*/ 395984 h 395984"/>
              <a:gd name="connsiteX1" fmla="*/ 1231015 w 1231015"/>
              <a:gd name="connsiteY1" fmla="*/ 45451 h 395984"/>
              <a:gd name="connsiteX0" fmla="*/ 0 w 1231015"/>
              <a:gd name="connsiteY0" fmla="*/ 397883 h 397883"/>
              <a:gd name="connsiteX1" fmla="*/ 1231015 w 1231015"/>
              <a:gd name="connsiteY1" fmla="*/ 47350 h 397883"/>
              <a:gd name="connsiteX0" fmla="*/ 0 w 1064315"/>
              <a:gd name="connsiteY0" fmla="*/ 479153 h 479153"/>
              <a:gd name="connsiteX1" fmla="*/ 1064315 w 1064315"/>
              <a:gd name="connsiteY1" fmla="*/ 39580 h 479153"/>
              <a:gd name="connsiteX0" fmla="*/ 0 w 1064315"/>
              <a:gd name="connsiteY0" fmla="*/ 480746 h 480746"/>
              <a:gd name="connsiteX1" fmla="*/ 1064315 w 1064315"/>
              <a:gd name="connsiteY1" fmla="*/ 41173 h 480746"/>
              <a:gd name="connsiteX0" fmla="*/ 0 w 1064315"/>
              <a:gd name="connsiteY0" fmla="*/ 459908 h 459908"/>
              <a:gd name="connsiteX1" fmla="*/ 1064315 w 1064315"/>
              <a:gd name="connsiteY1" fmla="*/ 20335 h 459908"/>
              <a:gd name="connsiteX0" fmla="*/ 0 w 1064315"/>
              <a:gd name="connsiteY0" fmla="*/ 465215 h 465215"/>
              <a:gd name="connsiteX1" fmla="*/ 1064315 w 1064315"/>
              <a:gd name="connsiteY1" fmla="*/ 25642 h 465215"/>
              <a:gd name="connsiteX0" fmla="*/ 0 w 1064315"/>
              <a:gd name="connsiteY0" fmla="*/ 456388 h 456388"/>
              <a:gd name="connsiteX1" fmla="*/ 1064315 w 1064315"/>
              <a:gd name="connsiteY1" fmla="*/ 16815 h 456388"/>
              <a:gd name="connsiteX0" fmla="*/ 0 w 1064315"/>
              <a:gd name="connsiteY0" fmla="*/ 459493 h 459493"/>
              <a:gd name="connsiteX1" fmla="*/ 1064315 w 1064315"/>
              <a:gd name="connsiteY1" fmla="*/ 19920 h 459493"/>
              <a:gd name="connsiteX0" fmla="*/ 0 w 1064315"/>
              <a:gd name="connsiteY0" fmla="*/ 460618 h 460618"/>
              <a:gd name="connsiteX1" fmla="*/ 1064315 w 1064315"/>
              <a:gd name="connsiteY1" fmla="*/ 21045 h 460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4315" h="460618">
                <a:moveTo>
                  <a:pt x="0" y="460618"/>
                </a:moveTo>
                <a:cubicBezTo>
                  <a:pt x="339243" y="75183"/>
                  <a:pt x="655921" y="-55857"/>
                  <a:pt x="1064315" y="21045"/>
                </a:cubicBezTo>
              </a:path>
            </a:pathLst>
          </a:custGeom>
          <a:noFill/>
          <a:ln w="88900">
            <a:solidFill>
              <a:srgbClr val="0077C8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8EAA43C-4A51-534D-A837-C98B8D122FB0}"/>
              </a:ext>
            </a:extLst>
          </p:cNvPr>
          <p:cNvSpPr txBox="1"/>
          <p:nvPr/>
        </p:nvSpPr>
        <p:spPr>
          <a:xfrm>
            <a:off x="95391" y="595384"/>
            <a:ext cx="225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Roboto Slab" pitchFamily="2" charset="0"/>
                <a:ea typeface="Roboto Slab" pitchFamily="2" charset="0"/>
              </a:rPr>
              <a:t>Fall Registration</a:t>
            </a:r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4BF43-58C9-4865-AC80-918953E5EA17}"/>
              </a:ext>
            </a:extLst>
          </p:cNvPr>
          <p:cNvSpPr txBox="1">
            <a:spLocks/>
          </p:cNvSpPr>
          <p:nvPr/>
        </p:nvSpPr>
        <p:spPr>
          <a:xfrm>
            <a:off x="2837533" y="585564"/>
            <a:ext cx="9492200" cy="859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latin typeface="Roboto Slab"/>
              </a:rPr>
              <a:t>Students were more engaged.</a:t>
            </a:r>
            <a:endParaRPr lang="en-US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7C4AC58-3D29-1044-B6DC-7284B3633E6E}"/>
              </a:ext>
            </a:extLst>
          </p:cNvPr>
          <p:cNvSpPr txBox="1">
            <a:spLocks/>
          </p:cNvSpPr>
          <p:nvPr/>
        </p:nvSpPr>
        <p:spPr>
          <a:xfrm>
            <a:off x="2907430" y="5449657"/>
            <a:ext cx="1504752" cy="8626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500">
                <a:latin typeface="Roboto Medium"/>
                <a:ea typeface="Roboto Medium" panose="02000000000000000000" pitchFamily="2" charset="0"/>
              </a:rPr>
              <a:t>2017-18</a:t>
            </a:r>
            <a:br>
              <a:rPr lang="en-US" sz="1500"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sz="1500">
                <a:latin typeface="Roboto Medium"/>
                <a:ea typeface="Roboto Medium" panose="02000000000000000000" pitchFamily="2" charset="0"/>
              </a:rPr>
              <a:t>growth in exams taken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E671C25-3ECF-0C44-BB3A-FF81FBFA6FB4}"/>
              </a:ext>
            </a:extLst>
          </p:cNvPr>
          <p:cNvSpPr txBox="1">
            <a:spLocks/>
          </p:cNvSpPr>
          <p:nvPr/>
        </p:nvSpPr>
        <p:spPr>
          <a:xfrm>
            <a:off x="5147710" y="5449657"/>
            <a:ext cx="1504752" cy="8626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500">
                <a:latin typeface="Roboto Medium"/>
                <a:ea typeface="Roboto Medium" panose="02000000000000000000" pitchFamily="2" charset="0"/>
              </a:rPr>
              <a:t>2019 </a:t>
            </a:r>
            <a:r>
              <a:rPr lang="en-US" sz="1500">
                <a:latin typeface="Roboto Medium" panose="02000000000000000000" pitchFamily="2" charset="0"/>
                <a:ea typeface="Roboto Medium" panose="02000000000000000000" pitchFamily="2" charset="0"/>
              </a:rPr>
              <a:t>exams ordered to date vs. 2018 exams taken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25ED919-6197-964B-A369-A1BBB323D91A}"/>
              </a:ext>
            </a:extLst>
          </p:cNvPr>
          <p:cNvSpPr txBox="1">
            <a:spLocks/>
          </p:cNvSpPr>
          <p:nvPr/>
        </p:nvSpPr>
        <p:spPr>
          <a:xfrm>
            <a:off x="7570870" y="5744925"/>
            <a:ext cx="1504752" cy="8626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500">
                <a:latin typeface="Roboto Medium"/>
                <a:ea typeface="Roboto Medium" panose="02000000000000000000" pitchFamily="2" charset="0"/>
              </a:rPr>
              <a:t>2017-18</a:t>
            </a:r>
            <a:br>
              <a:rPr lang="en-US" sz="1500"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sz="1500">
                <a:latin typeface="Roboto Medium"/>
                <a:ea typeface="Roboto Medium" panose="02000000000000000000" pitchFamily="2" charset="0"/>
              </a:rPr>
              <a:t>growth in exams taken</a:t>
            </a:r>
            <a:endParaRPr lang="en-US" sz="150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47B6D301-CFD6-084A-8349-13B0B7CF1CDD}"/>
              </a:ext>
            </a:extLst>
          </p:cNvPr>
          <p:cNvSpPr txBox="1">
            <a:spLocks/>
          </p:cNvSpPr>
          <p:nvPr/>
        </p:nvSpPr>
        <p:spPr>
          <a:xfrm>
            <a:off x="9646810" y="5449657"/>
            <a:ext cx="1723956" cy="8626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500">
                <a:latin typeface="Roboto Medium"/>
                <a:ea typeface="Roboto Medium" panose="02000000000000000000" pitchFamily="2" charset="0"/>
              </a:rPr>
              <a:t>2019 exams ordered to date vs. 2018 exams taken</a:t>
            </a:r>
            <a:endParaRPr lang="en-US" sz="150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53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5" grpId="0"/>
      <p:bldP spid="36" grpId="0" animBg="1"/>
      <p:bldP spid="37" grpId="0" animBg="1"/>
      <p:bldP spid="38" grpId="0"/>
      <p:bldP spid="39" grpId="0"/>
      <p:bldP spid="47" grpId="0"/>
      <p:bldP spid="44" grpId="0" animBg="1"/>
      <p:bldP spid="51" grpId="0" animBg="1"/>
      <p:bldP spid="33" grpId="0"/>
      <p:bldP spid="41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7D76D7BD-E898-714C-8F0E-37071D8C2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35" y="6211810"/>
            <a:ext cx="1397000" cy="457200"/>
          </a:xfrm>
          <a:prstGeom prst="rect">
            <a:avLst/>
          </a:prstGeom>
        </p:spPr>
      </p:pic>
      <p:sp>
        <p:nvSpPr>
          <p:cNvPr id="9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1765822" y="1896159"/>
            <a:ext cx="8674100" cy="1101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319293-8719-2344-ADAA-F62CE22514A0}"/>
              </a:ext>
            </a:extLst>
          </p:cNvPr>
          <p:cNvSpPr txBox="1">
            <a:spLocks/>
          </p:cNvSpPr>
          <p:nvPr/>
        </p:nvSpPr>
        <p:spPr>
          <a:xfrm>
            <a:off x="1681793" y="2006355"/>
            <a:ext cx="8758129" cy="26103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0077C8"/>
                </a:solidFill>
                <a:latin typeface="Roboto Slab"/>
                <a:ea typeface="Roboto Slab" pitchFamily="2" charset="0"/>
              </a:rPr>
              <a:t>Fall registration dramatically accelerates equity and access. </a:t>
            </a:r>
            <a:r>
              <a:rPr lang="en-US" sz="3200" dirty="0">
                <a:latin typeface="Roboto Slab"/>
                <a:ea typeface="Roboto Slab" pitchFamily="2" charset="0"/>
              </a:rPr>
              <a:t>In just one year of fall registration, schools sped up the work of AP equity – the share of AP exam registrations for students of color – by seven years.</a:t>
            </a:r>
          </a:p>
        </p:txBody>
      </p:sp>
    </p:spTree>
    <p:extLst>
      <p:ext uri="{BB962C8B-B14F-4D97-AF65-F5344CB8AC3E}">
        <p14:creationId xmlns:p14="http://schemas.microsoft.com/office/powerpoint/2010/main" val="3460865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68D7B6-D2E2-E740-872A-FAA8E6C86A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854" y="0"/>
            <a:ext cx="10287146" cy="6858000"/>
          </a:xfrm>
          <a:prstGeom prst="rect">
            <a:avLst/>
          </a:prstGeom>
        </p:spPr>
      </p:pic>
      <p:sp>
        <p:nvSpPr>
          <p:cNvPr id="26" name="Rectangle 4">
            <a:extLst>
              <a:ext uri="{FF2B5EF4-FFF2-40B4-BE49-F238E27FC236}">
                <a16:creationId xmlns:a16="http://schemas.microsoft.com/office/drawing/2014/main" id="{BE4E2377-B07A-464A-8D9F-16E3E35C08EA}"/>
              </a:ext>
            </a:extLst>
          </p:cNvPr>
          <p:cNvSpPr/>
          <p:nvPr/>
        </p:nvSpPr>
        <p:spPr>
          <a:xfrm>
            <a:off x="2412707" y="1"/>
            <a:ext cx="9779292" cy="6857999"/>
          </a:xfrm>
          <a:prstGeom prst="rect">
            <a:avLst/>
          </a:prstGeom>
          <a:solidFill>
            <a:srgbClr val="0077C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5A32BE-752E-5849-B30F-1D5CEF17CAE0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6495" y="2190398"/>
            <a:ext cx="7750175" cy="8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7319293-8719-2344-ADAA-F62CE22514A0}"/>
              </a:ext>
            </a:extLst>
          </p:cNvPr>
          <p:cNvSpPr txBox="1">
            <a:spLocks/>
          </p:cNvSpPr>
          <p:nvPr/>
        </p:nvSpPr>
        <p:spPr>
          <a:xfrm>
            <a:off x="3267992" y="2349858"/>
            <a:ext cx="7965535" cy="3088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“Although I had my doubts . . .</a:t>
            </a:r>
          </a:p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 [the] result was that the students stayed engaged in </a:t>
            </a:r>
          </a:p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the subject through the spring semester. In the past,</a:t>
            </a:r>
          </a:p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students who were not signed up for the exam tended</a:t>
            </a:r>
          </a:p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to lose focus towards the end of the school year.”</a:t>
            </a:r>
          </a:p>
          <a:p>
            <a:pPr algn="ctr">
              <a:lnSpc>
                <a:spcPts val="1500"/>
              </a:lnSpc>
            </a:pPr>
            <a:endParaRPr lang="en-US" sz="240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— AP Teacher, 2017-18 Pilot</a:t>
            </a:r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EEFC9552-F36D-034F-998A-9DD6C5905B03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EC15EC50-90BC-3A47-AE43-AB98EA997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584" y="1064303"/>
            <a:ext cx="2025588" cy="1697636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058545F7-B211-D84F-BD4E-0AE6D8135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B5E9CB-D244-134D-A13D-AA4D383C49B5}"/>
              </a:ext>
            </a:extLst>
          </p:cNvPr>
          <p:cNvSpPr txBox="1"/>
          <p:nvPr/>
        </p:nvSpPr>
        <p:spPr>
          <a:xfrm>
            <a:off x="95391" y="595384"/>
            <a:ext cx="225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Roboto Slab" pitchFamily="2" charset="0"/>
                <a:ea typeface="Roboto Slab" pitchFamily="2" charset="0"/>
              </a:rPr>
              <a:t>Fall Registration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82813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68D7B6-D2E2-E740-872A-FAA8E6C86A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854" y="0"/>
            <a:ext cx="10287146" cy="6858000"/>
          </a:xfrm>
          <a:prstGeom prst="rect">
            <a:avLst/>
          </a:prstGeom>
        </p:spPr>
      </p:pic>
      <p:sp>
        <p:nvSpPr>
          <p:cNvPr id="26" name="Rectangle 4">
            <a:extLst>
              <a:ext uri="{FF2B5EF4-FFF2-40B4-BE49-F238E27FC236}">
                <a16:creationId xmlns:a16="http://schemas.microsoft.com/office/drawing/2014/main" id="{BE4E2377-B07A-464A-8D9F-16E3E35C08EA}"/>
              </a:ext>
            </a:extLst>
          </p:cNvPr>
          <p:cNvSpPr/>
          <p:nvPr/>
        </p:nvSpPr>
        <p:spPr>
          <a:xfrm>
            <a:off x="2412707" y="1"/>
            <a:ext cx="9779292" cy="6857999"/>
          </a:xfrm>
          <a:prstGeom prst="rect">
            <a:avLst/>
          </a:prstGeom>
          <a:solidFill>
            <a:srgbClr val="0077C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5A32BE-752E-5849-B30F-1D5CEF17CAE0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6495" y="2190398"/>
            <a:ext cx="7750175" cy="8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7319293-8719-2344-ADAA-F62CE22514A0}"/>
              </a:ext>
            </a:extLst>
          </p:cNvPr>
          <p:cNvSpPr txBox="1">
            <a:spLocks/>
          </p:cNvSpPr>
          <p:nvPr/>
        </p:nvSpPr>
        <p:spPr>
          <a:xfrm>
            <a:off x="3267992" y="2349858"/>
            <a:ext cx="7965535" cy="3088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solidFill>
                  <a:schemeClr val="bg1"/>
                </a:solidFill>
                <a:latin typeface="Roboto Slab"/>
              </a:rPr>
              <a:t>“</a:t>
            </a:r>
            <a:r>
              <a:rPr lang="en-US" sz="3200" b="1">
                <a:solidFill>
                  <a:schemeClr val="bg1"/>
                </a:solidFill>
                <a:latin typeface="Roboto Slab"/>
              </a:rPr>
              <a:t>It's definitely been a constant reminder that I'm taking an AP class. </a:t>
            </a:r>
            <a:r>
              <a:rPr lang="en-US" sz="3200">
                <a:solidFill>
                  <a:schemeClr val="bg1"/>
                </a:solidFill>
                <a:latin typeface="Roboto Slab"/>
              </a:rPr>
              <a:t>I'm here to do work and I'm here to make sure that work is shown.”</a:t>
            </a:r>
            <a:endParaRPr lang="en-US">
              <a:solidFill>
                <a:schemeClr val="bg1"/>
              </a:solidFill>
              <a:cs typeface="Calibri Light"/>
            </a:endParaRPr>
          </a:p>
          <a:p>
            <a:pPr algn="ctr"/>
            <a:endParaRPr lang="en-US" sz="3200">
              <a:solidFill>
                <a:schemeClr val="bg1"/>
              </a:solidFill>
              <a:latin typeface="Roboto Slab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Roboto Slab"/>
              </a:rPr>
              <a:t>— AP Student, 2017-18 Pilot</a:t>
            </a:r>
            <a:endParaRPr lang="en-US" sz="2400">
              <a:solidFill>
                <a:schemeClr val="bg1"/>
              </a:solidFill>
              <a:cs typeface="Calibri Light"/>
            </a:endParaRPr>
          </a:p>
          <a:p>
            <a:pPr algn="ctr">
              <a:lnSpc>
                <a:spcPct val="100000"/>
              </a:lnSpc>
            </a:pPr>
            <a:endParaRPr lang="en-US" sz="3200" b="1">
              <a:solidFill>
                <a:schemeClr val="bg1"/>
              </a:solidFill>
              <a:latin typeface="Roboto Slab"/>
            </a:endParaRPr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EEFC9552-F36D-034F-998A-9DD6C5905B03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EC15EC50-90BC-3A47-AE43-AB98EA997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584" y="1064303"/>
            <a:ext cx="2025588" cy="1697636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058545F7-B211-D84F-BD4E-0AE6D8135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B5E9CB-D244-134D-A13D-AA4D383C49B5}"/>
              </a:ext>
            </a:extLst>
          </p:cNvPr>
          <p:cNvSpPr txBox="1"/>
          <p:nvPr/>
        </p:nvSpPr>
        <p:spPr>
          <a:xfrm>
            <a:off x="95391" y="595384"/>
            <a:ext cx="225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Roboto Slab" pitchFamily="2" charset="0"/>
                <a:ea typeface="Roboto Slab" pitchFamily="2" charset="0"/>
              </a:rPr>
              <a:t>Fall Registration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67824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7D76D7BD-E898-714C-8F0E-37071D8C2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35" y="6211810"/>
            <a:ext cx="1397000" cy="457200"/>
          </a:xfrm>
          <a:prstGeom prst="rect">
            <a:avLst/>
          </a:prstGeom>
        </p:spPr>
      </p:pic>
      <p:sp>
        <p:nvSpPr>
          <p:cNvPr id="9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1676400" y="2516645"/>
            <a:ext cx="8562976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319293-8719-2344-ADAA-F62CE22514A0}"/>
              </a:ext>
            </a:extLst>
          </p:cNvPr>
          <p:cNvSpPr txBox="1">
            <a:spLocks/>
          </p:cNvSpPr>
          <p:nvPr/>
        </p:nvSpPr>
        <p:spPr>
          <a:xfrm>
            <a:off x="1592371" y="2626841"/>
            <a:ext cx="8758129" cy="18689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0077C8"/>
                </a:solidFill>
                <a:latin typeface="Roboto Slab" pitchFamily="2" charset="0"/>
                <a:ea typeface="Roboto Slab" pitchFamily="2" charset="0"/>
              </a:rPr>
              <a:t>The results are clear.</a:t>
            </a:r>
          </a:p>
          <a:p>
            <a:pPr>
              <a:lnSpc>
                <a:spcPct val="100000"/>
              </a:lnSpc>
            </a:pPr>
            <a:r>
              <a:rPr lang="en-US" sz="3200">
                <a:latin typeface="Roboto Slab" pitchFamily="2" charset="0"/>
                <a:ea typeface="Roboto Slab" pitchFamily="2" charset="0"/>
              </a:rPr>
              <a:t>Leaving exam registration in the spring</a:t>
            </a:r>
          </a:p>
          <a:p>
            <a:pPr>
              <a:lnSpc>
                <a:spcPct val="100000"/>
              </a:lnSpc>
            </a:pPr>
            <a:r>
              <a:rPr lang="en-US" sz="3200">
                <a:latin typeface="Roboto Slab" pitchFamily="2" charset="0"/>
                <a:ea typeface="Roboto Slab" pitchFamily="2" charset="0"/>
              </a:rPr>
              <a:t>ignores the clear benefits of committing early. </a:t>
            </a:r>
            <a:r>
              <a:rPr lang="en-US" sz="3200" b="1">
                <a:latin typeface="Roboto Slab" pitchFamily="2" charset="0"/>
                <a:ea typeface="Roboto Slab" pitchFamily="2" charset="0"/>
              </a:rPr>
              <a:t>That’s why we’re moving it to the fall.</a:t>
            </a:r>
          </a:p>
        </p:txBody>
      </p:sp>
    </p:spTree>
    <p:extLst>
      <p:ext uri="{BB962C8B-B14F-4D97-AF65-F5344CB8AC3E}">
        <p14:creationId xmlns:p14="http://schemas.microsoft.com/office/powerpoint/2010/main" val="2150392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2400234-0A00-784D-BD45-A40DB34DE2FC}"/>
              </a:ext>
            </a:extLst>
          </p:cNvPr>
          <p:cNvSpPr/>
          <p:nvPr/>
        </p:nvSpPr>
        <p:spPr>
          <a:xfrm>
            <a:off x="5707360" y="2566515"/>
            <a:ext cx="2412709" cy="1433955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D0195D-1B24-4C4C-84EB-2A7D435D6C74}"/>
              </a:ext>
            </a:extLst>
          </p:cNvPr>
          <p:cNvSpPr/>
          <p:nvPr/>
        </p:nvSpPr>
        <p:spPr>
          <a:xfrm>
            <a:off x="8494623" y="2566515"/>
            <a:ext cx="2412709" cy="1433955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BCDCF9-395B-ED4B-9999-DA48DCF0D15F}"/>
              </a:ext>
            </a:extLst>
          </p:cNvPr>
          <p:cNvSpPr/>
          <p:nvPr/>
        </p:nvSpPr>
        <p:spPr>
          <a:xfrm>
            <a:off x="2920093" y="2566515"/>
            <a:ext cx="2412709" cy="1433955"/>
          </a:xfrm>
          <a:prstGeom prst="rect">
            <a:avLst/>
          </a:prstGeom>
          <a:solidFill>
            <a:srgbClr val="71C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28463-045C-4569-83E3-AE8F54E18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75628-894A-8B4F-83BD-0BC5F62E4F6A}" type="slidenum">
              <a:rPr lang="en-US" smtClean="0"/>
              <a:t>18</a:t>
            </a:fld>
            <a:endParaRPr 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32F5A16A-ADE0-2B4F-A6E9-E2237E1D1DF9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46811B-5E6F-F843-8E50-00EFAEBDFF66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0B59B1-CE69-9A4A-B8DB-9FBACE7A3DE5}"/>
              </a:ext>
            </a:extLst>
          </p:cNvPr>
          <p:cNvSpPr txBox="1">
            <a:spLocks/>
          </p:cNvSpPr>
          <p:nvPr/>
        </p:nvSpPr>
        <p:spPr>
          <a:xfrm>
            <a:off x="2837404" y="664353"/>
            <a:ext cx="8934450" cy="6146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Roboto Slab"/>
              </a:rPr>
              <a:t>AP Exam Fees: The base exam fee </a:t>
            </a:r>
            <a:br>
              <a:rPr lang="en-US" sz="3200">
                <a:latin typeface="Roboto Slab"/>
              </a:rPr>
            </a:br>
            <a:r>
              <a:rPr lang="en-US" sz="3200" b="1">
                <a:latin typeface="Roboto Slab"/>
              </a:rPr>
              <a:t>is not changing.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B72D4E-0767-DC49-8ED7-29F004BAC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84" y="1064303"/>
            <a:ext cx="2025588" cy="16976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16BA3C-E120-B04F-9F2B-B0EDECB3C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75F8F5-48AC-4A46-BC53-F71BF1616D07}"/>
              </a:ext>
            </a:extLst>
          </p:cNvPr>
          <p:cNvSpPr txBox="1"/>
          <p:nvPr/>
        </p:nvSpPr>
        <p:spPr>
          <a:xfrm>
            <a:off x="95391" y="595384"/>
            <a:ext cx="225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Roboto Slab" pitchFamily="2" charset="0"/>
                <a:ea typeface="Roboto Slab" pitchFamily="2" charset="0"/>
              </a:rPr>
              <a:t>Fall Registration</a:t>
            </a:r>
            <a:endParaRPr lang="en-US" sz="2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7491A3-3BB2-1A41-BA2E-9D914A38C5EC}"/>
              </a:ext>
            </a:extLst>
          </p:cNvPr>
          <p:cNvSpPr/>
          <p:nvPr/>
        </p:nvSpPr>
        <p:spPr>
          <a:xfrm>
            <a:off x="2920093" y="480046"/>
            <a:ext cx="8915293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E227DF-E6CB-4647-87F2-9BDC7D667069}"/>
              </a:ext>
            </a:extLst>
          </p:cNvPr>
          <p:cNvSpPr txBox="1"/>
          <p:nvPr/>
        </p:nvSpPr>
        <p:spPr>
          <a:xfrm>
            <a:off x="2920093" y="2826608"/>
            <a:ext cx="2412708" cy="87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 dirty="0">
                <a:latin typeface="Roboto Medium" panose="02000000000000000000" pitchFamily="2" charset="0"/>
                <a:ea typeface="Roboto Medium" panose="02000000000000000000" pitchFamily="2" charset="0"/>
              </a:rPr>
              <a:t>Fall Registration</a:t>
            </a:r>
          </a:p>
          <a:p>
            <a:pPr algn="ctr">
              <a:lnSpc>
                <a:spcPts val="3200"/>
              </a:lnSpc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No additional fee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8E8792E-6160-614E-84EB-03FC175B2C3C}"/>
              </a:ext>
            </a:extLst>
          </p:cNvPr>
          <p:cNvSpPr txBox="1">
            <a:spLocks/>
          </p:cNvSpPr>
          <p:nvPr/>
        </p:nvSpPr>
        <p:spPr>
          <a:xfrm>
            <a:off x="3339388" y="4966704"/>
            <a:ext cx="8231483" cy="1201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0077C8"/>
                </a:solidFill>
                <a:latin typeface="Roboto Slab" pitchFamily="2" charset="0"/>
                <a:ea typeface="Roboto Slab" pitchFamily="2" charset="0"/>
              </a:rPr>
              <a:t>What’s new? </a:t>
            </a:r>
            <a:br>
              <a:rPr lang="en-US" sz="2400" b="1">
                <a:solidFill>
                  <a:srgbClr val="0077C8"/>
                </a:solidFill>
                <a:latin typeface="Roboto Slab" pitchFamily="2" charset="0"/>
                <a:ea typeface="Roboto Slab" pitchFamily="2" charset="0"/>
              </a:rPr>
            </a:br>
            <a:r>
              <a:rPr lang="en-US" sz="2400">
                <a:latin typeface="Roboto Slab" pitchFamily="2" charset="0"/>
                <a:ea typeface="Roboto Slab" pitchFamily="2" charset="0"/>
              </a:rPr>
              <a:t>There will be a $40 fee for late exam registrations</a:t>
            </a:r>
            <a:br>
              <a:rPr lang="en-US" sz="2400">
                <a:latin typeface="Roboto Slab" pitchFamily="2" charset="0"/>
                <a:ea typeface="Roboto Slab" pitchFamily="2" charset="0"/>
              </a:rPr>
            </a:br>
            <a:r>
              <a:rPr lang="en-US" sz="2400">
                <a:latin typeface="Roboto Slab" pitchFamily="2" charset="0"/>
                <a:ea typeface="Roboto Slab" pitchFamily="2" charset="0"/>
              </a:rPr>
              <a:t>and unused or canceled exams.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0537C-23EF-FD48-9F05-F1486F5678FB}"/>
              </a:ext>
            </a:extLst>
          </p:cNvPr>
          <p:cNvSpPr/>
          <p:nvPr/>
        </p:nvSpPr>
        <p:spPr>
          <a:xfrm>
            <a:off x="2920093" y="4984122"/>
            <a:ext cx="330506" cy="33050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68DAD5-165A-A145-927D-4DE5C92B6998}"/>
              </a:ext>
            </a:extLst>
          </p:cNvPr>
          <p:cNvSpPr txBox="1"/>
          <p:nvPr/>
        </p:nvSpPr>
        <p:spPr>
          <a:xfrm>
            <a:off x="5707358" y="2826608"/>
            <a:ext cx="2412709" cy="87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Late Registration</a:t>
            </a:r>
          </a:p>
          <a:p>
            <a:pPr algn="ctr">
              <a:lnSpc>
                <a:spcPts val="3200"/>
              </a:lnSpc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+$40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F58811-F83C-2941-B270-FB468FD682C0}"/>
              </a:ext>
            </a:extLst>
          </p:cNvPr>
          <p:cNvSpPr txBox="1"/>
          <p:nvPr/>
        </p:nvSpPr>
        <p:spPr>
          <a:xfrm>
            <a:off x="8515941" y="2826608"/>
            <a:ext cx="2391391" cy="8745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chemeClr val="bg1"/>
                </a:solidFill>
                <a:latin typeface="Roboto Medium"/>
                <a:ea typeface="Roboto Medium" panose="02000000000000000000" pitchFamily="2" charset="0"/>
              </a:rPr>
              <a:t>Unused/Canceled</a:t>
            </a:r>
          </a:p>
          <a:p>
            <a:pPr algn="ctr">
              <a:lnSpc>
                <a:spcPts val="3200"/>
              </a:lnSpc>
            </a:pPr>
            <a:r>
              <a:rPr lang="en-US" sz="2000">
                <a:solidFill>
                  <a:schemeClr val="bg1"/>
                </a:solidFill>
                <a:latin typeface="Roboto"/>
                <a:ea typeface="Roboto" panose="02000000000000000000" pitchFamily="2" charset="0"/>
              </a:rPr>
              <a:t>$40</a:t>
            </a:r>
          </a:p>
        </p:txBody>
      </p:sp>
    </p:spTree>
    <p:extLst>
      <p:ext uri="{BB962C8B-B14F-4D97-AF65-F5344CB8AC3E}">
        <p14:creationId xmlns:p14="http://schemas.microsoft.com/office/powerpoint/2010/main" val="294248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3" grpId="0"/>
      <p:bldP spid="2" grpId="0" animBg="1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5173" y="51906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7D76D7BD-E898-714C-8F0E-37071D8C2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35" y="6211810"/>
            <a:ext cx="1397000" cy="457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F3E2AF9-2A71-7F49-A08A-36B2203AE067}"/>
              </a:ext>
            </a:extLst>
          </p:cNvPr>
          <p:cNvSpPr txBox="1">
            <a:spLocks/>
          </p:cNvSpPr>
          <p:nvPr/>
        </p:nvSpPr>
        <p:spPr>
          <a:xfrm>
            <a:off x="1592371" y="1869474"/>
            <a:ext cx="8758129" cy="3119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0077C8"/>
                </a:solidFill>
                <a:latin typeface="Roboto Slab"/>
                <a:ea typeface="Roboto Slab" pitchFamily="2" charset="0"/>
              </a:rPr>
              <a:t>Supporting student success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sz="3200">
                <a:latin typeface="Roboto Slab"/>
                <a:ea typeface="Roboto Slab" pitchFamily="2" charset="0"/>
              </a:rPr>
              <a:t>Students are more likely to stay engaged in class and tackle challenging topics head-on when they register in the fall. </a:t>
            </a:r>
            <a:r>
              <a:rPr lang="en-US" sz="3200" b="1">
                <a:latin typeface="Roboto Slab"/>
                <a:ea typeface="Roboto Slab" pitchFamily="2" charset="0"/>
              </a:rPr>
              <a:t>Fees for late registration and exam cancellation have helped teachers create a classroom culture where students are “all in.” </a:t>
            </a:r>
            <a:endParaRPr lang="en-US" sz="3200" b="1" i="1">
              <a:latin typeface="Roboto Slab"/>
              <a:ea typeface="Roboto Slab" pitchFamily="2" charset="0"/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DCEADFFD-998E-D547-B7FD-8757BA1B7818}"/>
              </a:ext>
            </a:extLst>
          </p:cNvPr>
          <p:cNvSpPr/>
          <p:nvPr/>
        </p:nvSpPr>
        <p:spPr>
          <a:xfrm>
            <a:off x="1676400" y="1759278"/>
            <a:ext cx="8483600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40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FC9552-F36D-034F-998A-9DD6C5905B03}"/>
              </a:ext>
            </a:extLst>
          </p:cNvPr>
          <p:cNvSpPr/>
          <p:nvPr/>
        </p:nvSpPr>
        <p:spPr>
          <a:xfrm>
            <a:off x="1211235" y="622554"/>
            <a:ext cx="10020878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76D7BD-E898-714C-8F0E-37071D8C2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35" y="6211810"/>
            <a:ext cx="1397000" cy="457200"/>
          </a:xfrm>
          <a:prstGeom prst="rect">
            <a:avLst/>
          </a:prstGeom>
        </p:spPr>
      </p:pic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E23FF7C5-820D-A64E-8EAF-EBF1CD35D5E4}"/>
              </a:ext>
            </a:extLst>
          </p:cNvPr>
          <p:cNvSpPr txBox="1">
            <a:spLocks/>
          </p:cNvSpPr>
          <p:nvPr/>
        </p:nvSpPr>
        <p:spPr>
          <a:xfrm>
            <a:off x="9068322" y="62574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975628-894A-8B4F-83BD-0BC5F62E4F6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360736-B5BA-42D0-83CE-C3BCCD85A774}"/>
              </a:ext>
            </a:extLst>
          </p:cNvPr>
          <p:cNvSpPr txBox="1">
            <a:spLocks/>
          </p:cNvSpPr>
          <p:nvPr/>
        </p:nvSpPr>
        <p:spPr>
          <a:xfrm>
            <a:off x="1211235" y="791736"/>
            <a:ext cx="10116102" cy="6146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Roboto Slab"/>
              </a:rPr>
              <a:t>Discussion</a:t>
            </a:r>
            <a:r>
              <a:rPr lang="en-US" sz="3600">
                <a:latin typeface="Roboto Slab"/>
              </a:rPr>
              <a:t> </a:t>
            </a:r>
            <a:r>
              <a:rPr lang="en-US" sz="3600" b="1">
                <a:latin typeface="Roboto Slab"/>
              </a:rPr>
              <a:t>Topics</a:t>
            </a:r>
          </a:p>
          <a:p>
            <a:endParaRPr lang="en-US" sz="2800">
              <a:latin typeface="Roboto Slab"/>
            </a:endParaRPr>
          </a:p>
          <a:p>
            <a:pPr marL="457200" indent="-457200">
              <a:buClr>
                <a:srgbClr val="0077C8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Roboto Slab"/>
              </a:rPr>
              <a:t>Changes to registration</a:t>
            </a:r>
          </a:p>
          <a:p>
            <a:pPr marL="457200" indent="-457200">
              <a:buClr>
                <a:srgbClr val="0077C8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Roboto Slab"/>
              </a:rPr>
              <a:t>Data on student outcomes</a:t>
            </a:r>
          </a:p>
          <a:p>
            <a:pPr marL="457200" indent="-457200">
              <a:buClr>
                <a:srgbClr val="0077C8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Roboto Slab"/>
              </a:rPr>
              <a:t>Fees</a:t>
            </a:r>
          </a:p>
          <a:p>
            <a:pPr marL="457200" indent="-457200">
              <a:buClr>
                <a:srgbClr val="0077C8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Roboto Slab"/>
              </a:rPr>
              <a:t>Actions for the school community</a:t>
            </a:r>
          </a:p>
          <a:p>
            <a:pPr marL="457200" indent="-457200">
              <a:buClr>
                <a:srgbClr val="0077C8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Roboto Slab"/>
              </a:rPr>
              <a:t>Tools for AP teachers</a:t>
            </a:r>
          </a:p>
          <a:p>
            <a:pPr marL="457200" indent="-457200">
              <a:buClr>
                <a:srgbClr val="0077C8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Roboto Slab"/>
              </a:rPr>
              <a:t>Tools for AP coordinators</a:t>
            </a:r>
          </a:p>
          <a:p>
            <a:pPr marL="457200" indent="-457200">
              <a:buClr>
                <a:srgbClr val="0077C8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Roboto Slab"/>
              </a:rPr>
              <a:t>Next steps</a:t>
            </a:r>
          </a:p>
          <a:p>
            <a:endParaRPr lang="en-US" sz="2800">
              <a:latin typeface="Roboto Slab"/>
            </a:endParaRPr>
          </a:p>
          <a:p>
            <a:endParaRPr lang="en-US" sz="2800"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216024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8F431EBE-6127-434F-857B-3D37BB47F2C4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FC9552-F36D-034F-998A-9DD6C5905B03}"/>
              </a:ext>
            </a:extLst>
          </p:cNvPr>
          <p:cNvSpPr/>
          <p:nvPr/>
        </p:nvSpPr>
        <p:spPr>
          <a:xfrm>
            <a:off x="212321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319293-8719-2344-ADAA-F62CE22514A0}"/>
              </a:ext>
            </a:extLst>
          </p:cNvPr>
          <p:cNvSpPr txBox="1">
            <a:spLocks/>
          </p:cNvSpPr>
          <p:nvPr/>
        </p:nvSpPr>
        <p:spPr>
          <a:xfrm>
            <a:off x="2856784" y="638953"/>
            <a:ext cx="8934450" cy="6146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Roboto Slab"/>
                <a:ea typeface="Roboto Slab" pitchFamily="2" charset="0"/>
              </a:rPr>
              <a:t>Exam fees for 2019-20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15EC50-90BC-3A47-AE43-AB98EA997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06" y="1064303"/>
            <a:ext cx="2025588" cy="1697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8545F7-B211-D84F-BD4E-0AE6D8135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89" y="6211806"/>
            <a:ext cx="1397000" cy="4572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2920093" y="460996"/>
            <a:ext cx="8808357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2960559" y="1421069"/>
            <a:ext cx="7738808" cy="444500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CD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4500" y="1460500"/>
            <a:ext cx="561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Description                                              Cost/exam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57518" y="5719363"/>
            <a:ext cx="8183691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br>
              <a:rPr lang="en-US" sz="13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300" b="1" dirty="0">
                <a:latin typeface="Roboto"/>
                <a:ea typeface="Roboto" panose="02000000000000000000" pitchFamily="2" charset="0"/>
              </a:rPr>
              <a:t> As a best practice – have all students register for each class section in the new AP system by October 4</a:t>
            </a:r>
            <a:endParaRPr lang="en-US" sz="13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613693"/>
              </p:ext>
            </p:extLst>
          </p:nvPr>
        </p:nvGraphicFramePr>
        <p:xfrm>
          <a:off x="2960559" y="2033074"/>
          <a:ext cx="7685644" cy="1670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4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3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7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6338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77C8"/>
                          </a:solidFill>
                          <a:latin typeface="Roboto"/>
                          <a:ea typeface="Roboto" panose="02000000000000000000" pitchFamily="2" charset="0"/>
                        </a:rPr>
                        <a:t>Fall registration</a:t>
                      </a:r>
                      <a:endParaRPr lang="en-US" dirty="0">
                        <a:latin typeface="Roboto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Roboto"/>
                          <a:ea typeface="Roboto" panose="02000000000000000000" pitchFamily="2" charset="0"/>
                        </a:rPr>
                        <a:t>Exam ordered by Nov. 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>
                          <a:solidFill>
                            <a:schemeClr val="tx1"/>
                          </a:solidFill>
                          <a:latin typeface="Roboto"/>
                          <a:ea typeface="Roboto" panose="02000000000000000000" pitchFamily="2" charset="0"/>
                        </a:rPr>
                        <a:t> $94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727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77C8"/>
                          </a:solidFill>
                          <a:latin typeface="Roboto"/>
                          <a:ea typeface="Roboto" panose="02000000000000000000" pitchFamily="2" charset="0"/>
                        </a:rPr>
                        <a:t>Late registration</a:t>
                      </a:r>
                      <a:endParaRPr lang="en-US">
                        <a:latin typeface="Roboto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Roboto"/>
                          <a:ea typeface="Roboto" panose="02000000000000000000" pitchFamily="2" charset="0"/>
                        </a:rPr>
                        <a:t>Ordered Nov. 16 – March 13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Roboto"/>
                          <a:ea typeface="Roboto" panose="02000000000000000000" pitchFamily="2" charset="0"/>
                        </a:rPr>
                        <a:t>$94 + $40 fee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3926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77C8"/>
                          </a:solidFill>
                          <a:latin typeface="Roboto"/>
                          <a:ea typeface="Roboto" panose="02000000000000000000" pitchFamily="2" charset="0"/>
                        </a:rPr>
                        <a:t>Unused/</a:t>
                      </a:r>
                    </a:p>
                    <a:p>
                      <a:r>
                        <a:rPr lang="en-US" b="1">
                          <a:solidFill>
                            <a:srgbClr val="0077C8"/>
                          </a:solidFill>
                          <a:latin typeface="Roboto"/>
                          <a:ea typeface="Roboto" panose="02000000000000000000" pitchFamily="2" charset="0"/>
                        </a:rPr>
                        <a:t>canceled exam</a:t>
                      </a:r>
                      <a:endParaRPr lang="en-US">
                        <a:latin typeface="Roboto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Roboto"/>
                          <a:ea typeface="Roboto" panose="02000000000000000000" pitchFamily="2" charset="0"/>
                        </a:rPr>
                        <a:t>Exam that is canceled</a:t>
                      </a:r>
                    </a:p>
                    <a:p>
                      <a:r>
                        <a:rPr lang="en-US">
                          <a:latin typeface="Roboto"/>
                          <a:ea typeface="Roboto" panose="02000000000000000000" pitchFamily="2" charset="0"/>
                        </a:rPr>
                        <a:t>or not taken by the student 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0" marR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dirty="0">
                          <a:latin typeface="Roboto"/>
                          <a:ea typeface="Roboto" panose="02000000000000000000" pitchFamily="2" charset="0"/>
                        </a:rPr>
                        <a:t>$40 fee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5696141-1078-EF49-B8E8-6A574EDE3BA7}"/>
              </a:ext>
            </a:extLst>
          </p:cNvPr>
          <p:cNvSpPr txBox="1"/>
          <p:nvPr/>
        </p:nvSpPr>
        <p:spPr>
          <a:xfrm>
            <a:off x="95391" y="595384"/>
            <a:ext cx="225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Roboto Slab" pitchFamily="2" charset="0"/>
                <a:ea typeface="Roboto Slab" pitchFamily="2" charset="0"/>
              </a:rPr>
              <a:t>Fall Registration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879236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5B397-8D9C-4575-85BE-EF4FD9F4F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75628-894A-8B4F-83BD-0BC5F62E4F6A}" type="slidenum">
              <a:rPr lang="en-US" smtClean="0"/>
              <a:t>21</a:t>
            </a:fld>
            <a:endParaRPr lang="en-US"/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83E5813C-5FA4-9A4E-95A4-D02812DE5C3F}"/>
              </a:ext>
            </a:extLst>
          </p:cNvPr>
          <p:cNvSpPr/>
          <p:nvPr/>
        </p:nvSpPr>
        <p:spPr>
          <a:xfrm>
            <a:off x="798167" y="1643440"/>
            <a:ext cx="6570297" cy="80339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76DD9BC-1C9C-B841-9906-E68E8EBB45A6}"/>
              </a:ext>
            </a:extLst>
          </p:cNvPr>
          <p:cNvSpPr txBox="1">
            <a:spLocks/>
          </p:cNvSpPr>
          <p:nvPr/>
        </p:nvSpPr>
        <p:spPr>
          <a:xfrm>
            <a:off x="700590" y="1751680"/>
            <a:ext cx="7443995" cy="646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0077C8"/>
                </a:solidFill>
                <a:latin typeface="Roboto Slab" pitchFamily="2" charset="0"/>
                <a:ea typeface="Roboto Slab" pitchFamily="2" charset="0"/>
              </a:rPr>
              <a:t>Actions for the school community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10792F-8C98-034D-84F6-17BCC51F949C}"/>
              </a:ext>
            </a:extLst>
          </p:cNvPr>
          <p:cNvGrpSpPr/>
          <p:nvPr/>
        </p:nvGrpSpPr>
        <p:grpSpPr>
          <a:xfrm>
            <a:off x="522337" y="2600164"/>
            <a:ext cx="2773570" cy="3457559"/>
            <a:chOff x="585837" y="2908384"/>
            <a:chExt cx="2773570" cy="345755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70ADCDE-77B7-C042-82A9-9D138701CAF7}"/>
                </a:ext>
              </a:extLst>
            </p:cNvPr>
            <p:cNvSpPr/>
            <p:nvPr/>
          </p:nvSpPr>
          <p:spPr>
            <a:xfrm>
              <a:off x="585837" y="4119174"/>
              <a:ext cx="277357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1">
                  <a:latin typeface="Roboto Slab" pitchFamily="2" charset="0"/>
                  <a:ea typeface="Roboto Slab" pitchFamily="2" charset="0"/>
                </a:rPr>
                <a:t>Coordinators</a:t>
              </a:r>
              <a:r>
                <a:rPr lang="en-US" sz="2000">
                  <a:latin typeface="Roboto Slab" pitchFamily="2" charset="0"/>
                  <a:ea typeface="Roboto Slab" pitchFamily="2" charset="0"/>
                </a:rPr>
                <a:t> activate the</a:t>
              </a:r>
              <a:br>
                <a:rPr lang="en-US" sz="2000">
                  <a:latin typeface="Roboto Slab" pitchFamily="2" charset="0"/>
                  <a:ea typeface="Roboto Slab" pitchFamily="2" charset="0"/>
                </a:rPr>
              </a:br>
              <a:r>
                <a:rPr lang="en-US" sz="2000">
                  <a:latin typeface="Roboto Slab" pitchFamily="2" charset="0"/>
                  <a:ea typeface="Roboto Slab" pitchFamily="2" charset="0"/>
                </a:rPr>
                <a:t>online system.</a:t>
              </a:r>
            </a:p>
            <a:p>
              <a:pPr algn="ctr">
                <a:lnSpc>
                  <a:spcPct val="100000"/>
                </a:lnSpc>
              </a:pPr>
              <a:endParaRPr lang="en-US" sz="2000">
                <a:solidFill>
                  <a:srgbClr val="009CD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000">
                <a:solidFill>
                  <a:srgbClr val="009CD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000">
                <a:solidFill>
                  <a:srgbClr val="009CD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2000">
                  <a:solidFill>
                    <a:srgbClr val="009CDE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Before School Year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85CEF9-1B55-C14D-9D73-9B4905B1428A}"/>
                </a:ext>
              </a:extLst>
            </p:cNvPr>
            <p:cNvSpPr/>
            <p:nvPr/>
          </p:nvSpPr>
          <p:spPr>
            <a:xfrm>
              <a:off x="1421347" y="2908384"/>
              <a:ext cx="1102551" cy="1102551"/>
            </a:xfrm>
            <a:prstGeom prst="ellipse">
              <a:avLst/>
            </a:prstGeom>
            <a:solidFill>
              <a:srgbClr val="00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B63008E-49B4-AF44-AF32-46F8F4D062C4}"/>
                </a:ext>
              </a:extLst>
            </p:cNvPr>
            <p:cNvSpPr/>
            <p:nvPr/>
          </p:nvSpPr>
          <p:spPr>
            <a:xfrm>
              <a:off x="1421346" y="3147164"/>
              <a:ext cx="11025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600" b="1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1</a:t>
              </a:r>
              <a:endParaRPr lang="en-US"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3B9053-7C52-5E42-88A8-EF44DECC6771}"/>
              </a:ext>
            </a:extLst>
          </p:cNvPr>
          <p:cNvGrpSpPr/>
          <p:nvPr/>
        </p:nvGrpSpPr>
        <p:grpSpPr>
          <a:xfrm>
            <a:off x="3277939" y="2600164"/>
            <a:ext cx="2872825" cy="3457559"/>
            <a:chOff x="565288" y="2908384"/>
            <a:chExt cx="2872825" cy="345755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D4E03BC-6736-2349-AC60-F9B87D728D2B}"/>
                </a:ext>
              </a:extLst>
            </p:cNvPr>
            <p:cNvSpPr/>
            <p:nvPr/>
          </p:nvSpPr>
          <p:spPr>
            <a:xfrm>
              <a:off x="565288" y="4119174"/>
              <a:ext cx="2872825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1">
                  <a:latin typeface="Roboto Slab" pitchFamily="2" charset="0"/>
                  <a:ea typeface="Roboto Slab" pitchFamily="2" charset="0"/>
                </a:rPr>
                <a:t>Coordinators or Teachers </a:t>
              </a:r>
              <a:br>
                <a:rPr lang="en-US" sz="2000" b="1">
                  <a:latin typeface="Roboto Slab" pitchFamily="2" charset="0"/>
                  <a:ea typeface="Roboto Slab" pitchFamily="2" charset="0"/>
                </a:rPr>
              </a:br>
              <a:r>
                <a:rPr lang="en-US" sz="2000">
                  <a:latin typeface="Roboto Slab" pitchFamily="2" charset="0"/>
                  <a:ea typeface="Roboto Slab" pitchFamily="2" charset="0"/>
                </a:rPr>
                <a:t>create online sections and generate join codes.</a:t>
              </a:r>
            </a:p>
            <a:p>
              <a:pPr algn="ctr">
                <a:lnSpc>
                  <a:spcPct val="100000"/>
                </a:lnSpc>
              </a:pPr>
              <a:endParaRPr lang="en-US" sz="2000">
                <a:solidFill>
                  <a:srgbClr val="009CD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2000">
                  <a:solidFill>
                    <a:srgbClr val="009CDE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Before School Year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5A4DD67-3EB3-4F43-83DA-2E84A087E6E9}"/>
                </a:ext>
              </a:extLst>
            </p:cNvPr>
            <p:cNvSpPr/>
            <p:nvPr/>
          </p:nvSpPr>
          <p:spPr>
            <a:xfrm>
              <a:off x="1400799" y="2908384"/>
              <a:ext cx="1102551" cy="1102551"/>
            </a:xfrm>
            <a:prstGeom prst="ellipse">
              <a:avLst/>
            </a:prstGeom>
            <a:solidFill>
              <a:srgbClr val="00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52B6946-75D1-9049-991C-895D3266873F}"/>
                </a:ext>
              </a:extLst>
            </p:cNvPr>
            <p:cNvSpPr/>
            <p:nvPr/>
          </p:nvSpPr>
          <p:spPr>
            <a:xfrm>
              <a:off x="1400798" y="3147164"/>
              <a:ext cx="11025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600" b="1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2</a:t>
              </a:r>
              <a:endParaRPr lang="en-US"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A7DCF8-A410-2B48-A82F-D5E76A0E987A}"/>
              </a:ext>
            </a:extLst>
          </p:cNvPr>
          <p:cNvGrpSpPr/>
          <p:nvPr/>
        </p:nvGrpSpPr>
        <p:grpSpPr>
          <a:xfrm>
            <a:off x="6187653" y="2600164"/>
            <a:ext cx="2708442" cy="3457559"/>
            <a:chOff x="698851" y="2908384"/>
            <a:chExt cx="2708442" cy="345755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DD89FC0-EC30-A246-8C9B-7CD32DB31400}"/>
                </a:ext>
              </a:extLst>
            </p:cNvPr>
            <p:cNvSpPr/>
            <p:nvPr/>
          </p:nvSpPr>
          <p:spPr>
            <a:xfrm>
              <a:off x="698851" y="4119174"/>
              <a:ext cx="2708442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1">
                  <a:latin typeface="Roboto Slab" pitchFamily="2" charset="0"/>
                  <a:ea typeface="Roboto Slab" pitchFamily="2" charset="0"/>
                </a:rPr>
                <a:t>Students</a:t>
              </a:r>
              <a:r>
                <a:rPr lang="en-US" sz="2000">
                  <a:latin typeface="Roboto Slab" pitchFamily="2" charset="0"/>
                  <a:ea typeface="Roboto Slab" pitchFamily="2" charset="0"/>
                </a:rPr>
                <a:t> </a:t>
              </a:r>
              <a:br>
                <a:rPr lang="en-US" sz="2000">
                  <a:latin typeface="Roboto Slab" pitchFamily="2" charset="0"/>
                  <a:ea typeface="Roboto Slab" pitchFamily="2" charset="0"/>
                </a:rPr>
              </a:br>
              <a:r>
                <a:rPr lang="en-US" sz="2000">
                  <a:latin typeface="Roboto Slab" pitchFamily="2" charset="0"/>
                  <a:ea typeface="Roboto Slab" pitchFamily="2" charset="0"/>
                </a:rPr>
                <a:t>use a College Board account and join code to enroll in a section.</a:t>
              </a:r>
            </a:p>
            <a:p>
              <a:pPr algn="ctr">
                <a:lnSpc>
                  <a:spcPct val="100000"/>
                </a:lnSpc>
              </a:pPr>
              <a:endParaRPr lang="en-US" sz="2000">
                <a:solidFill>
                  <a:srgbClr val="009CD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2000">
                  <a:solidFill>
                    <a:srgbClr val="009CDE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Start of School Year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39C0486-1773-2E4C-B593-EDED28BC7440}"/>
                </a:ext>
              </a:extLst>
            </p:cNvPr>
            <p:cNvSpPr/>
            <p:nvPr/>
          </p:nvSpPr>
          <p:spPr>
            <a:xfrm>
              <a:off x="1503539" y="2908384"/>
              <a:ext cx="1102551" cy="1102551"/>
            </a:xfrm>
            <a:prstGeom prst="ellipse">
              <a:avLst/>
            </a:prstGeom>
            <a:solidFill>
              <a:srgbClr val="00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54C8955-2F4E-424E-B912-D0DB06445698}"/>
                </a:ext>
              </a:extLst>
            </p:cNvPr>
            <p:cNvSpPr/>
            <p:nvPr/>
          </p:nvSpPr>
          <p:spPr>
            <a:xfrm>
              <a:off x="1534360" y="3147164"/>
              <a:ext cx="11025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600" b="1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3</a:t>
              </a:r>
              <a:endParaRPr lang="en-US"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A575B49-67A2-7441-B331-AABA29835332}"/>
              </a:ext>
            </a:extLst>
          </p:cNvPr>
          <p:cNvGrpSpPr/>
          <p:nvPr/>
        </p:nvGrpSpPr>
        <p:grpSpPr>
          <a:xfrm>
            <a:off x="8932983" y="2600164"/>
            <a:ext cx="2773570" cy="3457559"/>
            <a:chOff x="668029" y="2908384"/>
            <a:chExt cx="2773570" cy="345755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9C4D8A8-908D-2044-AAF9-E26AED7729BD}"/>
                </a:ext>
              </a:extLst>
            </p:cNvPr>
            <p:cNvSpPr/>
            <p:nvPr/>
          </p:nvSpPr>
          <p:spPr>
            <a:xfrm>
              <a:off x="668029" y="4119174"/>
              <a:ext cx="277357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1">
                  <a:latin typeface="Roboto Slab" pitchFamily="2" charset="0"/>
                  <a:ea typeface="Roboto Slab" pitchFamily="2" charset="0"/>
                </a:rPr>
                <a:t>Coordinators </a:t>
              </a:r>
              <a:br>
                <a:rPr lang="en-US" sz="2000">
                  <a:latin typeface="Roboto Slab" pitchFamily="2" charset="0"/>
                  <a:ea typeface="Roboto Slab" pitchFamily="2" charset="0"/>
                </a:rPr>
              </a:br>
              <a:r>
                <a:rPr lang="en-US" sz="2000">
                  <a:latin typeface="Roboto Slab" pitchFamily="2" charset="0"/>
                  <a:ea typeface="Roboto Slab" pitchFamily="2" charset="0"/>
                </a:rPr>
                <a:t>submit an order.</a:t>
              </a:r>
            </a:p>
            <a:p>
              <a:pPr algn="ctr">
                <a:lnSpc>
                  <a:spcPct val="100000"/>
                </a:lnSpc>
              </a:pPr>
              <a:endParaRPr lang="en-US" sz="2000">
                <a:solidFill>
                  <a:srgbClr val="009CD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000">
                <a:solidFill>
                  <a:srgbClr val="009CD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000">
                <a:solidFill>
                  <a:srgbClr val="009CD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000">
                <a:solidFill>
                  <a:srgbClr val="009CD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2000">
                  <a:solidFill>
                    <a:srgbClr val="009CDE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October</a:t>
              </a:r>
              <a:r>
                <a:rPr lang="en-US" sz="2000" spc="-150">
                  <a:solidFill>
                    <a:srgbClr val="009CDE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/</a:t>
              </a:r>
              <a:r>
                <a:rPr lang="en-US" sz="2000">
                  <a:solidFill>
                    <a:srgbClr val="009CDE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November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D83B70D-22C3-7E41-B411-9E7316603737}"/>
                </a:ext>
              </a:extLst>
            </p:cNvPr>
            <p:cNvSpPr/>
            <p:nvPr/>
          </p:nvSpPr>
          <p:spPr>
            <a:xfrm>
              <a:off x="1503539" y="2908384"/>
              <a:ext cx="1102551" cy="1102551"/>
            </a:xfrm>
            <a:prstGeom prst="ellipse">
              <a:avLst/>
            </a:prstGeom>
            <a:solidFill>
              <a:srgbClr val="00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21BDF9D-567E-BA42-B740-920EEAB1A4F9}"/>
                </a:ext>
              </a:extLst>
            </p:cNvPr>
            <p:cNvSpPr/>
            <p:nvPr/>
          </p:nvSpPr>
          <p:spPr>
            <a:xfrm>
              <a:off x="1503538" y="3147164"/>
              <a:ext cx="11025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600" b="1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4</a:t>
              </a:r>
              <a:endParaRPr lang="en-US"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2698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9E085F13-5A1C-4505-AB6E-A938C2F86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594E9-6758-455C-8216-938C72DB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975628-894A-8B4F-83BD-0BC5F62E4F6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27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BE4E2377-B07A-464A-8D9F-16E3E35C08EA}"/>
              </a:ext>
            </a:extLst>
          </p:cNvPr>
          <p:cNvSpPr/>
          <p:nvPr/>
        </p:nvSpPr>
        <p:spPr>
          <a:xfrm>
            <a:off x="-15766" y="2"/>
            <a:ext cx="12206817" cy="3011212"/>
          </a:xfrm>
          <a:prstGeom prst="rect">
            <a:avLst/>
          </a:prstGeom>
          <a:solidFill>
            <a:srgbClr val="0077C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 txBox="1">
            <a:spLocks/>
          </p:cNvSpPr>
          <p:nvPr/>
        </p:nvSpPr>
        <p:spPr>
          <a:xfrm>
            <a:off x="9068322" y="62574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975628-894A-8B4F-83BD-0BC5F62E4F6A}" type="slidenum">
              <a:rPr lang="en-US" dirty="0" smtClean="0"/>
              <a:pPr/>
              <a:t>23</a:t>
            </a:fld>
            <a:endParaRPr lang="en-US"/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2186851" y="605158"/>
            <a:ext cx="7818298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1332273" y="706822"/>
            <a:ext cx="9526227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Roboto Slab"/>
              </a:rPr>
              <a:t>Digital Activation: Unlock new tools and resources in a few clicks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7D76D7BD-E898-714C-8F0E-37071D8C2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35" y="6211810"/>
            <a:ext cx="1397000" cy="45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B041-FE12-5E45-A784-DF3AF2DEE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851" y="431116"/>
            <a:ext cx="7579449" cy="6600390"/>
          </a:xfrm>
          <a:prstGeom prst="rect">
            <a:avLst/>
          </a:prstGeom>
        </p:spPr>
      </p:pic>
      <p:pic>
        <p:nvPicPr>
          <p:cNvPr id="15" name="Picture 11" descr="A screenshot of a person&#10;&#10;Description generated with very high confidence">
            <a:extLst>
              <a:ext uri="{FF2B5EF4-FFF2-40B4-BE49-F238E27FC236}">
                <a16:creationId xmlns:a16="http://schemas.microsoft.com/office/drawing/2014/main" id="{E77E7B9E-9E22-F341-99D8-D86FA6AA0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2"/>
          <a:stretch/>
        </p:blipFill>
        <p:spPr>
          <a:xfrm>
            <a:off x="3486998" y="2905125"/>
            <a:ext cx="4871258" cy="1935739"/>
          </a:xfrm>
          <a:prstGeom prst="rect">
            <a:avLst/>
          </a:prstGeom>
          <a:ln w="6350">
            <a:noFill/>
          </a:ln>
        </p:spPr>
      </p:pic>
    </p:spTree>
    <p:extLst>
      <p:ext uri="{BB962C8B-B14F-4D97-AF65-F5344CB8AC3E}">
        <p14:creationId xmlns:p14="http://schemas.microsoft.com/office/powerpoint/2010/main" val="3077236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BE4E2377-B07A-464A-8D9F-16E3E35C08EA}"/>
              </a:ext>
            </a:extLst>
          </p:cNvPr>
          <p:cNvSpPr/>
          <p:nvPr/>
        </p:nvSpPr>
        <p:spPr>
          <a:xfrm>
            <a:off x="-7408" y="-14981"/>
            <a:ext cx="12206817" cy="3521856"/>
          </a:xfrm>
          <a:prstGeom prst="rect">
            <a:avLst/>
          </a:prstGeom>
          <a:solidFill>
            <a:srgbClr val="0077C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 txBox="1">
            <a:spLocks/>
          </p:cNvSpPr>
          <p:nvPr/>
        </p:nvSpPr>
        <p:spPr>
          <a:xfrm>
            <a:off x="9068322" y="62574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975628-894A-8B4F-83BD-0BC5F62E4F6A}" type="slidenum">
              <a:rPr lang="en-US" dirty="0" smtClean="0"/>
              <a:pPr/>
              <a:t>24</a:t>
            </a:fld>
            <a:endParaRPr lang="en-US"/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349251" y="873387"/>
            <a:ext cx="11423650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46982" y="1008003"/>
            <a:ext cx="12036252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3100">
                <a:solidFill>
                  <a:schemeClr val="bg1"/>
                </a:solidFill>
                <a:latin typeface="Roboto Slab"/>
                <a:ea typeface="Roboto Slab" pitchFamily="2" charset="0"/>
              </a:rPr>
              <a:t>AP Classroom: A powerful resource for teachers and students</a:t>
            </a:r>
            <a:endParaRPr lang="en-US" sz="3100">
              <a:solidFill>
                <a:schemeClr val="bg1"/>
              </a:solidFill>
              <a:latin typeface="Roboto Slab"/>
            </a:endParaRP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7D76D7BD-E898-714C-8F0E-37071D8C2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35" y="6211810"/>
            <a:ext cx="1397000" cy="457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849CF13-39DE-3A41-9FB3-7CCA41D52EC1}"/>
              </a:ext>
            </a:extLst>
          </p:cNvPr>
          <p:cNvGrpSpPr/>
          <p:nvPr/>
        </p:nvGrpSpPr>
        <p:grpSpPr>
          <a:xfrm>
            <a:off x="1856293" y="1089810"/>
            <a:ext cx="8462697" cy="5350246"/>
            <a:chOff x="1856293" y="1089810"/>
            <a:chExt cx="8462697" cy="5350246"/>
          </a:xfrm>
        </p:grpSpPr>
        <p:pic>
          <p:nvPicPr>
            <p:cNvPr id="15364" name="Picture 4" descr="C:\Users\Katie\Desktop\Sji\college-board\C06 FYM Roadshow Deck Folder\Links\laptop-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6293" y="1089810"/>
              <a:ext cx="8462697" cy="535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F3624EDD-DE38-264A-BB41-BA669C5B3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8" t="1476" r="198" b="-1493"/>
            <a:stretch/>
          </p:blipFill>
          <p:spPr>
            <a:xfrm>
              <a:off x="3498850" y="2072047"/>
              <a:ext cx="5278462" cy="3228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4279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2C4EE5C6-9B36-C547-B1E2-B99F18636975}"/>
              </a:ext>
            </a:extLst>
          </p:cNvPr>
          <p:cNvSpPr/>
          <p:nvPr/>
        </p:nvSpPr>
        <p:spPr>
          <a:xfrm>
            <a:off x="5108245" y="0"/>
            <a:ext cx="7144987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25</a:t>
            </a:fld>
            <a:endParaRPr 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609600" y="2493390"/>
            <a:ext cx="3833814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47561" y="1926448"/>
            <a:ext cx="41313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0077C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 Teachers</a:t>
            </a:r>
            <a:endParaRPr lang="en-US" sz="2400" b="1">
              <a:solidFill>
                <a:srgbClr val="0077C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3807" y="2695183"/>
            <a:ext cx="43688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>
                <a:latin typeface="Roboto Slab" pitchFamily="2" charset="0"/>
                <a:ea typeface="Roboto Slab" pitchFamily="2" charset="0"/>
              </a:rPr>
              <a:t>Powerful resources,</a:t>
            </a:r>
          </a:p>
          <a:p>
            <a:pPr>
              <a:lnSpc>
                <a:spcPct val="100000"/>
              </a:lnSpc>
            </a:pPr>
            <a:r>
              <a:rPr lang="en-US" sz="3200">
                <a:latin typeface="Roboto Slab" pitchFamily="2" charset="0"/>
                <a:ea typeface="Roboto Slab" pitchFamily="2" charset="0"/>
              </a:rPr>
              <a:t>empowering you</a:t>
            </a:r>
            <a:endParaRPr lang="en-US" sz="2400"/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7D76D7BD-E898-714C-8F0E-37071D8C2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35" y="6211810"/>
            <a:ext cx="1397000" cy="457200"/>
          </a:xfrm>
          <a:prstGeom prst="rect">
            <a:avLst/>
          </a:prstGeom>
        </p:spPr>
      </p:pic>
      <p:pic>
        <p:nvPicPr>
          <p:cNvPr id="17412" name="Picture 4" descr="C:\Users\Katie\Desktop\Sji\college-board\pics\Unit Guide illustration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6668" y="1076140"/>
            <a:ext cx="1798122" cy="170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Katie\Desktop\Sji\college-board\pics\Unit Assessments illustration-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9408" y="1076140"/>
            <a:ext cx="1679027" cy="170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Katie\Desktop\Sji\college-board\pics\AP Question Bank illustration-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2165" y="3720193"/>
            <a:ext cx="1748410" cy="170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Katie\Desktop\Sji\college-board\pics\Performance dahboards illustration-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2789" y="3720193"/>
            <a:ext cx="2027696" cy="176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83899B-6F15-6E46-BF6E-81ADF55C1F4C}"/>
              </a:ext>
            </a:extLst>
          </p:cNvPr>
          <p:cNvSpPr txBox="1"/>
          <p:nvPr/>
        </p:nvSpPr>
        <p:spPr>
          <a:xfrm>
            <a:off x="6473971" y="5480560"/>
            <a:ext cx="1748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AP Question Bank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6328C0-86BB-4E4E-9E31-5EF4A99B6EED}"/>
              </a:ext>
            </a:extLst>
          </p:cNvPr>
          <p:cNvSpPr txBox="1"/>
          <p:nvPr/>
        </p:nvSpPr>
        <p:spPr>
          <a:xfrm>
            <a:off x="6457792" y="2840544"/>
            <a:ext cx="174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Unit Guides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1DB8C3-30FE-0044-99CA-060D526D0F04}"/>
              </a:ext>
            </a:extLst>
          </p:cNvPr>
          <p:cNvSpPr txBox="1"/>
          <p:nvPr/>
        </p:nvSpPr>
        <p:spPr>
          <a:xfrm>
            <a:off x="8836171" y="2840544"/>
            <a:ext cx="2006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Personal Progress Checks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3ABCD8-9BC6-D048-AAAA-EC4EF18AD65B}"/>
              </a:ext>
            </a:extLst>
          </p:cNvPr>
          <p:cNvSpPr txBox="1"/>
          <p:nvPr/>
        </p:nvSpPr>
        <p:spPr>
          <a:xfrm>
            <a:off x="8998221" y="5480560"/>
            <a:ext cx="1748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Progress Dashboard</a:t>
            </a:r>
          </a:p>
        </p:txBody>
      </p:sp>
    </p:spTree>
    <p:extLst>
      <p:ext uri="{BB962C8B-B14F-4D97-AF65-F5344CB8AC3E}">
        <p14:creationId xmlns:p14="http://schemas.microsoft.com/office/powerpoint/2010/main" val="1457447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7D76D7BD-E898-714C-8F0E-37071D8C2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35" y="6211810"/>
            <a:ext cx="1397000" cy="457200"/>
          </a:xfrm>
          <a:prstGeom prst="rect">
            <a:avLst/>
          </a:prstGeom>
        </p:spPr>
      </p:pic>
      <p:sp>
        <p:nvSpPr>
          <p:cNvPr id="9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2197100" y="1680620"/>
            <a:ext cx="7391922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319293-8719-2344-ADAA-F62CE22514A0}"/>
              </a:ext>
            </a:extLst>
          </p:cNvPr>
          <p:cNvSpPr txBox="1">
            <a:spLocks/>
          </p:cNvSpPr>
          <p:nvPr/>
        </p:nvSpPr>
        <p:spPr>
          <a:xfrm>
            <a:off x="2113071" y="1790816"/>
            <a:ext cx="7589729" cy="3592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0077C8"/>
                </a:solidFill>
                <a:latin typeface="Roboto Slab"/>
                <a:ea typeface="Roboto Slab" pitchFamily="2" charset="0"/>
              </a:rPr>
              <a:t>Built to provide transparency and help students succeed. </a:t>
            </a:r>
            <a:r>
              <a:rPr lang="en-US" sz="3200">
                <a:latin typeface="Roboto Slab"/>
                <a:ea typeface="Roboto Slab" pitchFamily="2" charset="0"/>
              </a:rPr>
              <a:t>Our new instructional resources provide teachers with real-time feedback on student progress in the development of knowledge and skills essential for college.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09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33C524-E77D-2040-8A62-032059660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599" y="1611207"/>
            <a:ext cx="6068071" cy="4551053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FED2B0F4-7A80-8F44-BD5D-9C82E516C1F0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27</a:t>
            </a:fld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EFC9552-F36D-034F-998A-9DD6C5905B03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058545F7-B211-D84F-BD4E-0AE6D8135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4E9934-60CA-B44B-9213-AFC3F635A79F}"/>
              </a:ext>
            </a:extLst>
          </p:cNvPr>
          <p:cNvSpPr txBox="1"/>
          <p:nvPr/>
        </p:nvSpPr>
        <p:spPr>
          <a:xfrm>
            <a:off x="143874" y="560584"/>
            <a:ext cx="229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Roboto Slab" pitchFamily="2" charset="0"/>
                <a:ea typeface="Roboto Slab" pitchFamily="2" charset="0"/>
              </a:rPr>
              <a:t>Unit Guides</a:t>
            </a:r>
            <a:endParaRPr lang="en-US" sz="20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319293-8719-2344-ADAA-F62CE22514A0}"/>
              </a:ext>
            </a:extLst>
          </p:cNvPr>
          <p:cNvSpPr txBox="1">
            <a:spLocks/>
          </p:cNvSpPr>
          <p:nvPr/>
        </p:nvSpPr>
        <p:spPr>
          <a:xfrm>
            <a:off x="2548033" y="632269"/>
            <a:ext cx="9505421" cy="10219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Roboto Slab" pitchFamily="2" charset="0"/>
                <a:ea typeface="Roboto Slab" pitchFamily="2" charset="0"/>
              </a:rPr>
              <a:t>Course at a Glance provides a comprehensive overview of course content.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2658843" y="480046"/>
            <a:ext cx="8915293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C:\Users\Katie\Desktop\Sji\college-board\pics\Unit Guide illustration-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050" y="1048486"/>
            <a:ext cx="1798122" cy="170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5C36C3-7DC2-A744-BBD2-46AD6B8A2FE2}"/>
              </a:ext>
            </a:extLst>
          </p:cNvPr>
          <p:cNvSpPr txBox="1">
            <a:spLocks/>
          </p:cNvSpPr>
          <p:nvPr/>
        </p:nvSpPr>
        <p:spPr>
          <a:xfrm>
            <a:off x="3984458" y="6149972"/>
            <a:ext cx="5083864" cy="6454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050"/>
              </a:lnSpc>
              <a:spcAft>
                <a:spcPts val="1200"/>
              </a:spcAft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Example:  United States Government and Politics</a:t>
            </a:r>
          </a:p>
        </p:txBody>
      </p:sp>
    </p:spTree>
    <p:extLst>
      <p:ext uri="{BB962C8B-B14F-4D97-AF65-F5344CB8AC3E}">
        <p14:creationId xmlns:p14="http://schemas.microsoft.com/office/powerpoint/2010/main" val="516923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47602254-2BC7-CC42-B3F8-DC6600F44185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28</a:t>
            </a:fld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EFC9552-F36D-034F-998A-9DD6C5905B03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058545F7-B211-D84F-BD4E-0AE6D813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7319293-8719-2344-ADAA-F62CE22514A0}"/>
              </a:ext>
            </a:extLst>
          </p:cNvPr>
          <p:cNvSpPr txBox="1">
            <a:spLocks/>
          </p:cNvSpPr>
          <p:nvPr/>
        </p:nvSpPr>
        <p:spPr>
          <a:xfrm>
            <a:off x="2573433" y="619569"/>
            <a:ext cx="8851049" cy="13997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Roboto Slab"/>
                <a:ea typeface="Roboto Slab" pitchFamily="2" charset="0"/>
              </a:rPr>
              <a:t>Unit guides eliminate guesswork by outlining course skills and content.</a:t>
            </a:r>
            <a:endParaRPr lang="en-US" sz="320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2658843" y="480046"/>
            <a:ext cx="8915293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C:\Users\Katie\Desktop\Sji\college-board\pics\Unit Guide illustration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050" y="1048486"/>
            <a:ext cx="1798122" cy="170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E5C36C3-7DC2-A744-BBD2-46AD6B8A2FE2}"/>
              </a:ext>
            </a:extLst>
          </p:cNvPr>
          <p:cNvSpPr txBox="1">
            <a:spLocks/>
          </p:cNvSpPr>
          <p:nvPr/>
        </p:nvSpPr>
        <p:spPr>
          <a:xfrm>
            <a:off x="2658843" y="5998123"/>
            <a:ext cx="5083864" cy="6454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050"/>
              </a:lnSpc>
              <a:spcAft>
                <a:spcPts val="1200"/>
              </a:spcAft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Example:  United States Government and Politics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DE2FCD-E8F7-504D-9BF2-1A9B45D69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480" y="2263901"/>
            <a:ext cx="2944272" cy="3649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7666F5-D2CC-4F4E-A73A-4A61AE865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4941" y="2263854"/>
            <a:ext cx="2823657" cy="3654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Content Placeholder 8">
            <a:extLst>
              <a:ext uri="{FF2B5EF4-FFF2-40B4-BE49-F238E27FC236}">
                <a16:creationId xmlns:a16="http://schemas.microsoft.com/office/drawing/2014/main" id="{EC123731-2593-9347-8309-FF158C879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691787" y="2263854"/>
            <a:ext cx="2823657" cy="3654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C1D681-5760-0E44-8B09-551B8E36C533}"/>
              </a:ext>
            </a:extLst>
          </p:cNvPr>
          <p:cNvSpPr txBox="1"/>
          <p:nvPr/>
        </p:nvSpPr>
        <p:spPr>
          <a:xfrm>
            <a:off x="118474" y="547884"/>
            <a:ext cx="229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Roboto Slab" pitchFamily="2" charset="0"/>
                <a:ea typeface="Roboto Slab" pitchFamily="2" charset="0"/>
              </a:rPr>
              <a:t>Unit Guides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02226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2561C8AE-C39B-A84B-BC08-72AF1A2FF90A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29</a:t>
            </a:fld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EFC9552-F36D-034F-998A-9DD6C5905B03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058545F7-B211-D84F-BD4E-0AE6D813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7319293-8719-2344-ADAA-F62CE22514A0}"/>
              </a:ext>
            </a:extLst>
          </p:cNvPr>
          <p:cNvSpPr txBox="1">
            <a:spLocks/>
          </p:cNvSpPr>
          <p:nvPr/>
        </p:nvSpPr>
        <p:spPr>
          <a:xfrm>
            <a:off x="2548033" y="632269"/>
            <a:ext cx="9505421" cy="10219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latin typeface="Roboto Slab" pitchFamily="2" charset="0"/>
                <a:ea typeface="Roboto Slab" pitchFamily="2" charset="0"/>
              </a:rPr>
              <a:t>Instructional approaches offer recommendations on integrating skills and content.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2658843" y="480046"/>
            <a:ext cx="8915293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C:\Users\Katie\Desktop\Sji\college-board\pics\Unit Guide illustration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050" y="1048486"/>
            <a:ext cx="1798122" cy="170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E5C36C3-7DC2-A744-BBD2-46AD6B8A2FE2}"/>
              </a:ext>
            </a:extLst>
          </p:cNvPr>
          <p:cNvSpPr txBox="1">
            <a:spLocks/>
          </p:cNvSpPr>
          <p:nvPr/>
        </p:nvSpPr>
        <p:spPr>
          <a:xfrm>
            <a:off x="3734712" y="6101507"/>
            <a:ext cx="5083864" cy="6454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050"/>
              </a:lnSpc>
              <a:spcAft>
                <a:spcPts val="1200"/>
              </a:spcAft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Example:  United States Government and Politics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FA98B9-C58A-0E4F-8999-C0AFF3BDB5F7}"/>
              </a:ext>
            </a:extLst>
          </p:cNvPr>
          <p:cNvSpPr txBox="1"/>
          <p:nvPr/>
        </p:nvSpPr>
        <p:spPr>
          <a:xfrm>
            <a:off x="118474" y="547884"/>
            <a:ext cx="229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Roboto Slab" pitchFamily="2" charset="0"/>
                <a:ea typeface="Roboto Slab" pitchFamily="2" charset="0"/>
              </a:rPr>
              <a:t>Unit Guides</a:t>
            </a:r>
            <a:endParaRPr lang="en-US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AF8CC-566D-40E7-A01F-B0456029B2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4" t="5764" r="3118" b="5380"/>
          <a:stretch/>
        </p:blipFill>
        <p:spPr>
          <a:xfrm>
            <a:off x="3817620" y="1978821"/>
            <a:ext cx="3229338" cy="3926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C6F6D4-B8D3-47A0-A27F-999C46D26B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91" t="4454" r="3098" b="4454"/>
          <a:stretch/>
        </p:blipFill>
        <p:spPr>
          <a:xfrm>
            <a:off x="7300743" y="1978820"/>
            <a:ext cx="3243686" cy="3926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4905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FC9552-F36D-034F-998A-9DD6C5905B03}"/>
              </a:ext>
            </a:extLst>
          </p:cNvPr>
          <p:cNvSpPr/>
          <p:nvPr/>
        </p:nvSpPr>
        <p:spPr>
          <a:xfrm>
            <a:off x="1928017" y="2354258"/>
            <a:ext cx="8160200" cy="118650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319293-8719-2344-ADAA-F62CE22514A0}"/>
              </a:ext>
            </a:extLst>
          </p:cNvPr>
          <p:cNvSpPr txBox="1">
            <a:spLocks/>
          </p:cNvSpPr>
          <p:nvPr/>
        </p:nvSpPr>
        <p:spPr>
          <a:xfrm>
            <a:off x="1828754" y="2472908"/>
            <a:ext cx="8338976" cy="10261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latin typeface="Roboto Slab"/>
                <a:ea typeface="Roboto Slab" pitchFamily="2" charset="0"/>
              </a:rPr>
              <a:t>Every AP</a:t>
            </a:r>
            <a:r>
              <a:rPr lang="en-US" sz="3200" baseline="30000">
                <a:latin typeface="Roboto Slab"/>
                <a:ea typeface="Roboto Slab" pitchFamily="2" charset="0"/>
              </a:rPr>
              <a:t>®</a:t>
            </a:r>
            <a:r>
              <a:rPr lang="en-US" sz="3200">
                <a:latin typeface="Roboto Slab"/>
                <a:ea typeface="Roboto Slab" pitchFamily="2" charset="0"/>
              </a:rPr>
              <a:t> student deserves the chance to earn college credit, but not all pursue it.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65C928-2F21-1640-B5AB-30610DB5F30A}"/>
              </a:ext>
            </a:extLst>
          </p:cNvPr>
          <p:cNvSpPr txBox="1">
            <a:spLocks/>
          </p:cNvSpPr>
          <p:nvPr/>
        </p:nvSpPr>
        <p:spPr>
          <a:xfrm>
            <a:off x="1816008" y="4319517"/>
            <a:ext cx="8084566" cy="102618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6298"/>
                </a:solidFill>
                <a:latin typeface="Roboto Slab" pitchFamily="2" charset="0"/>
                <a:ea typeface="Roboto Slab" pitchFamily="2" charset="0"/>
              </a:rPr>
              <a:t>So what stands in their way?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4755A9-90D7-7B41-9574-5F044A67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35" y="6211810"/>
            <a:ext cx="1397000" cy="45720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2EA42AD-A67E-0142-9A8A-D1AFC33A6FF4}"/>
              </a:ext>
            </a:extLst>
          </p:cNvPr>
          <p:cNvSpPr txBox="1">
            <a:spLocks/>
          </p:cNvSpPr>
          <p:nvPr/>
        </p:nvSpPr>
        <p:spPr>
          <a:xfrm>
            <a:off x="9068322" y="62574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975628-894A-8B4F-83BD-0BC5F62E4F6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1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543AFB45-01E1-1542-8349-1510D8158D4D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5" descr="C:\Users\Katie\Desktop\Sji\college-board\pics\Unit Assessments illustration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840" y="1341522"/>
            <a:ext cx="1679027" cy="170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30</a:t>
            </a:fld>
            <a:endParaRPr lang="en-US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058545F7-B211-D84F-BD4E-0AE6D8135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4E9934-60CA-B44B-9213-AFC3F635A79F}"/>
              </a:ext>
            </a:extLst>
          </p:cNvPr>
          <p:cNvSpPr txBox="1"/>
          <p:nvPr/>
        </p:nvSpPr>
        <p:spPr>
          <a:xfrm>
            <a:off x="118474" y="547884"/>
            <a:ext cx="229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Roboto Slab" pitchFamily="2" charset="0"/>
                <a:ea typeface="Roboto Slab" pitchFamily="2" charset="0"/>
              </a:rPr>
              <a:t>Personal </a:t>
            </a:r>
          </a:p>
          <a:p>
            <a:r>
              <a:rPr lang="en-US" sz="2000" b="1">
                <a:latin typeface="Roboto Slab" pitchFamily="2" charset="0"/>
                <a:ea typeface="Roboto Slab" pitchFamily="2" charset="0"/>
              </a:rPr>
              <a:t>Progress Checks</a:t>
            </a:r>
            <a:endParaRPr lang="en-US" sz="20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319293-8719-2344-ADAA-F62CE22514A0}"/>
              </a:ext>
            </a:extLst>
          </p:cNvPr>
          <p:cNvSpPr txBox="1">
            <a:spLocks/>
          </p:cNvSpPr>
          <p:nvPr/>
        </p:nvSpPr>
        <p:spPr>
          <a:xfrm>
            <a:off x="2597679" y="626889"/>
            <a:ext cx="9505421" cy="10219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Roboto Slab"/>
                <a:ea typeface="Roboto Slab" pitchFamily="2" charset="0"/>
              </a:rPr>
              <a:t>Personal progress checks provide students </a:t>
            </a:r>
            <a:br>
              <a:rPr lang="en-US" sz="3200">
                <a:latin typeface="Roboto Slab"/>
                <a:ea typeface="Roboto Slab" pitchFamily="2" charset="0"/>
              </a:rPr>
            </a:br>
            <a:r>
              <a:rPr lang="en-US" sz="3200">
                <a:latin typeface="Roboto Slab"/>
                <a:ea typeface="Roboto Slab" pitchFamily="2" charset="0"/>
              </a:rPr>
              <a:t>with actionable feedback throughout the year.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2658843" y="480046"/>
            <a:ext cx="8915293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C:\Users\Katie\Desktop\Sji\college-board\C06 FYM Roadshow Deck Folder\Links\laptop-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3679" y="1413336"/>
            <a:ext cx="7662198" cy="484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EFC9552-F36D-034F-998A-9DD6C5905B03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A587BC-8527-194A-9A48-D3D7AB910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9"/>
          <a:stretch/>
        </p:blipFill>
        <p:spPr>
          <a:xfrm>
            <a:off x="4617542" y="2317990"/>
            <a:ext cx="4760627" cy="2891178"/>
          </a:xfrm>
        </p:spPr>
      </p:pic>
    </p:spTree>
    <p:extLst>
      <p:ext uri="{BB962C8B-B14F-4D97-AF65-F5344CB8AC3E}">
        <p14:creationId xmlns:p14="http://schemas.microsoft.com/office/powerpoint/2010/main" val="2114814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:\Users\Katie\Desktop\Sji\college-board\C06 FYM Roadshow Deck Folder\Links\laptop-01.png">
            <a:extLst>
              <a:ext uri="{FF2B5EF4-FFF2-40B4-BE49-F238E27FC236}">
                <a16:creationId xmlns:a16="http://schemas.microsoft.com/office/drawing/2014/main" id="{EDE37DD0-4489-014F-B679-F3835F1EF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3679" y="1413336"/>
            <a:ext cx="7662198" cy="484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93FC0686-118C-5044-B191-167DB6014C9E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4E9934-60CA-B44B-9213-AFC3F635A79F}"/>
              </a:ext>
            </a:extLst>
          </p:cNvPr>
          <p:cNvSpPr txBox="1"/>
          <p:nvPr/>
        </p:nvSpPr>
        <p:spPr>
          <a:xfrm>
            <a:off x="131174" y="547884"/>
            <a:ext cx="229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Roboto Slab" pitchFamily="2" charset="0"/>
                <a:ea typeface="Roboto Slab" pitchFamily="2" charset="0"/>
              </a:rPr>
              <a:t>AP Question</a:t>
            </a:r>
          </a:p>
          <a:p>
            <a:r>
              <a:rPr lang="en-US" sz="2000" b="1">
                <a:latin typeface="Roboto Slab" pitchFamily="2" charset="0"/>
                <a:ea typeface="Roboto Slab" pitchFamily="2" charset="0"/>
              </a:rPr>
              <a:t>Bank</a:t>
            </a:r>
            <a:endParaRPr lang="en-US" sz="2000"/>
          </a:p>
        </p:txBody>
      </p:sp>
      <p:pic>
        <p:nvPicPr>
          <p:cNvPr id="16" name="Picture 6" descr="C:\Users\Katie\Desktop\Sji\college-board\pics\AP Question Bank illustration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778" y="1347501"/>
            <a:ext cx="1748410" cy="170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31</a:t>
            </a:fld>
            <a:endParaRPr lang="en-US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058545F7-B211-D84F-BD4E-0AE6D8135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7319293-8719-2344-ADAA-F62CE22514A0}"/>
              </a:ext>
            </a:extLst>
          </p:cNvPr>
          <p:cNvSpPr txBox="1">
            <a:spLocks/>
          </p:cNvSpPr>
          <p:nvPr/>
        </p:nvSpPr>
        <p:spPr>
          <a:xfrm>
            <a:off x="2573433" y="632269"/>
            <a:ext cx="9863042" cy="10219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Roboto Slab"/>
                <a:ea typeface="Roboto Slab" pitchFamily="2" charset="0"/>
              </a:rPr>
              <a:t>Question bank boosts exam practice with </a:t>
            </a:r>
            <a:br>
              <a:rPr lang="en-US" sz="3200">
                <a:latin typeface="Roboto Slab"/>
                <a:ea typeface="Roboto Slab" pitchFamily="2" charset="0"/>
              </a:rPr>
            </a:br>
            <a:r>
              <a:rPr lang="en-US" sz="3200">
                <a:latin typeface="Roboto Slab"/>
                <a:ea typeface="Roboto Slab" pitchFamily="2" charset="0"/>
              </a:rPr>
              <a:t>15,000+ on-demand AP Exam questions.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2658843" y="480046"/>
            <a:ext cx="8915293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EEFC9552-F36D-034F-998A-9DD6C5905B03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FE2E7F6-ADED-494D-82F1-A1B91DC7F6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58" b="17073"/>
          <a:stretch/>
        </p:blipFill>
        <p:spPr>
          <a:xfrm>
            <a:off x="4609646" y="2307729"/>
            <a:ext cx="4783401" cy="293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3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:\Users\Katie\Desktop\Sji\college-board\C06 FYM Roadshow Deck Folder\Links\laptop-01.png">
            <a:extLst>
              <a:ext uri="{FF2B5EF4-FFF2-40B4-BE49-F238E27FC236}">
                <a16:creationId xmlns:a16="http://schemas.microsoft.com/office/drawing/2014/main" id="{550392CE-14E1-D74F-B690-99D32572E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3679" y="1433577"/>
            <a:ext cx="7662198" cy="484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9142CC45-8D6A-C841-98FC-8E1E79FDB179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 descr="C:\Users\Katie\Desktop\Sji\college-board\pics\Performance dahboards illustration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38" y="1316115"/>
            <a:ext cx="2027696" cy="176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32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4E9934-60CA-B44B-9213-AFC3F635A79F}"/>
              </a:ext>
            </a:extLst>
          </p:cNvPr>
          <p:cNvSpPr txBox="1"/>
          <p:nvPr/>
        </p:nvSpPr>
        <p:spPr>
          <a:xfrm>
            <a:off x="124824" y="547884"/>
            <a:ext cx="229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Roboto Slab" pitchFamily="2" charset="0"/>
                <a:ea typeface="Roboto Slab" pitchFamily="2" charset="0"/>
              </a:rPr>
              <a:t>Progress </a:t>
            </a:r>
          </a:p>
          <a:p>
            <a:r>
              <a:rPr lang="en-US" sz="2000" b="1">
                <a:latin typeface="Roboto Slab" pitchFamily="2" charset="0"/>
                <a:ea typeface="Roboto Slab" pitchFamily="2" charset="0"/>
              </a:rPr>
              <a:t>Dashboard</a:t>
            </a:r>
            <a:endParaRPr lang="en-US" sz="20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319293-8719-2344-ADAA-F62CE22514A0}"/>
              </a:ext>
            </a:extLst>
          </p:cNvPr>
          <p:cNvSpPr txBox="1">
            <a:spLocks/>
          </p:cNvSpPr>
          <p:nvPr/>
        </p:nvSpPr>
        <p:spPr>
          <a:xfrm>
            <a:off x="2662398" y="669140"/>
            <a:ext cx="9505421" cy="10219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Roboto Slab"/>
                <a:ea typeface="Roboto Slab" pitchFamily="2" charset="0"/>
              </a:rPr>
              <a:t>A progress dashboard highlights progress and areas of focus throughout the year.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2658843" y="480046"/>
            <a:ext cx="8915293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EEFC9552-F36D-034F-998A-9DD6C5905B03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058545F7-B211-D84F-BD4E-0AE6D8135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pic>
        <p:nvPicPr>
          <p:cNvPr id="17" name="Content Placeholder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06C380F-E7D8-6943-ADF2-15B2AFCCE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8157" y="2325756"/>
            <a:ext cx="4784382" cy="297544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BFD5CD-7BC7-41CC-B862-17FF4AE06053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599432" y="2322576"/>
            <a:ext cx="4783107" cy="297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91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7E6AD51-9124-4D49-B04E-C3DC372F6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FDDBF-1FE2-4114-9FF2-58AB8E460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975628-894A-8B4F-83BD-0BC5F62E4F6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68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077834D-DBAD-48B8-984A-502B0D282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D57BB-D744-40BD-A151-3858DB3C4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975628-894A-8B4F-83BD-0BC5F62E4F6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54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721C9419-366C-4E3E-BB52-E49052022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FE359-EB17-4D58-B119-1B891872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975628-894A-8B4F-83BD-0BC5F62E4F6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56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B9A48417-1EBD-4AA0-815C-BF2DB5ACB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77F7E-A9D2-42FD-B889-0A01B67C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975628-894A-8B4F-83BD-0BC5F62E4F6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409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F3D3A9C-94EB-479E-87E4-C7635939E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FEB838-2548-479E-8770-FEBC7FD3E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975628-894A-8B4F-83BD-0BC5F62E4F6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11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650FF2D-3CDD-41E5-8E71-EB820A8DE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C5CE1-E5DC-4AFD-9E8E-FD1675EB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975628-894A-8B4F-83BD-0BC5F62E4F6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44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B1BE25-C2EA-BE49-8B29-BFC8B890A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08" y="0"/>
            <a:ext cx="12206817" cy="6858000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BE4E2377-B07A-464A-8D9F-16E3E35C08EA}"/>
              </a:ext>
            </a:extLst>
          </p:cNvPr>
          <p:cNvSpPr/>
          <p:nvPr/>
        </p:nvSpPr>
        <p:spPr>
          <a:xfrm>
            <a:off x="-7408" y="-94999"/>
            <a:ext cx="12206817" cy="6952999"/>
          </a:xfrm>
          <a:prstGeom prst="rect">
            <a:avLst/>
          </a:prstGeom>
          <a:solidFill>
            <a:srgbClr val="0077C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3677684" y="2131995"/>
            <a:ext cx="5114925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849217" y="2255606"/>
            <a:ext cx="677186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32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Professional Development</a:t>
            </a:r>
          </a:p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Year-round professional development</a:t>
            </a:r>
          </a:p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opportunities will be available for teachers, coordinators, and administrators to help</a:t>
            </a:r>
          </a:p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prepare you for the upcoming changes to AP.</a:t>
            </a:r>
          </a:p>
        </p:txBody>
      </p:sp>
    </p:spTree>
    <p:extLst>
      <p:ext uri="{BB962C8B-B14F-4D97-AF65-F5344CB8AC3E}">
        <p14:creationId xmlns:p14="http://schemas.microsoft.com/office/powerpoint/2010/main" val="2682493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67790471-5D0E-462B-B66D-92D994AB082F}"/>
              </a:ext>
            </a:extLst>
          </p:cNvPr>
          <p:cNvSpPr txBox="1"/>
          <p:nvPr/>
        </p:nvSpPr>
        <p:spPr>
          <a:xfrm>
            <a:off x="4157156" y="2060336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Spring: Percentage </a:t>
            </a:r>
            <a:r>
              <a:rPr lang="en-US" b="1">
                <a:latin typeface="Roboto Light" panose="02000000000000000000" pitchFamily="2" charset="0"/>
                <a:ea typeface="Roboto Light" panose="02000000000000000000" pitchFamily="2" charset="0"/>
              </a:rPr>
              <a:t>who actually took</a:t>
            </a: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 the AP Exam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639593-3F60-794D-B4DD-9D91A65C79B7}"/>
              </a:ext>
            </a:extLst>
          </p:cNvPr>
          <p:cNvGrpSpPr/>
          <p:nvPr/>
        </p:nvGrpSpPr>
        <p:grpSpPr>
          <a:xfrm>
            <a:off x="3888386" y="3040123"/>
            <a:ext cx="1663559" cy="1663559"/>
            <a:chOff x="4075102" y="3056148"/>
            <a:chExt cx="1663559" cy="1663559"/>
          </a:xfrm>
        </p:grpSpPr>
        <p:sp>
          <p:nvSpPr>
            <p:cNvPr id="37" name="Oval 25">
              <a:extLst>
                <a:ext uri="{FF2B5EF4-FFF2-40B4-BE49-F238E27FC236}">
                  <a16:creationId xmlns:a16="http://schemas.microsoft.com/office/drawing/2014/main" id="{3605E05C-E691-D942-A653-DE2718864D93}"/>
                </a:ext>
              </a:extLst>
            </p:cNvPr>
            <p:cNvSpPr/>
            <p:nvPr/>
          </p:nvSpPr>
          <p:spPr>
            <a:xfrm>
              <a:off x="4149702" y="3404472"/>
              <a:ext cx="1295145" cy="1295145"/>
            </a:xfrm>
            <a:prstGeom prst="ellipse">
              <a:avLst/>
            </a:prstGeom>
            <a:solidFill>
              <a:srgbClr val="009CDE"/>
            </a:solidFill>
            <a:ln w="1905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311A1E7-4F6A-BC43-851A-63AB662CE1BB}"/>
                </a:ext>
              </a:extLst>
            </p:cNvPr>
            <p:cNvSpPr txBox="1"/>
            <p:nvPr/>
          </p:nvSpPr>
          <p:spPr>
            <a:xfrm>
              <a:off x="4115844" y="3688069"/>
              <a:ext cx="1368284" cy="801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600" b="1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75</a:t>
              </a:r>
              <a:r>
                <a:rPr lang="en-US" sz="4400" b="1" baseline="100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%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8537440-D541-CD40-B3D5-A7E1A781C1ED}"/>
                </a:ext>
              </a:extLst>
            </p:cNvPr>
            <p:cNvSpPr/>
            <p:nvPr/>
          </p:nvSpPr>
          <p:spPr>
            <a:xfrm>
              <a:off x="4075102" y="3056148"/>
              <a:ext cx="1663559" cy="1663559"/>
            </a:xfrm>
            <a:prstGeom prst="ellipse">
              <a:avLst/>
            </a:prstGeom>
            <a:noFill/>
            <a:ln w="19050">
              <a:solidFill>
                <a:srgbClr val="009CD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B39F3F-DD3E-ED48-8A52-703F12AC1A7A}"/>
              </a:ext>
            </a:extLst>
          </p:cNvPr>
          <p:cNvGrpSpPr/>
          <p:nvPr/>
        </p:nvGrpSpPr>
        <p:grpSpPr>
          <a:xfrm>
            <a:off x="3874463" y="3024600"/>
            <a:ext cx="1695834" cy="1695834"/>
            <a:chOff x="4052086" y="2802810"/>
            <a:chExt cx="1682496" cy="168249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DFA56B3-5D53-EA4B-97A2-A5440B1BF0C2}"/>
                </a:ext>
              </a:extLst>
            </p:cNvPr>
            <p:cNvSpPr/>
            <p:nvPr/>
          </p:nvSpPr>
          <p:spPr>
            <a:xfrm>
              <a:off x="4052086" y="2802810"/>
              <a:ext cx="1682496" cy="1682496"/>
            </a:xfrm>
            <a:prstGeom prst="ellipse">
              <a:avLst/>
            </a:prstGeom>
            <a:solidFill>
              <a:srgbClr val="00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6B38A72-2C7F-CB4D-8EDE-03637B81F028}"/>
                </a:ext>
              </a:extLst>
            </p:cNvPr>
            <p:cNvSpPr txBox="1"/>
            <p:nvPr/>
          </p:nvSpPr>
          <p:spPr>
            <a:xfrm>
              <a:off x="4247526" y="3252823"/>
              <a:ext cx="136550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600" b="1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96</a:t>
              </a:r>
              <a:r>
                <a:rPr lang="en-US" sz="4800" b="1" baseline="100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%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7E4FDC-55D6-CE47-BD6F-222BF098CCC0}"/>
              </a:ext>
            </a:extLst>
          </p:cNvPr>
          <p:cNvGrpSpPr/>
          <p:nvPr/>
        </p:nvGrpSpPr>
        <p:grpSpPr>
          <a:xfrm>
            <a:off x="6034958" y="3122938"/>
            <a:ext cx="1595291" cy="1577123"/>
            <a:chOff x="6221674" y="3138963"/>
            <a:chExt cx="1595291" cy="1577123"/>
          </a:xfrm>
        </p:grpSpPr>
        <p:sp>
          <p:nvSpPr>
            <p:cNvPr id="26" name="Oval 18">
              <a:extLst>
                <a:ext uri="{FF2B5EF4-FFF2-40B4-BE49-F238E27FC236}">
                  <a16:creationId xmlns:a16="http://schemas.microsoft.com/office/drawing/2014/main" id="{D2579B31-97DF-BC4A-BCE8-3D78FF059136}"/>
                </a:ext>
              </a:extLst>
            </p:cNvPr>
            <p:cNvSpPr/>
            <p:nvPr/>
          </p:nvSpPr>
          <p:spPr>
            <a:xfrm>
              <a:off x="6239842" y="3138963"/>
              <a:ext cx="1577123" cy="1577123"/>
            </a:xfrm>
            <a:prstGeom prst="ellipse">
              <a:avLst/>
            </a:prstGeom>
            <a:noFill/>
            <a:ln w="19050">
              <a:solidFill>
                <a:srgbClr val="00629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26">
              <a:extLst>
                <a:ext uri="{FF2B5EF4-FFF2-40B4-BE49-F238E27FC236}">
                  <a16:creationId xmlns:a16="http://schemas.microsoft.com/office/drawing/2014/main" id="{C0F8F9FA-A0C0-DE4D-B47D-581A2A332534}"/>
                </a:ext>
              </a:extLst>
            </p:cNvPr>
            <p:cNvSpPr/>
            <p:nvPr/>
          </p:nvSpPr>
          <p:spPr>
            <a:xfrm>
              <a:off x="6375459" y="3686681"/>
              <a:ext cx="999744" cy="999744"/>
            </a:xfrm>
            <a:prstGeom prst="ellipse">
              <a:avLst/>
            </a:prstGeom>
            <a:solidFill>
              <a:srgbClr val="0062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720E916-5FE4-B444-A1AC-95014B076BEF}"/>
                </a:ext>
              </a:extLst>
            </p:cNvPr>
            <p:cNvSpPr txBox="1"/>
            <p:nvPr/>
          </p:nvSpPr>
          <p:spPr>
            <a:xfrm>
              <a:off x="6221674" y="3866451"/>
              <a:ext cx="1365504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00" b="1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58</a:t>
              </a:r>
              <a:r>
                <a:rPr lang="en-US" sz="4000" b="1" baseline="60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%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8782CAC-D74E-974D-97E3-972D33E8310E}"/>
              </a:ext>
            </a:extLst>
          </p:cNvPr>
          <p:cNvGrpSpPr/>
          <p:nvPr/>
        </p:nvGrpSpPr>
        <p:grpSpPr>
          <a:xfrm>
            <a:off x="6040228" y="3106164"/>
            <a:ext cx="1611803" cy="1611803"/>
            <a:chOff x="6275562" y="2941967"/>
            <a:chExt cx="1543339" cy="154333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D47F9DB-5E64-854C-9F49-BA1B89D43189}"/>
                </a:ext>
              </a:extLst>
            </p:cNvPr>
            <p:cNvSpPr/>
            <p:nvPr/>
          </p:nvSpPr>
          <p:spPr>
            <a:xfrm>
              <a:off x="6275562" y="2941967"/>
              <a:ext cx="1543339" cy="1543339"/>
            </a:xfrm>
            <a:prstGeom prst="ellipse">
              <a:avLst/>
            </a:prstGeom>
            <a:solidFill>
              <a:srgbClr val="0062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B4D9446-9A67-204C-9ABF-0377A51498FF}"/>
                </a:ext>
              </a:extLst>
            </p:cNvPr>
            <p:cNvSpPr txBox="1"/>
            <p:nvPr/>
          </p:nvSpPr>
          <p:spPr>
            <a:xfrm>
              <a:off x="6400425" y="3310693"/>
              <a:ext cx="136550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600" b="1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93</a:t>
              </a:r>
              <a:r>
                <a:rPr lang="en-US" sz="4400" b="1" baseline="100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%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EFC9552-F36D-034F-998A-9DD6C5905B03}"/>
              </a:ext>
            </a:extLst>
          </p:cNvPr>
          <p:cNvSpPr/>
          <p:nvPr/>
        </p:nvSpPr>
        <p:spPr>
          <a:xfrm>
            <a:off x="1211235" y="622554"/>
            <a:ext cx="10020878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76D7BD-E898-714C-8F0E-37071D8C2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35" y="6211810"/>
            <a:ext cx="1397000" cy="457200"/>
          </a:xfrm>
          <a:prstGeom prst="rect">
            <a:avLst/>
          </a:prstGeom>
        </p:spPr>
      </p:pic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E23FF7C5-820D-A64E-8EAF-EBF1CD35D5E4}"/>
              </a:ext>
            </a:extLst>
          </p:cNvPr>
          <p:cNvSpPr txBox="1">
            <a:spLocks/>
          </p:cNvSpPr>
          <p:nvPr/>
        </p:nvSpPr>
        <p:spPr>
          <a:xfrm>
            <a:off x="9068322" y="62574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975628-894A-8B4F-83BD-0BC5F62E4F6A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8A4BBDE-1F7D-B24A-994B-51AE4B1C775E}"/>
              </a:ext>
            </a:extLst>
          </p:cNvPr>
          <p:cNvGrpSpPr/>
          <p:nvPr/>
        </p:nvGrpSpPr>
        <p:grpSpPr>
          <a:xfrm>
            <a:off x="4033744" y="1972539"/>
            <a:ext cx="3886722" cy="1013994"/>
            <a:chOff x="11204010" y="1464932"/>
            <a:chExt cx="3886722" cy="101399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EA48B6B-0381-B94E-A5F1-EE759F501865}"/>
                </a:ext>
              </a:extLst>
            </p:cNvPr>
            <p:cNvSpPr/>
            <p:nvPr/>
          </p:nvSpPr>
          <p:spPr>
            <a:xfrm>
              <a:off x="11204010" y="1464932"/>
              <a:ext cx="3886722" cy="883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E5C1C12-D984-5B44-9FE2-FE66FCC83E64}"/>
                </a:ext>
              </a:extLst>
            </p:cNvPr>
            <p:cNvSpPr txBox="1"/>
            <p:nvPr/>
          </p:nvSpPr>
          <p:spPr>
            <a:xfrm>
              <a:off x="11327422" y="1555595"/>
              <a:ext cx="3657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Roboto Light" panose="02000000000000000000" pitchFamily="2" charset="0"/>
                  <a:ea typeface="Roboto Light" panose="02000000000000000000" pitchFamily="2" charset="0"/>
                </a:rPr>
                <a:t>Fall: Percentage </a:t>
              </a:r>
              <a:r>
                <a:rPr lang="en-US" b="1">
                  <a:latin typeface="Roboto Light" panose="02000000000000000000" pitchFamily="2" charset="0"/>
                  <a:ea typeface="Roboto Light" panose="02000000000000000000" pitchFamily="2" charset="0"/>
                </a:rPr>
                <a:t>intending</a:t>
              </a:r>
              <a:r>
                <a:rPr lang="en-US">
                  <a:latin typeface="Roboto Light" panose="02000000000000000000" pitchFamily="2" charset="0"/>
                  <a:ea typeface="Roboto Light" panose="02000000000000000000" pitchFamily="2" charset="0"/>
                </a:rPr>
                <a:t> to take </a:t>
              </a:r>
              <a:br>
                <a:rPr lang="en-US"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en-US">
                  <a:latin typeface="Roboto Light" panose="02000000000000000000" pitchFamily="2" charset="0"/>
                  <a:ea typeface="Roboto Light" panose="02000000000000000000" pitchFamily="2" charset="0"/>
                </a:rPr>
                <a:t>the AP Exam</a:t>
              </a:r>
              <a:endParaRPr lang="en-US" b="1">
                <a:latin typeface="Roboto Light" panose="02000000000000000000" pitchFamily="2" charset="0"/>
                <a:ea typeface="Roboto Light" panose="02000000000000000000" pitchFamily="2" charset="0"/>
              </a:endParaRPr>
            </a:p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6E86916-3B8D-D346-891C-D26E41324E14}"/>
              </a:ext>
            </a:extLst>
          </p:cNvPr>
          <p:cNvSpPr txBox="1"/>
          <p:nvPr/>
        </p:nvSpPr>
        <p:spPr>
          <a:xfrm>
            <a:off x="3853472" y="4923788"/>
            <a:ext cx="170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9CD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White Male</a:t>
            </a:r>
            <a:br>
              <a:rPr lang="en-US">
                <a:solidFill>
                  <a:srgbClr val="009CD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endParaRPr lang="en-US">
              <a:solidFill>
                <a:srgbClr val="009CDE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B4227D7-D265-194C-93AE-A0DA119C0C75}"/>
              </a:ext>
            </a:extLst>
          </p:cNvPr>
          <p:cNvSpPr txBox="1"/>
          <p:nvPr/>
        </p:nvSpPr>
        <p:spPr>
          <a:xfrm>
            <a:off x="5741856" y="4923788"/>
            <a:ext cx="221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6298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African American Female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FE573FF-8E48-4924-AADE-69CE446DC5C9}"/>
              </a:ext>
            </a:extLst>
          </p:cNvPr>
          <p:cNvSpPr txBox="1">
            <a:spLocks/>
          </p:cNvSpPr>
          <p:nvPr/>
        </p:nvSpPr>
        <p:spPr>
          <a:xfrm>
            <a:off x="1114417" y="750191"/>
            <a:ext cx="8934450" cy="10261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latin typeface="Roboto Slab" pitchFamily="2" charset="0"/>
                <a:ea typeface="Roboto Slab" pitchFamily="2" charset="0"/>
              </a:rPr>
              <a:t>Nearly all students start the year </a:t>
            </a:r>
            <a:br>
              <a:rPr lang="en-US" sz="3200">
                <a:latin typeface="Roboto Slab" pitchFamily="2" charset="0"/>
                <a:ea typeface="Roboto Slab" pitchFamily="2" charset="0"/>
              </a:rPr>
            </a:br>
            <a:r>
              <a:rPr lang="en-US" sz="3200">
                <a:latin typeface="Roboto Slab" pitchFamily="2" charset="0"/>
                <a:ea typeface="Roboto Slab" pitchFamily="2" charset="0"/>
              </a:rPr>
              <a:t>with high expectations for themselves...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9443FC7-C065-4793-AEC0-E59B1F51553E}"/>
              </a:ext>
            </a:extLst>
          </p:cNvPr>
          <p:cNvSpPr txBox="1">
            <a:spLocks/>
          </p:cNvSpPr>
          <p:nvPr/>
        </p:nvSpPr>
        <p:spPr>
          <a:xfrm>
            <a:off x="1133466" y="5653899"/>
            <a:ext cx="10677534" cy="599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Roboto Slab" pitchFamily="2" charset="0"/>
                <a:ea typeface="Roboto Slab" pitchFamily="2" charset="0"/>
              </a:rPr>
              <a:t>...</a:t>
            </a:r>
            <a:r>
              <a:rPr lang="en-US" sz="3200" b="1">
                <a:latin typeface="Roboto Slab" pitchFamily="2" charset="0"/>
                <a:ea typeface="Roboto Slab" pitchFamily="2" charset="0"/>
              </a:rPr>
              <a:t>but confidence erodes </a:t>
            </a:r>
            <a:r>
              <a:rPr lang="en-US" sz="3200">
                <a:latin typeface="Roboto Slab" pitchFamily="2" charset="0"/>
                <a:ea typeface="Roboto Slab" pitchFamily="2" charset="0"/>
              </a:rPr>
              <a:t>over the course of the year.</a:t>
            </a:r>
          </a:p>
        </p:txBody>
      </p:sp>
    </p:spTree>
    <p:extLst>
      <p:ext uri="{BB962C8B-B14F-4D97-AF65-F5344CB8AC3E}">
        <p14:creationId xmlns:p14="http://schemas.microsoft.com/office/powerpoint/2010/main" val="280729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A98608A-8CA6-4415-8F25-8AA4A8A9C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99F48-1EE0-4DCC-80C8-1EF120D3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975628-894A-8B4F-83BD-0BC5F62E4F6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19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363CB11-F4D1-46BA-AFC5-D57CA487E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EE174-F347-468D-98A4-E1D5C284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975628-894A-8B4F-83BD-0BC5F62E4F6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837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9144EB6-F026-4E11-A515-A76DA1AD1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EC8BC-AAA4-464F-9B20-600A1317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975628-894A-8B4F-83BD-0BC5F62E4F6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484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BE4E2377-B07A-464A-8D9F-16E3E35C08EA}"/>
              </a:ext>
            </a:extLst>
          </p:cNvPr>
          <p:cNvSpPr/>
          <p:nvPr/>
        </p:nvSpPr>
        <p:spPr>
          <a:xfrm>
            <a:off x="-7408" y="0"/>
            <a:ext cx="12206817" cy="3521856"/>
          </a:xfrm>
          <a:prstGeom prst="rect">
            <a:avLst/>
          </a:prstGeom>
          <a:solidFill>
            <a:srgbClr val="0077C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43</a:t>
            </a:fld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2295939" y="781363"/>
            <a:ext cx="7633252" cy="107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500063" y="901327"/>
            <a:ext cx="111918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Visit AP Central</a:t>
            </a:r>
            <a:r>
              <a:rPr lang="en-US" sz="3200" baseline="300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®</a:t>
            </a:r>
            <a:r>
              <a:rPr lang="en-US" sz="32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 for more information.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7D76D7BD-E898-714C-8F0E-37071D8C2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35" y="6211810"/>
            <a:ext cx="13970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3125" y="1460197"/>
            <a:ext cx="790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We’ll be sending follow-up messages and updating the website with additional communications tools and resources throughout the year. 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6825" y="5888644"/>
            <a:ext cx="965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For more on the resources and process changes, please visit </a:t>
            </a:r>
            <a:r>
              <a:rPr lang="en-US" b="1">
                <a:solidFill>
                  <a:srgbClr val="0077C8"/>
                </a:solidFill>
                <a:latin typeface="Roboto Slab" pitchFamily="2" charset="0"/>
                <a:ea typeface="Roboto Slab" pitchFamily="2" charset="0"/>
              </a:rPr>
              <a:t>collegeboard.org/ap2019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C3E5FD-BB8E-3540-87E3-10EB2B31841E}"/>
              </a:ext>
            </a:extLst>
          </p:cNvPr>
          <p:cNvGrpSpPr/>
          <p:nvPr/>
        </p:nvGrpSpPr>
        <p:grpSpPr>
          <a:xfrm>
            <a:off x="2483889" y="1702755"/>
            <a:ext cx="7224222" cy="4567263"/>
            <a:chOff x="2483889" y="1702755"/>
            <a:chExt cx="7224222" cy="4567263"/>
          </a:xfrm>
        </p:grpSpPr>
        <p:pic>
          <p:nvPicPr>
            <p:cNvPr id="11" name="Picture 4" descr="C:\Users\Katie\Desktop\Sji\college-board\C06 FYM Roadshow Deck Folder\Links\laptop-0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889" y="1702755"/>
              <a:ext cx="7224222" cy="4567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Content Placeholder 11" descr="A screenshot of a social media post&#10;&#10;Description generated with very high confidence">
              <a:extLst>
                <a:ext uri="{FF2B5EF4-FFF2-40B4-BE49-F238E27FC236}">
                  <a16:creationId xmlns:a16="http://schemas.microsoft.com/office/drawing/2014/main" id="{6D13C04D-E74E-8247-A97F-618102ECE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07"/>
            <a:stretch/>
          </p:blipFill>
          <p:spPr>
            <a:xfrm>
              <a:off x="3884612" y="2533403"/>
              <a:ext cx="4507396" cy="2740492"/>
            </a:xfrm>
            <a:prstGeom prst="rect">
              <a:avLst/>
            </a:prstGeom>
            <a:ln w="635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711729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39B1CE-6AA0-E743-936F-9AC389FD53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BE4E2377-B07A-464A-8D9F-16E3E35C08EA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77C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D55EBC-A7EF-314E-8A19-D76DEA51BEFD}"/>
              </a:ext>
            </a:extLst>
          </p:cNvPr>
          <p:cNvSpPr txBox="1">
            <a:spLocks/>
          </p:cNvSpPr>
          <p:nvPr/>
        </p:nvSpPr>
        <p:spPr>
          <a:xfrm>
            <a:off x="3715849" y="3180335"/>
            <a:ext cx="4760303" cy="1547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Thank you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D5D18C16-1CEF-B541-AA73-F81871D5B42D}"/>
              </a:ext>
            </a:extLst>
          </p:cNvPr>
          <p:cNvSpPr/>
          <p:nvPr/>
        </p:nvSpPr>
        <p:spPr>
          <a:xfrm>
            <a:off x="4548008" y="2935151"/>
            <a:ext cx="3083897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EA2A8-7D07-5D48-BE54-0D4207618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056" y="4300761"/>
            <a:ext cx="1955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52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6AA43758-D62A-3242-B6E8-4A11AE02794B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FC9552-F36D-034F-998A-9DD6C5905B03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15EC50-90BC-3A47-AE43-AB98EA997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84" y="1064303"/>
            <a:ext cx="2025588" cy="1697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8545F7-B211-D84F-BD4E-0AE6D8135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4E9934-60CA-B44B-9213-AFC3F635A79F}"/>
              </a:ext>
            </a:extLst>
          </p:cNvPr>
          <p:cNvSpPr txBox="1"/>
          <p:nvPr/>
        </p:nvSpPr>
        <p:spPr>
          <a:xfrm>
            <a:off x="95391" y="595384"/>
            <a:ext cx="225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Roboto Slab" pitchFamily="2" charset="0"/>
                <a:ea typeface="Roboto Slab" pitchFamily="2" charset="0"/>
              </a:rPr>
              <a:t>Fall Registration</a:t>
            </a:r>
            <a:endParaRPr lang="en-US" sz="20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752734B-ACD8-0D4B-A1EB-E341C40BA1D0}"/>
              </a:ext>
            </a:extLst>
          </p:cNvPr>
          <p:cNvSpPr txBox="1">
            <a:spLocks/>
          </p:cNvSpPr>
          <p:nvPr/>
        </p:nvSpPr>
        <p:spPr>
          <a:xfrm>
            <a:off x="2837404" y="664353"/>
            <a:ext cx="8934450" cy="6146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Roboto Slab"/>
                <a:ea typeface="Roboto Slab" pitchFamily="2" charset="0"/>
              </a:rPr>
              <a:t>More than half of AP schools already have fall registration.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8F9858-6745-5D45-B15D-6B0B4E7712A6}"/>
              </a:ext>
            </a:extLst>
          </p:cNvPr>
          <p:cNvSpPr/>
          <p:nvPr/>
        </p:nvSpPr>
        <p:spPr>
          <a:xfrm>
            <a:off x="2920093" y="480046"/>
            <a:ext cx="8915293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">
            <a:extLst>
              <a:ext uri="{FF2B5EF4-FFF2-40B4-BE49-F238E27FC236}">
                <a16:creationId xmlns:a16="http://schemas.microsoft.com/office/drawing/2014/main" id="{E6B3DA63-C048-4244-8137-219B3244DAAF}"/>
              </a:ext>
            </a:extLst>
          </p:cNvPr>
          <p:cNvSpPr/>
          <p:nvPr/>
        </p:nvSpPr>
        <p:spPr>
          <a:xfrm>
            <a:off x="5331877" y="3005589"/>
            <a:ext cx="3577297" cy="1414078"/>
          </a:xfrm>
          <a:prstGeom prst="rightArrow">
            <a:avLst/>
          </a:prstGeom>
          <a:solidFill>
            <a:srgbClr val="009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6C30AA-5164-634C-8EF1-F3CC350CAB13}"/>
              </a:ext>
            </a:extLst>
          </p:cNvPr>
          <p:cNvSpPr txBox="1"/>
          <p:nvPr/>
        </p:nvSpPr>
        <p:spPr>
          <a:xfrm>
            <a:off x="5331877" y="3481795"/>
            <a:ext cx="317853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Registration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C7A608-6F77-4A49-AA4A-2F3F4514E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562" y="1370217"/>
            <a:ext cx="4620367" cy="4620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2AEFBC-139C-0942-ABE4-F7D1F4942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961" y="1402445"/>
            <a:ext cx="4620367" cy="462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4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6AA43758-D62A-3242-B6E8-4A11AE02794B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623C59-167E-D743-9036-2B46B4F42AAF}"/>
              </a:ext>
            </a:extLst>
          </p:cNvPr>
          <p:cNvSpPr/>
          <p:nvPr/>
        </p:nvSpPr>
        <p:spPr>
          <a:xfrm>
            <a:off x="2932598" y="5550043"/>
            <a:ext cx="8773369" cy="606701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B4CE4-2E1A-3D40-B9F7-4CA9A2E6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FC9552-F36D-034F-998A-9DD6C5905B03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319293-8719-2344-ADAA-F62CE22514A0}"/>
              </a:ext>
            </a:extLst>
          </p:cNvPr>
          <p:cNvSpPr txBox="1">
            <a:spLocks/>
          </p:cNvSpPr>
          <p:nvPr/>
        </p:nvSpPr>
        <p:spPr>
          <a:xfrm>
            <a:off x="2837404" y="664353"/>
            <a:ext cx="8934450" cy="6146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Roboto Slab"/>
                <a:ea typeface="Roboto Slab" pitchFamily="2" charset="0"/>
              </a:rPr>
              <a:t>Putting fall registration into practice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E5C36C3-7DC2-A744-BBD2-46AD6B8A2FE2}"/>
              </a:ext>
            </a:extLst>
          </p:cNvPr>
          <p:cNvSpPr txBox="1">
            <a:spLocks/>
          </p:cNvSpPr>
          <p:nvPr/>
        </p:nvSpPr>
        <p:spPr>
          <a:xfrm>
            <a:off x="2866062" y="1210398"/>
            <a:ext cx="9492200" cy="10628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>
                <a:latin typeface="Roboto Light"/>
                <a:ea typeface="Roboto Light" panose="02000000000000000000" pitchFamily="2" charset="0"/>
              </a:rPr>
              <a:t>In the 2017-18 school year, we instituted fall exam registration in schools that displayed historically higher-than-average rates of AP students opting out of the exam.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15EC50-90BC-3A47-AE43-AB98EA997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84" y="1064303"/>
            <a:ext cx="2025588" cy="1697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8545F7-B211-D84F-BD4E-0AE6D8135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4E9934-60CA-B44B-9213-AFC3F635A79F}"/>
              </a:ext>
            </a:extLst>
          </p:cNvPr>
          <p:cNvSpPr txBox="1"/>
          <p:nvPr/>
        </p:nvSpPr>
        <p:spPr>
          <a:xfrm>
            <a:off x="95391" y="595384"/>
            <a:ext cx="225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Roboto Slab" pitchFamily="2" charset="0"/>
                <a:ea typeface="Roboto Slab" pitchFamily="2" charset="0"/>
              </a:rPr>
              <a:t>Fall Registration</a:t>
            </a:r>
            <a:endParaRPr lang="en-US" sz="2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F0D175-FCA9-1B4E-8A59-9408978D7D6E}"/>
              </a:ext>
            </a:extLst>
          </p:cNvPr>
          <p:cNvSpPr/>
          <p:nvPr/>
        </p:nvSpPr>
        <p:spPr>
          <a:xfrm>
            <a:off x="2920093" y="480046"/>
            <a:ext cx="8915293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4A294E-B79B-1144-9D8E-7288B6882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059" y="2328887"/>
            <a:ext cx="3191016" cy="24432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466110-ED58-944B-BE9C-07633271ED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938" y="2328889"/>
            <a:ext cx="3191016" cy="244325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2788644-92CB-7148-B903-3F7E0FAE928F}"/>
              </a:ext>
            </a:extLst>
          </p:cNvPr>
          <p:cNvSpPr txBox="1">
            <a:spLocks/>
          </p:cNvSpPr>
          <p:nvPr/>
        </p:nvSpPr>
        <p:spPr>
          <a:xfrm>
            <a:off x="2866062" y="5652304"/>
            <a:ext cx="8915293" cy="5707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What happened next?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01629-6FD5-F64B-B616-1D9F389A1382}"/>
              </a:ext>
            </a:extLst>
          </p:cNvPr>
          <p:cNvSpPr txBox="1"/>
          <p:nvPr/>
        </p:nvSpPr>
        <p:spPr>
          <a:xfrm>
            <a:off x="4143628" y="4234247"/>
            <a:ext cx="2100649" cy="8273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500" b="1">
                <a:latin typeface="Roboto" panose="02000000000000000000" pitchFamily="2" charset="0"/>
                <a:ea typeface="Roboto" panose="02000000000000000000" pitchFamily="2" charset="0"/>
              </a:rPr>
              <a:t>40,000</a:t>
            </a:r>
            <a:r>
              <a:rPr lang="en-US" sz="3500" b="1" baseline="15000">
                <a:solidFill>
                  <a:srgbClr val="009CD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</a:p>
          <a:p>
            <a:pPr algn="ctr">
              <a:lnSpc>
                <a:spcPts val="1500"/>
              </a:lnSpc>
            </a:pPr>
            <a:r>
              <a:rPr lang="en-US" sz="1650" b="1">
                <a:latin typeface="Roboto Slab" pitchFamily="2" charset="0"/>
                <a:ea typeface="Roboto Slab" pitchFamily="2" charset="0"/>
              </a:rPr>
              <a:t>students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AACCC2-A985-0941-A592-0240857F1A67}"/>
              </a:ext>
            </a:extLst>
          </p:cNvPr>
          <p:cNvSpPr txBox="1"/>
          <p:nvPr/>
        </p:nvSpPr>
        <p:spPr>
          <a:xfrm>
            <a:off x="7990695" y="4234247"/>
            <a:ext cx="2100649" cy="8361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500" b="1">
                <a:latin typeface="Roboto" panose="02000000000000000000" pitchFamily="2" charset="0"/>
                <a:ea typeface="Roboto" panose="02000000000000000000" pitchFamily="2" charset="0"/>
              </a:rPr>
              <a:t>100</a:t>
            </a:r>
            <a:r>
              <a:rPr lang="en-US" sz="3500" b="1" baseline="15000">
                <a:solidFill>
                  <a:srgbClr val="009CD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</a:p>
          <a:p>
            <a:pPr algn="ctr">
              <a:lnSpc>
                <a:spcPts val="1500"/>
              </a:lnSpc>
            </a:pPr>
            <a:r>
              <a:rPr lang="en-US" b="1"/>
              <a:t>schools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6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0">
            <a:extLst>
              <a:ext uri="{FF2B5EF4-FFF2-40B4-BE49-F238E27FC236}">
                <a16:creationId xmlns:a16="http://schemas.microsoft.com/office/drawing/2014/main" id="{245BAD6E-3B39-514B-B993-CC54E3C97CF4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A12F06E-E796-7844-9495-DFEFFE339765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84900BB-882C-4B4A-AF6C-81BA45EFB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84" y="1064303"/>
            <a:ext cx="2025588" cy="1697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A38AC-6C35-AD49-9DCF-72710E630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EA777D5-2995-7A4F-A09B-64AA9205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7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AC3C8D-0D73-E54F-B8FF-9171C6B60AC8}"/>
              </a:ext>
            </a:extLst>
          </p:cNvPr>
          <p:cNvSpPr/>
          <p:nvPr/>
        </p:nvSpPr>
        <p:spPr>
          <a:xfrm>
            <a:off x="2920093" y="480046"/>
            <a:ext cx="8915293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684B1C-982F-D045-9379-1CE1D502255B}"/>
              </a:ext>
            </a:extLst>
          </p:cNvPr>
          <p:cNvSpPr txBox="1">
            <a:spLocks/>
          </p:cNvSpPr>
          <p:nvPr/>
        </p:nvSpPr>
        <p:spPr>
          <a:xfrm>
            <a:off x="2920093" y="820814"/>
            <a:ext cx="8312199" cy="6483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325117-3745-D94E-A624-B8A76913270C}"/>
              </a:ext>
            </a:extLst>
          </p:cNvPr>
          <p:cNvCxnSpPr/>
          <p:nvPr/>
        </p:nvCxnSpPr>
        <p:spPr>
          <a:xfrm>
            <a:off x="3937636" y="2028711"/>
            <a:ext cx="62619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E024D96-A3ED-3343-9C95-0FBC9EB993E0}"/>
              </a:ext>
            </a:extLst>
          </p:cNvPr>
          <p:cNvSpPr txBox="1"/>
          <p:nvPr/>
        </p:nvSpPr>
        <p:spPr>
          <a:xfrm>
            <a:off x="3824146" y="1722198"/>
            <a:ext cx="235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Roboto Medium" panose="02000000000000000000" pitchFamily="2" charset="0"/>
                <a:ea typeface="Roboto Medium" panose="02000000000000000000" pitchFamily="2" charset="0"/>
              </a:rPr>
              <a:t>AP Exam Takers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3AB643-13D5-354C-8AF2-8545C00B1BFA}"/>
              </a:ext>
            </a:extLst>
          </p:cNvPr>
          <p:cNvCxnSpPr/>
          <p:nvPr/>
        </p:nvCxnSpPr>
        <p:spPr>
          <a:xfrm>
            <a:off x="3937636" y="5350645"/>
            <a:ext cx="62619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4FC2C43-EC9D-F143-830F-723E6DD9D28B}"/>
              </a:ext>
            </a:extLst>
          </p:cNvPr>
          <p:cNvSpPr/>
          <p:nvPr/>
        </p:nvSpPr>
        <p:spPr>
          <a:xfrm>
            <a:off x="3937636" y="2966260"/>
            <a:ext cx="1280274" cy="2384385"/>
          </a:xfrm>
          <a:prstGeom prst="rect">
            <a:avLst/>
          </a:prstGeom>
          <a:solidFill>
            <a:srgbClr val="71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976B14-F7D2-EF4D-8975-7A405D4C914C}"/>
              </a:ext>
            </a:extLst>
          </p:cNvPr>
          <p:cNvSpPr/>
          <p:nvPr/>
        </p:nvSpPr>
        <p:spPr>
          <a:xfrm>
            <a:off x="6428451" y="2561146"/>
            <a:ext cx="1280274" cy="2789499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FCDE18-159F-464F-B8A4-E1F840B2B69A}"/>
              </a:ext>
            </a:extLst>
          </p:cNvPr>
          <p:cNvSpPr/>
          <p:nvPr/>
        </p:nvSpPr>
        <p:spPr>
          <a:xfrm>
            <a:off x="8919266" y="2127328"/>
            <a:ext cx="1280274" cy="3223318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EC76A6-DD1A-434C-8D85-7E4A23225B40}"/>
              </a:ext>
            </a:extLst>
          </p:cNvPr>
          <p:cNvSpPr txBox="1"/>
          <p:nvPr/>
        </p:nvSpPr>
        <p:spPr>
          <a:xfrm>
            <a:off x="3937636" y="2975938"/>
            <a:ext cx="128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26,943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9C89F8-7C9C-3B48-BF61-77EF79A920B0}"/>
              </a:ext>
            </a:extLst>
          </p:cNvPr>
          <p:cNvSpPr txBox="1"/>
          <p:nvPr/>
        </p:nvSpPr>
        <p:spPr>
          <a:xfrm>
            <a:off x="6428452" y="2572568"/>
            <a:ext cx="128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29,335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C63029-9253-3843-8C43-AAE5BFA8B82F}"/>
              </a:ext>
            </a:extLst>
          </p:cNvPr>
          <p:cNvSpPr txBox="1"/>
          <p:nvPr/>
        </p:nvSpPr>
        <p:spPr>
          <a:xfrm>
            <a:off x="8917011" y="2136839"/>
            <a:ext cx="128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33,279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3BCC4E-CE44-DD43-8E59-561C3D518093}"/>
              </a:ext>
            </a:extLst>
          </p:cNvPr>
          <p:cNvSpPr txBox="1"/>
          <p:nvPr/>
        </p:nvSpPr>
        <p:spPr>
          <a:xfrm>
            <a:off x="5002506" y="2978327"/>
            <a:ext cx="1653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9CDE"/>
                </a:solidFill>
                <a:latin typeface="Roboto Slab" pitchFamily="2" charset="0"/>
                <a:ea typeface="Roboto Slab" pitchFamily="2" charset="0"/>
              </a:rPr>
              <a:t>+9</a:t>
            </a:r>
            <a:r>
              <a:rPr lang="en-US" sz="3000" baseline="20000">
                <a:solidFill>
                  <a:srgbClr val="009CDE"/>
                </a:solidFill>
                <a:latin typeface="Roboto Slab" pitchFamily="2" charset="0"/>
                <a:ea typeface="Roboto Slab" pitchFamily="2" charset="0"/>
              </a:rPr>
              <a:t>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BA5D563-7040-9943-884D-48B4909F99B8}"/>
              </a:ext>
            </a:extLst>
          </p:cNvPr>
          <p:cNvSpPr txBox="1"/>
          <p:nvPr/>
        </p:nvSpPr>
        <p:spPr>
          <a:xfrm>
            <a:off x="7500895" y="2586529"/>
            <a:ext cx="1653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7C8"/>
                </a:solidFill>
                <a:latin typeface="Roboto Slab" pitchFamily="2" charset="0"/>
                <a:ea typeface="Roboto Slab" pitchFamily="2" charset="0"/>
              </a:rPr>
              <a:t>+13</a:t>
            </a:r>
            <a:r>
              <a:rPr lang="en-US" sz="3000" baseline="20000">
                <a:solidFill>
                  <a:srgbClr val="0077C8"/>
                </a:solidFill>
                <a:latin typeface="Roboto Slab" pitchFamily="2" charset="0"/>
                <a:ea typeface="Roboto Slab" pitchFamily="2" charset="0"/>
              </a:rPr>
              <a:t>%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FC38337F-38CC-A940-9C1D-B322F5326AE2}"/>
              </a:ext>
            </a:extLst>
          </p:cNvPr>
          <p:cNvSpPr/>
          <p:nvPr/>
        </p:nvSpPr>
        <p:spPr>
          <a:xfrm>
            <a:off x="5259836" y="2738423"/>
            <a:ext cx="1141863" cy="267572"/>
          </a:xfrm>
          <a:custGeom>
            <a:avLst/>
            <a:gdLst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5836 h 315836"/>
              <a:gd name="connsiteX1" fmla="*/ 1214651 w 1214651"/>
              <a:gd name="connsiteY1" fmla="*/ 1937 h 315836"/>
              <a:gd name="connsiteX0" fmla="*/ 0 w 1141863"/>
              <a:gd name="connsiteY0" fmla="*/ 261949 h 261949"/>
              <a:gd name="connsiteX1" fmla="*/ 1141863 w 1141863"/>
              <a:gd name="connsiteY1" fmla="*/ 2641 h 261949"/>
              <a:gd name="connsiteX0" fmla="*/ 0 w 1141863"/>
              <a:gd name="connsiteY0" fmla="*/ 267572 h 267572"/>
              <a:gd name="connsiteX1" fmla="*/ 1141863 w 1141863"/>
              <a:gd name="connsiteY1" fmla="*/ 8264 h 26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1863" h="267572">
                <a:moveTo>
                  <a:pt x="0" y="267572"/>
                </a:moveTo>
                <a:cubicBezTo>
                  <a:pt x="259307" y="112898"/>
                  <a:pt x="714233" y="-37229"/>
                  <a:pt x="1141863" y="8264"/>
                </a:cubicBezTo>
              </a:path>
            </a:pathLst>
          </a:custGeom>
          <a:noFill/>
          <a:ln w="88900">
            <a:solidFill>
              <a:srgbClr val="009CDE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2F1D479B-1C93-B54C-BF5C-AEA80EEB3E7E}"/>
              </a:ext>
            </a:extLst>
          </p:cNvPr>
          <p:cNvSpPr/>
          <p:nvPr/>
        </p:nvSpPr>
        <p:spPr>
          <a:xfrm>
            <a:off x="7763061" y="2332751"/>
            <a:ext cx="1141863" cy="267572"/>
          </a:xfrm>
          <a:custGeom>
            <a:avLst/>
            <a:gdLst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5836 h 315836"/>
              <a:gd name="connsiteX1" fmla="*/ 1214651 w 1214651"/>
              <a:gd name="connsiteY1" fmla="*/ 1937 h 315836"/>
              <a:gd name="connsiteX0" fmla="*/ 0 w 1141863"/>
              <a:gd name="connsiteY0" fmla="*/ 261949 h 261949"/>
              <a:gd name="connsiteX1" fmla="*/ 1141863 w 1141863"/>
              <a:gd name="connsiteY1" fmla="*/ 2641 h 261949"/>
              <a:gd name="connsiteX0" fmla="*/ 0 w 1141863"/>
              <a:gd name="connsiteY0" fmla="*/ 267572 h 267572"/>
              <a:gd name="connsiteX1" fmla="*/ 1141863 w 1141863"/>
              <a:gd name="connsiteY1" fmla="*/ 8264 h 26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1863" h="267572">
                <a:moveTo>
                  <a:pt x="0" y="267572"/>
                </a:moveTo>
                <a:cubicBezTo>
                  <a:pt x="259307" y="112898"/>
                  <a:pt x="714233" y="-37229"/>
                  <a:pt x="1141863" y="8264"/>
                </a:cubicBezTo>
              </a:path>
            </a:pathLst>
          </a:custGeom>
          <a:noFill/>
          <a:ln w="88900">
            <a:solidFill>
              <a:srgbClr val="0077C8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DC6810-2F6D-FD44-B6A7-52AC9FB94B62}"/>
              </a:ext>
            </a:extLst>
          </p:cNvPr>
          <p:cNvSpPr txBox="1"/>
          <p:nvPr/>
        </p:nvSpPr>
        <p:spPr>
          <a:xfrm>
            <a:off x="95391" y="595384"/>
            <a:ext cx="225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Roboto Slab" pitchFamily="2" charset="0"/>
                <a:ea typeface="Roboto Slab" pitchFamily="2" charset="0"/>
              </a:rPr>
              <a:t>Fall Registration</a:t>
            </a:r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963FB8-6579-4663-9C87-77852FF922CB}"/>
              </a:ext>
            </a:extLst>
          </p:cNvPr>
          <p:cNvSpPr txBox="1">
            <a:spLocks/>
          </p:cNvSpPr>
          <p:nvPr/>
        </p:nvSpPr>
        <p:spPr>
          <a:xfrm>
            <a:off x="2825047" y="664353"/>
            <a:ext cx="8934450" cy="6146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Roboto Slab"/>
              </a:rPr>
              <a:t>Student participation increased.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4EBD16-2E82-7C4E-B968-475F3CEC632C}"/>
              </a:ext>
            </a:extLst>
          </p:cNvPr>
          <p:cNvSpPr txBox="1"/>
          <p:nvPr/>
        </p:nvSpPr>
        <p:spPr>
          <a:xfrm>
            <a:off x="3927440" y="5431003"/>
            <a:ext cx="1280274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b="1">
                <a:latin typeface="Roboto"/>
                <a:ea typeface="Roboto" panose="02000000000000000000" pitchFamily="2" charset="0"/>
              </a:rPr>
              <a:t>2016 Admin</a:t>
            </a:r>
            <a:endParaRPr lang="en-US" sz="14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1400" b="1">
                <a:latin typeface="Roboto"/>
                <a:ea typeface="Roboto" panose="02000000000000000000" pitchFamily="2" charset="0"/>
              </a:rPr>
              <a:t>Spring Registration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397ADB-3913-2147-8452-187ECC36F2FA}"/>
              </a:ext>
            </a:extLst>
          </p:cNvPr>
          <p:cNvSpPr txBox="1"/>
          <p:nvPr/>
        </p:nvSpPr>
        <p:spPr>
          <a:xfrm>
            <a:off x="6401699" y="5431003"/>
            <a:ext cx="1280274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b="1">
                <a:latin typeface="Roboto"/>
                <a:ea typeface="Roboto" panose="02000000000000000000" pitchFamily="2" charset="0"/>
              </a:rPr>
              <a:t>2017 Admin</a:t>
            </a:r>
            <a:endParaRPr lang="en-US" sz="14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1400" b="1">
                <a:latin typeface="Roboto"/>
                <a:ea typeface="Roboto" panose="02000000000000000000" pitchFamily="2" charset="0"/>
              </a:rPr>
              <a:t>Spring Registration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CC6EA5-4ABD-6D4B-A950-E20AE5620EFE}"/>
              </a:ext>
            </a:extLst>
          </p:cNvPr>
          <p:cNvSpPr txBox="1"/>
          <p:nvPr/>
        </p:nvSpPr>
        <p:spPr>
          <a:xfrm>
            <a:off x="8896128" y="5431003"/>
            <a:ext cx="1280274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b="1">
                <a:latin typeface="Roboto"/>
                <a:ea typeface="Roboto" panose="02000000000000000000" pitchFamily="2" charset="0"/>
              </a:rPr>
              <a:t>2018 Admin </a:t>
            </a:r>
            <a:endParaRPr lang="en-US" sz="14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1400" b="1">
                <a:latin typeface="Roboto"/>
                <a:ea typeface="Roboto" panose="02000000000000000000" pitchFamily="2" charset="0"/>
              </a:rPr>
              <a:t>Fall Registration</a:t>
            </a:r>
          </a:p>
        </p:txBody>
      </p:sp>
    </p:spTree>
    <p:extLst>
      <p:ext uri="{BB962C8B-B14F-4D97-AF65-F5344CB8AC3E}">
        <p14:creationId xmlns:p14="http://schemas.microsoft.com/office/powerpoint/2010/main" val="371364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5" grpId="0"/>
      <p:bldP spid="39" grpId="0" animBg="1"/>
      <p:bldP spid="2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10">
            <a:extLst>
              <a:ext uri="{FF2B5EF4-FFF2-40B4-BE49-F238E27FC236}">
                <a16:creationId xmlns:a16="http://schemas.microsoft.com/office/drawing/2014/main" id="{8804A7C3-1E5A-F041-825C-68F2A7890FCC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A12F06E-E796-7844-9495-DFEFFE339765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84900BB-882C-4B4A-AF6C-81BA45EFB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84" y="1064303"/>
            <a:ext cx="2025588" cy="1697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A38AC-6C35-AD49-9DCF-72710E630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EA777D5-2995-7A4F-A09B-64AA9205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8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AC3C8D-0D73-E54F-B8FF-9171C6B60AC8}"/>
              </a:ext>
            </a:extLst>
          </p:cNvPr>
          <p:cNvSpPr/>
          <p:nvPr/>
        </p:nvSpPr>
        <p:spPr>
          <a:xfrm>
            <a:off x="2920093" y="480046"/>
            <a:ext cx="8915293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684B1C-982F-D045-9379-1CE1D502255B}"/>
              </a:ext>
            </a:extLst>
          </p:cNvPr>
          <p:cNvSpPr txBox="1">
            <a:spLocks/>
          </p:cNvSpPr>
          <p:nvPr/>
        </p:nvSpPr>
        <p:spPr>
          <a:xfrm>
            <a:off x="90526" y="1924653"/>
            <a:ext cx="9492200" cy="859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325117-3745-D94E-A624-B8A76913270C}"/>
              </a:ext>
            </a:extLst>
          </p:cNvPr>
          <p:cNvCxnSpPr/>
          <p:nvPr/>
        </p:nvCxnSpPr>
        <p:spPr>
          <a:xfrm>
            <a:off x="3692595" y="2348886"/>
            <a:ext cx="62619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E024D96-A3ED-3343-9C95-0FBC9EB993E0}"/>
              </a:ext>
            </a:extLst>
          </p:cNvPr>
          <p:cNvSpPr txBox="1"/>
          <p:nvPr/>
        </p:nvSpPr>
        <p:spPr>
          <a:xfrm>
            <a:off x="3610058" y="2006558"/>
            <a:ext cx="625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Roboto Medium" panose="02000000000000000000" pitchFamily="2" charset="0"/>
                <a:ea typeface="Roboto Medium" panose="02000000000000000000" pitchFamily="2" charset="0"/>
              </a:rPr>
              <a:t>AP Exams Taken by Low-Income Students: Scores of 3+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3AB643-13D5-354C-8AF2-8545C00B1BFA}"/>
              </a:ext>
            </a:extLst>
          </p:cNvPr>
          <p:cNvCxnSpPr/>
          <p:nvPr/>
        </p:nvCxnSpPr>
        <p:spPr>
          <a:xfrm>
            <a:off x="3692595" y="5670821"/>
            <a:ext cx="62619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4FC2C43-EC9D-F143-830F-723E6DD9D28B}"/>
              </a:ext>
            </a:extLst>
          </p:cNvPr>
          <p:cNvSpPr/>
          <p:nvPr/>
        </p:nvSpPr>
        <p:spPr>
          <a:xfrm>
            <a:off x="3692595" y="3625994"/>
            <a:ext cx="1280274" cy="2044827"/>
          </a:xfrm>
          <a:prstGeom prst="rect">
            <a:avLst/>
          </a:prstGeom>
          <a:solidFill>
            <a:srgbClr val="71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976B14-F7D2-EF4D-8975-7A405D4C914C}"/>
              </a:ext>
            </a:extLst>
          </p:cNvPr>
          <p:cNvSpPr/>
          <p:nvPr/>
        </p:nvSpPr>
        <p:spPr>
          <a:xfrm>
            <a:off x="6183410" y="3269002"/>
            <a:ext cx="1280274" cy="2401818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FCDE18-159F-464F-B8A4-E1F840B2B69A}"/>
              </a:ext>
            </a:extLst>
          </p:cNvPr>
          <p:cNvSpPr/>
          <p:nvPr/>
        </p:nvSpPr>
        <p:spPr>
          <a:xfrm>
            <a:off x="8674225" y="2541245"/>
            <a:ext cx="1280274" cy="3129575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EC76A6-DD1A-434C-8D85-7E4A23225B40}"/>
              </a:ext>
            </a:extLst>
          </p:cNvPr>
          <p:cNvSpPr txBox="1"/>
          <p:nvPr/>
        </p:nvSpPr>
        <p:spPr>
          <a:xfrm>
            <a:off x="3692595" y="3667550"/>
            <a:ext cx="128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3,363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9C89F8-7C9C-3B48-BF61-77EF79A920B0}"/>
              </a:ext>
            </a:extLst>
          </p:cNvPr>
          <p:cNvSpPr txBox="1"/>
          <p:nvPr/>
        </p:nvSpPr>
        <p:spPr>
          <a:xfrm>
            <a:off x="6183411" y="3313160"/>
            <a:ext cx="128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3,726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C63029-9253-3843-8C43-AAE5BFA8B82F}"/>
              </a:ext>
            </a:extLst>
          </p:cNvPr>
          <p:cNvSpPr txBox="1"/>
          <p:nvPr/>
        </p:nvSpPr>
        <p:spPr>
          <a:xfrm>
            <a:off x="8671970" y="2580555"/>
            <a:ext cx="128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4,468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64F225-2EDB-704B-8FE9-1CC2DE90E6C9}"/>
              </a:ext>
            </a:extLst>
          </p:cNvPr>
          <p:cNvSpPr txBox="1"/>
          <p:nvPr/>
        </p:nvSpPr>
        <p:spPr>
          <a:xfrm>
            <a:off x="3692595" y="5667468"/>
            <a:ext cx="1280274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b="1">
                <a:latin typeface="Roboto"/>
                <a:ea typeface="Roboto" panose="02000000000000000000" pitchFamily="2" charset="0"/>
              </a:rPr>
              <a:t>2016 Admin</a:t>
            </a:r>
            <a:endParaRPr lang="en-US" sz="14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1400" b="1">
                <a:latin typeface="Roboto"/>
                <a:ea typeface="Roboto" panose="02000000000000000000" pitchFamily="2" charset="0"/>
              </a:rPr>
              <a:t>Spring Registration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0208E2A-C763-8A49-BF8F-B1EE3106D6AB}"/>
              </a:ext>
            </a:extLst>
          </p:cNvPr>
          <p:cNvSpPr txBox="1"/>
          <p:nvPr/>
        </p:nvSpPr>
        <p:spPr>
          <a:xfrm>
            <a:off x="6166854" y="5667468"/>
            <a:ext cx="1280274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b="1">
                <a:latin typeface="Roboto"/>
                <a:ea typeface="Roboto" panose="02000000000000000000" pitchFamily="2" charset="0"/>
              </a:rPr>
              <a:t>2017 Admin</a:t>
            </a:r>
            <a:endParaRPr lang="en-US" sz="14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1400" b="1">
                <a:latin typeface="Roboto"/>
                <a:ea typeface="Roboto" panose="02000000000000000000" pitchFamily="2" charset="0"/>
              </a:rPr>
              <a:t>Spring</a:t>
            </a:r>
          </a:p>
          <a:p>
            <a:pPr algn="ctr"/>
            <a:r>
              <a:rPr lang="en-US" sz="1400" b="1">
                <a:latin typeface="Roboto"/>
                <a:ea typeface="Roboto" panose="02000000000000000000" pitchFamily="2" charset="0"/>
              </a:rPr>
              <a:t>Registration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A9F881-E2D6-7848-8D0D-5BA62961CAC5}"/>
              </a:ext>
            </a:extLst>
          </p:cNvPr>
          <p:cNvSpPr txBox="1"/>
          <p:nvPr/>
        </p:nvSpPr>
        <p:spPr>
          <a:xfrm>
            <a:off x="8661283" y="5667468"/>
            <a:ext cx="1280274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b="1">
                <a:latin typeface="Roboto"/>
                <a:ea typeface="Roboto" panose="02000000000000000000" pitchFamily="2" charset="0"/>
              </a:rPr>
              <a:t>2018 Admin</a:t>
            </a:r>
            <a:endParaRPr lang="en-US" sz="14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1400" b="1">
                <a:latin typeface="Roboto"/>
                <a:ea typeface="Roboto" panose="02000000000000000000" pitchFamily="2" charset="0"/>
              </a:rPr>
              <a:t>Fall</a:t>
            </a:r>
          </a:p>
          <a:p>
            <a:pPr algn="ctr"/>
            <a:r>
              <a:rPr lang="en-US" sz="1400" b="1">
                <a:latin typeface="Roboto"/>
                <a:ea typeface="Roboto" panose="02000000000000000000" pitchFamily="2" charset="0"/>
              </a:rPr>
              <a:t>Registration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3BCC4E-CE44-DD43-8E59-561C3D518093}"/>
              </a:ext>
            </a:extLst>
          </p:cNvPr>
          <p:cNvSpPr txBox="1"/>
          <p:nvPr/>
        </p:nvSpPr>
        <p:spPr>
          <a:xfrm>
            <a:off x="4757465" y="3637144"/>
            <a:ext cx="1653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9CDE"/>
                </a:solidFill>
                <a:latin typeface="Roboto Slab" pitchFamily="2" charset="0"/>
                <a:ea typeface="Roboto Slab" pitchFamily="2" charset="0"/>
              </a:rPr>
              <a:t>+11</a:t>
            </a:r>
            <a:r>
              <a:rPr lang="en-US" sz="3000" baseline="20000">
                <a:solidFill>
                  <a:srgbClr val="009CDE"/>
                </a:solidFill>
                <a:latin typeface="Roboto Slab" pitchFamily="2" charset="0"/>
                <a:ea typeface="Roboto Slab" pitchFamily="2" charset="0"/>
              </a:rPr>
              <a:t>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BA5D563-7040-9943-884D-48B4909F99B8}"/>
              </a:ext>
            </a:extLst>
          </p:cNvPr>
          <p:cNvSpPr txBox="1"/>
          <p:nvPr/>
        </p:nvSpPr>
        <p:spPr>
          <a:xfrm>
            <a:off x="7265686" y="3470676"/>
            <a:ext cx="1653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7C8"/>
                </a:solidFill>
                <a:latin typeface="Roboto Slab" pitchFamily="2" charset="0"/>
                <a:ea typeface="Roboto Slab" pitchFamily="2" charset="0"/>
              </a:rPr>
              <a:t>+20</a:t>
            </a:r>
            <a:r>
              <a:rPr lang="en-US" sz="3000" baseline="20000">
                <a:solidFill>
                  <a:srgbClr val="0077C8"/>
                </a:solidFill>
                <a:latin typeface="Roboto Slab" pitchFamily="2" charset="0"/>
                <a:ea typeface="Roboto Slab" pitchFamily="2" charset="0"/>
              </a:rPr>
              <a:t>%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B9E769AD-FE7C-6E46-924E-94829EA53365}"/>
              </a:ext>
            </a:extLst>
          </p:cNvPr>
          <p:cNvSpPr/>
          <p:nvPr/>
        </p:nvSpPr>
        <p:spPr>
          <a:xfrm>
            <a:off x="5014795" y="3470676"/>
            <a:ext cx="1141863" cy="267572"/>
          </a:xfrm>
          <a:custGeom>
            <a:avLst/>
            <a:gdLst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5836 h 315836"/>
              <a:gd name="connsiteX1" fmla="*/ 1214651 w 1214651"/>
              <a:gd name="connsiteY1" fmla="*/ 1937 h 315836"/>
              <a:gd name="connsiteX0" fmla="*/ 0 w 1141863"/>
              <a:gd name="connsiteY0" fmla="*/ 261949 h 261949"/>
              <a:gd name="connsiteX1" fmla="*/ 1141863 w 1141863"/>
              <a:gd name="connsiteY1" fmla="*/ 2641 h 261949"/>
              <a:gd name="connsiteX0" fmla="*/ 0 w 1141863"/>
              <a:gd name="connsiteY0" fmla="*/ 267572 h 267572"/>
              <a:gd name="connsiteX1" fmla="*/ 1141863 w 1141863"/>
              <a:gd name="connsiteY1" fmla="*/ 8264 h 26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1863" h="267572">
                <a:moveTo>
                  <a:pt x="0" y="267572"/>
                </a:moveTo>
                <a:cubicBezTo>
                  <a:pt x="259307" y="112898"/>
                  <a:pt x="714233" y="-37229"/>
                  <a:pt x="1141863" y="8264"/>
                </a:cubicBezTo>
              </a:path>
            </a:pathLst>
          </a:custGeom>
          <a:noFill/>
          <a:ln w="88900">
            <a:solidFill>
              <a:srgbClr val="009CDE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AC412302-8CCA-7448-8532-90EF55A5BC4C}"/>
              </a:ext>
            </a:extLst>
          </p:cNvPr>
          <p:cNvSpPr/>
          <p:nvPr/>
        </p:nvSpPr>
        <p:spPr>
          <a:xfrm rot="21079526">
            <a:off x="7467806" y="2798166"/>
            <a:ext cx="1225388" cy="347145"/>
          </a:xfrm>
          <a:custGeom>
            <a:avLst/>
            <a:gdLst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3899 h 313899"/>
              <a:gd name="connsiteX1" fmla="*/ 1214651 w 1214651"/>
              <a:gd name="connsiteY1" fmla="*/ 0 h 313899"/>
              <a:gd name="connsiteX0" fmla="*/ 0 w 1214651"/>
              <a:gd name="connsiteY0" fmla="*/ 315836 h 315836"/>
              <a:gd name="connsiteX1" fmla="*/ 1214651 w 1214651"/>
              <a:gd name="connsiteY1" fmla="*/ 1937 h 315836"/>
              <a:gd name="connsiteX0" fmla="*/ 0 w 1141863"/>
              <a:gd name="connsiteY0" fmla="*/ 261949 h 261949"/>
              <a:gd name="connsiteX1" fmla="*/ 1141863 w 1141863"/>
              <a:gd name="connsiteY1" fmla="*/ 2641 h 261949"/>
              <a:gd name="connsiteX0" fmla="*/ 0 w 1141863"/>
              <a:gd name="connsiteY0" fmla="*/ 267572 h 267572"/>
              <a:gd name="connsiteX1" fmla="*/ 1141863 w 1141863"/>
              <a:gd name="connsiteY1" fmla="*/ 8264 h 26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1863" h="267572">
                <a:moveTo>
                  <a:pt x="0" y="267572"/>
                </a:moveTo>
                <a:cubicBezTo>
                  <a:pt x="259307" y="112898"/>
                  <a:pt x="714233" y="-37229"/>
                  <a:pt x="1141863" y="8264"/>
                </a:cubicBezTo>
              </a:path>
            </a:pathLst>
          </a:custGeom>
          <a:noFill/>
          <a:ln w="88900">
            <a:solidFill>
              <a:srgbClr val="0077C8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05FE6EF-3AB1-C548-96E3-0CB398A88038}"/>
              </a:ext>
            </a:extLst>
          </p:cNvPr>
          <p:cNvSpPr txBox="1"/>
          <p:nvPr/>
        </p:nvSpPr>
        <p:spPr>
          <a:xfrm>
            <a:off x="95391" y="595384"/>
            <a:ext cx="225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Roboto Slab" pitchFamily="2" charset="0"/>
                <a:ea typeface="Roboto Slab" pitchFamily="2" charset="0"/>
              </a:rPr>
              <a:t>Fall Registration</a:t>
            </a:r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A305DC-6071-4A33-9935-A03F9D18921E}"/>
              </a:ext>
            </a:extLst>
          </p:cNvPr>
          <p:cNvSpPr txBox="1">
            <a:spLocks/>
          </p:cNvSpPr>
          <p:nvPr/>
        </p:nvSpPr>
        <p:spPr>
          <a:xfrm>
            <a:off x="2837404" y="664353"/>
            <a:ext cx="8934450" cy="6146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Roboto Slab"/>
                <a:ea typeface="Roboto Slab" pitchFamily="2" charset="0"/>
              </a:rPr>
              <a:t>More students earned scores of 3+.</a:t>
            </a:r>
          </a:p>
        </p:txBody>
      </p:sp>
    </p:spTree>
    <p:extLst>
      <p:ext uri="{BB962C8B-B14F-4D97-AF65-F5344CB8AC3E}">
        <p14:creationId xmlns:p14="http://schemas.microsoft.com/office/powerpoint/2010/main" val="267089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8" grpId="0"/>
      <p:bldP spid="55" grpId="0"/>
      <p:bldP spid="44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0">
            <a:extLst>
              <a:ext uri="{FF2B5EF4-FFF2-40B4-BE49-F238E27FC236}">
                <a16:creationId xmlns:a16="http://schemas.microsoft.com/office/drawing/2014/main" id="{1484E915-4737-D44D-BF53-4E1D3727C6D3}"/>
              </a:ext>
            </a:extLst>
          </p:cNvPr>
          <p:cNvSpPr/>
          <p:nvPr/>
        </p:nvSpPr>
        <p:spPr>
          <a:xfrm>
            <a:off x="0" y="0"/>
            <a:ext cx="2412709" cy="6858000"/>
          </a:xfrm>
          <a:prstGeom prst="rect">
            <a:avLst/>
          </a:prstGeom>
          <a:solidFill>
            <a:srgbClr val="B4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A12F06E-E796-7844-9495-DFEFFE339765}"/>
              </a:ext>
            </a:extLst>
          </p:cNvPr>
          <p:cNvSpPr/>
          <p:nvPr/>
        </p:nvSpPr>
        <p:spPr>
          <a:xfrm>
            <a:off x="210738" y="480046"/>
            <a:ext cx="1991233" cy="8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84900BB-882C-4B4A-AF6C-81BA45EFB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84" y="1064303"/>
            <a:ext cx="2025588" cy="1697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A38AC-6C35-AD49-9DCF-72710E630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54" y="6211806"/>
            <a:ext cx="1397000" cy="45720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EA777D5-2995-7A4F-A09B-64AA9205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8322" y="6257494"/>
            <a:ext cx="2743200" cy="365125"/>
          </a:xfrm>
        </p:spPr>
        <p:txBody>
          <a:bodyPr/>
          <a:lstStyle/>
          <a:p>
            <a:fld id="{F9975628-894A-8B4F-83BD-0BC5F62E4F6A}" type="slidenum">
              <a:rPr lang="en-US" smtClean="0"/>
              <a:t>9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AC3C8D-0D73-E54F-B8FF-9171C6B60AC8}"/>
              </a:ext>
            </a:extLst>
          </p:cNvPr>
          <p:cNvSpPr/>
          <p:nvPr/>
        </p:nvSpPr>
        <p:spPr>
          <a:xfrm>
            <a:off x="2920093" y="480046"/>
            <a:ext cx="8915293" cy="82296"/>
          </a:xfrm>
          <a:prstGeom prst="rect">
            <a:avLst/>
          </a:prstGeom>
          <a:solidFill>
            <a:srgbClr val="007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325117-3745-D94E-A624-B8A76913270C}"/>
              </a:ext>
            </a:extLst>
          </p:cNvPr>
          <p:cNvCxnSpPr>
            <a:cxnSpLocks/>
          </p:cNvCxnSpPr>
          <p:nvPr/>
        </p:nvCxnSpPr>
        <p:spPr>
          <a:xfrm>
            <a:off x="2920094" y="1826784"/>
            <a:ext cx="26704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E024D96-A3ED-3343-9C95-0FBC9EB993E0}"/>
              </a:ext>
            </a:extLst>
          </p:cNvPr>
          <p:cNvSpPr txBox="1"/>
          <p:nvPr/>
        </p:nvSpPr>
        <p:spPr>
          <a:xfrm>
            <a:off x="2862219" y="1456395"/>
            <a:ext cx="19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Race/Ethnicity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FC2C43-EC9D-F143-830F-723E6DD9D28B}"/>
              </a:ext>
            </a:extLst>
          </p:cNvPr>
          <p:cNvSpPr/>
          <p:nvPr/>
        </p:nvSpPr>
        <p:spPr>
          <a:xfrm>
            <a:off x="2920094" y="4167925"/>
            <a:ext cx="1346410" cy="969220"/>
          </a:xfrm>
          <a:prstGeom prst="rect">
            <a:avLst/>
          </a:prstGeom>
          <a:solidFill>
            <a:srgbClr val="71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E95B548-6C0F-3649-AB4A-E13F7ADDF37C}"/>
              </a:ext>
            </a:extLst>
          </p:cNvPr>
          <p:cNvCxnSpPr>
            <a:cxnSpLocks/>
          </p:cNvCxnSpPr>
          <p:nvPr/>
        </p:nvCxnSpPr>
        <p:spPr>
          <a:xfrm>
            <a:off x="6042501" y="1826784"/>
            <a:ext cx="26704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E4F8947-1D81-7E44-81A6-E162B138D0E4}"/>
              </a:ext>
            </a:extLst>
          </p:cNvPr>
          <p:cNvSpPr txBox="1"/>
          <p:nvPr/>
        </p:nvSpPr>
        <p:spPr>
          <a:xfrm>
            <a:off x="6042501" y="1456395"/>
            <a:ext cx="207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Roboto Medium" panose="02000000000000000000" pitchFamily="2" charset="0"/>
                <a:ea typeface="Roboto Medium" panose="02000000000000000000" pitchFamily="2" charset="0"/>
              </a:rPr>
              <a:t>Socioeconomic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C577E-5E19-A74C-ADF6-7AA3ACC134AE}"/>
              </a:ext>
            </a:extLst>
          </p:cNvPr>
          <p:cNvSpPr txBox="1"/>
          <p:nvPr/>
        </p:nvSpPr>
        <p:spPr>
          <a:xfrm>
            <a:off x="9164908" y="1456395"/>
            <a:ext cx="194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Roboto Medium" panose="02000000000000000000" pitchFamily="2" charset="0"/>
                <a:ea typeface="Roboto Medium" panose="02000000000000000000" pitchFamily="2" charset="0"/>
              </a:rPr>
              <a:t>STEM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0E31F94-5A84-2948-BE73-1D27C1B91C59}"/>
              </a:ext>
            </a:extLst>
          </p:cNvPr>
          <p:cNvCxnSpPr>
            <a:cxnSpLocks/>
          </p:cNvCxnSpPr>
          <p:nvPr/>
        </p:nvCxnSpPr>
        <p:spPr>
          <a:xfrm>
            <a:off x="2920094" y="5137144"/>
            <a:ext cx="26704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FF3DEE27-6EA8-F040-BFC5-692465EF2536}"/>
              </a:ext>
            </a:extLst>
          </p:cNvPr>
          <p:cNvSpPr/>
          <p:nvPr/>
        </p:nvSpPr>
        <p:spPr>
          <a:xfrm>
            <a:off x="4266503" y="2692742"/>
            <a:ext cx="1326021" cy="2444403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8FE22A0-52B2-E641-A5C0-1BAD603EAF57}"/>
              </a:ext>
            </a:extLst>
          </p:cNvPr>
          <p:cNvSpPr txBox="1"/>
          <p:nvPr/>
        </p:nvSpPr>
        <p:spPr>
          <a:xfrm>
            <a:off x="2920093" y="4166867"/>
            <a:ext cx="134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Roboto Slab" pitchFamily="2" charset="0"/>
                <a:ea typeface="Roboto Slab" pitchFamily="2" charset="0"/>
              </a:rPr>
              <a:t>+5</a:t>
            </a:r>
            <a:r>
              <a:rPr lang="en-US" sz="3000" baseline="20000">
                <a:latin typeface="Roboto Slab" pitchFamily="2" charset="0"/>
                <a:ea typeface="Roboto Slab" pitchFamily="2" charset="0"/>
              </a:rPr>
              <a:t>%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AB5F868-B8A4-CC46-90FF-A91FCC0EADAD}"/>
              </a:ext>
            </a:extLst>
          </p:cNvPr>
          <p:cNvSpPr txBox="1"/>
          <p:nvPr/>
        </p:nvSpPr>
        <p:spPr>
          <a:xfrm>
            <a:off x="4264799" y="2712258"/>
            <a:ext cx="132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+12</a:t>
            </a:r>
            <a:r>
              <a:rPr lang="en-US" sz="3000" baseline="200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%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DBBB3A2-A5FE-3649-AF90-CBE31262AD6E}"/>
              </a:ext>
            </a:extLst>
          </p:cNvPr>
          <p:cNvSpPr/>
          <p:nvPr/>
        </p:nvSpPr>
        <p:spPr>
          <a:xfrm>
            <a:off x="6039572" y="4392163"/>
            <a:ext cx="1346410" cy="744981"/>
          </a:xfrm>
          <a:prstGeom prst="rect">
            <a:avLst/>
          </a:prstGeom>
          <a:solidFill>
            <a:srgbClr val="71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100B043-35D8-324F-9AF8-859F1A743666}"/>
              </a:ext>
            </a:extLst>
          </p:cNvPr>
          <p:cNvCxnSpPr>
            <a:cxnSpLocks/>
          </p:cNvCxnSpPr>
          <p:nvPr/>
        </p:nvCxnSpPr>
        <p:spPr>
          <a:xfrm>
            <a:off x="6041524" y="5137144"/>
            <a:ext cx="26704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B19B83C6-3BDD-0742-95F3-04A7FCF5C522}"/>
              </a:ext>
            </a:extLst>
          </p:cNvPr>
          <p:cNvSpPr/>
          <p:nvPr/>
        </p:nvSpPr>
        <p:spPr>
          <a:xfrm>
            <a:off x="7385981" y="2023868"/>
            <a:ext cx="1326021" cy="3113278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DBFBE39-AC5F-BA49-8739-B0F51D5C0DF0}"/>
              </a:ext>
            </a:extLst>
          </p:cNvPr>
          <p:cNvSpPr txBox="1"/>
          <p:nvPr/>
        </p:nvSpPr>
        <p:spPr>
          <a:xfrm>
            <a:off x="6039571" y="4399620"/>
            <a:ext cx="134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Roboto Slab" pitchFamily="2" charset="0"/>
                <a:ea typeface="Roboto Slab" pitchFamily="2" charset="0"/>
              </a:rPr>
              <a:t>+4</a:t>
            </a:r>
            <a:r>
              <a:rPr lang="en-US" sz="3000" baseline="20000">
                <a:latin typeface="Roboto Slab" pitchFamily="2" charset="0"/>
                <a:ea typeface="Roboto Slab" pitchFamily="2" charset="0"/>
              </a:rPr>
              <a:t>%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155E1EE-B432-A142-87F1-A1E0CA79A31D}"/>
              </a:ext>
            </a:extLst>
          </p:cNvPr>
          <p:cNvSpPr txBox="1"/>
          <p:nvPr/>
        </p:nvSpPr>
        <p:spPr>
          <a:xfrm>
            <a:off x="7384277" y="2046411"/>
            <a:ext cx="132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+20</a:t>
            </a:r>
            <a:r>
              <a:rPr lang="en-US" sz="3000" baseline="200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%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2E4DED9-EC3B-DE45-A5C7-0AE78D82A1C9}"/>
              </a:ext>
            </a:extLst>
          </p:cNvPr>
          <p:cNvSpPr/>
          <p:nvPr/>
        </p:nvSpPr>
        <p:spPr>
          <a:xfrm>
            <a:off x="9139092" y="4167925"/>
            <a:ext cx="1346410" cy="969220"/>
          </a:xfrm>
          <a:prstGeom prst="rect">
            <a:avLst/>
          </a:prstGeom>
          <a:solidFill>
            <a:srgbClr val="71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B3C5742-F08F-E041-9363-B16908253579}"/>
              </a:ext>
            </a:extLst>
          </p:cNvPr>
          <p:cNvCxnSpPr>
            <a:cxnSpLocks/>
          </p:cNvCxnSpPr>
          <p:nvPr/>
        </p:nvCxnSpPr>
        <p:spPr>
          <a:xfrm>
            <a:off x="9139092" y="5137144"/>
            <a:ext cx="26704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7AC16204-AC86-634B-9358-5701B0BD2E20}"/>
              </a:ext>
            </a:extLst>
          </p:cNvPr>
          <p:cNvSpPr/>
          <p:nvPr/>
        </p:nvSpPr>
        <p:spPr>
          <a:xfrm>
            <a:off x="10485501" y="2435348"/>
            <a:ext cx="1326021" cy="2701798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0BE8018-3D21-B941-82DC-19BBD8D676EC}"/>
              </a:ext>
            </a:extLst>
          </p:cNvPr>
          <p:cNvSpPr txBox="1"/>
          <p:nvPr/>
        </p:nvSpPr>
        <p:spPr>
          <a:xfrm>
            <a:off x="9139091" y="4166867"/>
            <a:ext cx="134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Roboto Slab" pitchFamily="2" charset="0"/>
                <a:ea typeface="Roboto Slab" pitchFamily="2" charset="0"/>
              </a:rPr>
              <a:t>+5</a:t>
            </a:r>
            <a:r>
              <a:rPr lang="en-US" sz="3000" baseline="20000">
                <a:latin typeface="Roboto Slab" pitchFamily="2" charset="0"/>
                <a:ea typeface="Roboto Slab" pitchFamily="2" charset="0"/>
              </a:rPr>
              <a:t>%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CA3DD43-5B4A-2948-A878-B108698D7375}"/>
              </a:ext>
            </a:extLst>
          </p:cNvPr>
          <p:cNvSpPr txBox="1"/>
          <p:nvPr/>
        </p:nvSpPr>
        <p:spPr>
          <a:xfrm>
            <a:off x="10483797" y="2454733"/>
            <a:ext cx="132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+14</a:t>
            </a:r>
            <a:r>
              <a:rPr lang="en-US" sz="3000" baseline="200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%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46FF47A-87B2-8047-B7A7-469E46399B96}"/>
              </a:ext>
            </a:extLst>
          </p:cNvPr>
          <p:cNvCxnSpPr>
            <a:cxnSpLocks/>
          </p:cNvCxnSpPr>
          <p:nvPr/>
        </p:nvCxnSpPr>
        <p:spPr>
          <a:xfrm>
            <a:off x="9164908" y="1826784"/>
            <a:ext cx="267047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EDFE966-F888-D247-9F82-F39B6F72FDD6}"/>
              </a:ext>
            </a:extLst>
          </p:cNvPr>
          <p:cNvSpPr txBox="1"/>
          <p:nvPr/>
        </p:nvSpPr>
        <p:spPr>
          <a:xfrm>
            <a:off x="95391" y="595384"/>
            <a:ext cx="225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Roboto Slab" pitchFamily="2" charset="0"/>
                <a:ea typeface="Roboto Slab" pitchFamily="2" charset="0"/>
              </a:rPr>
              <a:t>Fall Registration</a:t>
            </a:r>
            <a:endParaRPr lang="en-US" sz="2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CDF0E0-8451-4F85-9EB7-7500CBBDC3A2}"/>
              </a:ext>
            </a:extLst>
          </p:cNvPr>
          <p:cNvSpPr txBox="1"/>
          <p:nvPr/>
        </p:nvSpPr>
        <p:spPr>
          <a:xfrm>
            <a:off x="2853981" y="657432"/>
            <a:ext cx="8068019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Roboto Slab"/>
              </a:rPr>
              <a:t>Scores of 3+ increased across student groups.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CD13CD0-C7CE-0F45-A4D8-A94442280EC1}"/>
              </a:ext>
            </a:extLst>
          </p:cNvPr>
          <p:cNvSpPr txBox="1">
            <a:spLocks/>
          </p:cNvSpPr>
          <p:nvPr/>
        </p:nvSpPr>
        <p:spPr>
          <a:xfrm>
            <a:off x="5943774" y="5775600"/>
            <a:ext cx="2816178" cy="6876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Clr>
                <a:srgbClr val="009CDE"/>
              </a:buClr>
              <a:buFont typeface="Apple SD Gothic Neo Regular" panose="02000300000000000000" pitchFamily="2" charset="-127"/>
              <a:buChar char="◼"/>
            </a:pPr>
            <a:r>
              <a:rPr lang="en-US" sz="1600">
                <a:latin typeface="Roboto Medium" panose="02000000000000000000" pitchFamily="2" charset="0"/>
                <a:ea typeface="Roboto Medium" panose="02000000000000000000" pitchFamily="2" charset="0"/>
              </a:rPr>
              <a:t>Low-income students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C872CF72-45EC-DB4A-B8E7-55D294AE98D2}"/>
              </a:ext>
            </a:extLst>
          </p:cNvPr>
          <p:cNvSpPr txBox="1">
            <a:spLocks/>
          </p:cNvSpPr>
          <p:nvPr/>
        </p:nvSpPr>
        <p:spPr>
          <a:xfrm>
            <a:off x="2825449" y="5611271"/>
            <a:ext cx="2816178" cy="968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Clr>
                <a:srgbClr val="009CDE"/>
              </a:buClr>
              <a:buFont typeface="Apple SD Gothic Neo Regular" panose="02000300000000000000" pitchFamily="2" charset="-127"/>
              <a:buChar char="◼"/>
            </a:pPr>
            <a:r>
              <a:rPr lang="en-US" sz="1600">
                <a:latin typeface="Roboto Medium" panose="02000000000000000000" pitchFamily="2" charset="0"/>
                <a:ea typeface="Roboto Medium" panose="02000000000000000000" pitchFamily="2" charset="0"/>
              </a:rPr>
              <a:t>Underrepresented </a:t>
            </a:r>
            <a:br>
              <a:rPr lang="en-US" sz="1600"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sz="1600">
                <a:latin typeface="Roboto Medium" panose="02000000000000000000" pitchFamily="2" charset="0"/>
                <a:ea typeface="Roboto Medium" panose="02000000000000000000" pitchFamily="2" charset="0"/>
              </a:rPr>
              <a:t>minority students</a:t>
            </a:r>
          </a:p>
          <a:p>
            <a:pPr>
              <a:lnSpc>
                <a:spcPct val="100000"/>
              </a:lnSpc>
            </a:pPr>
            <a:endParaRPr lang="en-US" sz="1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C14B556-915A-3146-B074-62A6CB26403A}"/>
              </a:ext>
            </a:extLst>
          </p:cNvPr>
          <p:cNvSpPr txBox="1">
            <a:spLocks/>
          </p:cNvSpPr>
          <p:nvPr/>
        </p:nvSpPr>
        <p:spPr>
          <a:xfrm>
            <a:off x="2825448" y="5250905"/>
            <a:ext cx="2980079" cy="5624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71C5ED"/>
              </a:buClr>
              <a:buFont typeface="Apple SD Gothic Neo Regular" panose="02000300000000000000" pitchFamily="2" charset="-127"/>
              <a:buChar char="◼"/>
            </a:pPr>
            <a:r>
              <a:rPr lang="en-US" sz="1600">
                <a:latin typeface="Roboto Medium" panose="02000000000000000000" pitchFamily="2" charset="0"/>
                <a:ea typeface="Roboto Medium" panose="02000000000000000000" pitchFamily="2" charset="0"/>
              </a:rPr>
              <a:t>White and Asian students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E53-7850-9748-BF16-3C491A83FD97}"/>
              </a:ext>
            </a:extLst>
          </p:cNvPr>
          <p:cNvSpPr txBox="1">
            <a:spLocks/>
          </p:cNvSpPr>
          <p:nvPr/>
        </p:nvSpPr>
        <p:spPr>
          <a:xfrm>
            <a:off x="5943774" y="5250906"/>
            <a:ext cx="2816178" cy="3179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71C5ED"/>
              </a:buClr>
              <a:buFont typeface="Apple SD Gothic Neo Regular" panose="02000300000000000000" pitchFamily="2" charset="-127"/>
              <a:buChar char="◼"/>
            </a:pPr>
            <a:r>
              <a:rPr lang="en-US" sz="1600">
                <a:latin typeface="Roboto Medium" panose="02000000000000000000" pitchFamily="2" charset="0"/>
                <a:ea typeface="Roboto Medium" panose="02000000000000000000" pitchFamily="2" charset="0"/>
              </a:rPr>
              <a:t>Moderate/high-income students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9C79C9AE-F5B6-3343-83DD-49273D0171DB}"/>
              </a:ext>
            </a:extLst>
          </p:cNvPr>
          <p:cNvSpPr txBox="1">
            <a:spLocks/>
          </p:cNvSpPr>
          <p:nvPr/>
        </p:nvSpPr>
        <p:spPr>
          <a:xfrm>
            <a:off x="9034446" y="5250905"/>
            <a:ext cx="2816178" cy="317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71C5ED"/>
              </a:buClr>
              <a:buFont typeface="Apple SD Gothic Neo Regular" panose="02000300000000000000" pitchFamily="2" charset="-127"/>
              <a:buChar char="◼"/>
            </a:pPr>
            <a:r>
              <a:rPr lang="en-US" sz="1600">
                <a:latin typeface="Roboto Medium" panose="02000000000000000000" pitchFamily="2" charset="0"/>
                <a:ea typeface="Roboto Medium" panose="02000000000000000000" pitchFamily="2" charset="0"/>
              </a:rPr>
              <a:t>Male STEM students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790D0887-2260-634A-8332-373EA5037648}"/>
              </a:ext>
            </a:extLst>
          </p:cNvPr>
          <p:cNvSpPr txBox="1">
            <a:spLocks/>
          </p:cNvSpPr>
          <p:nvPr/>
        </p:nvSpPr>
        <p:spPr>
          <a:xfrm>
            <a:off x="9034446" y="5569878"/>
            <a:ext cx="2816178" cy="5172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Clr>
                <a:srgbClr val="009CDE"/>
              </a:buClr>
              <a:buFont typeface="Apple SD Gothic Neo Regular" panose="02000300000000000000" pitchFamily="2" charset="-127"/>
              <a:buChar char="◼"/>
            </a:pPr>
            <a:r>
              <a:rPr lang="en-US" sz="1600">
                <a:latin typeface="Roboto Medium" panose="02000000000000000000" pitchFamily="2" charset="0"/>
                <a:ea typeface="Roboto Medium" panose="02000000000000000000" pitchFamily="2" charset="0"/>
              </a:rPr>
              <a:t>Female STEM students</a:t>
            </a:r>
          </a:p>
        </p:txBody>
      </p:sp>
    </p:spTree>
    <p:extLst>
      <p:ext uri="{BB962C8B-B14F-4D97-AF65-F5344CB8AC3E}">
        <p14:creationId xmlns:p14="http://schemas.microsoft.com/office/powerpoint/2010/main" val="33836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56" grpId="0" animBg="1"/>
      <p:bldP spid="59" grpId="0" animBg="1"/>
      <p:bldP spid="61" grpId="0" animBg="1"/>
      <p:bldP spid="62" grpId="0"/>
      <p:bldP spid="64" grpId="0" animBg="1"/>
      <p:bldP spid="66" grpId="0" animBg="1"/>
      <p:bldP spid="67" grpId="0"/>
      <p:bldP spid="43" grpId="0"/>
      <p:bldP spid="44" grpId="0"/>
      <p:bldP spid="47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7B7CDCCEC1B4499689366E887D1FDF" ma:contentTypeVersion="0" ma:contentTypeDescription="Create a new document." ma:contentTypeScope="" ma:versionID="c8ca3ba9c4174586eaadc5140742f58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C296E0-D8FF-4B35-AE17-F1F8CC69C008}">
  <ds:schemaRefs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2B556A9-144F-458B-A3C4-EC4298B632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DB744D-8823-439D-92EB-304B3EE260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1020</Words>
  <Application>Microsoft Office PowerPoint</Application>
  <PresentationFormat>Widescreen</PresentationFormat>
  <Paragraphs>304</Paragraphs>
  <Slides>44</Slides>
  <Notes>31</Notes>
  <HiddenSlides>12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Apple SD Gothic Neo Regular</vt:lpstr>
      <vt:lpstr>Arial</vt:lpstr>
      <vt:lpstr>Calibri</vt:lpstr>
      <vt:lpstr>Calibri Light</vt:lpstr>
      <vt:lpstr>Roboto</vt:lpstr>
      <vt:lpstr>Roboto Light</vt:lpstr>
      <vt:lpstr>Roboto Medium</vt:lpstr>
      <vt:lpstr>Roboto Slab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2019-20 AP School Year</dc:title>
  <dc:creator>SJI Designer</dc:creator>
  <cp:lastModifiedBy>Cherry, Ricky</cp:lastModifiedBy>
  <cp:revision>21</cp:revision>
  <dcterms:created xsi:type="dcterms:W3CDTF">2018-12-21T15:27:00Z</dcterms:created>
  <dcterms:modified xsi:type="dcterms:W3CDTF">2019-03-06T21:09:26Z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0x010100DB7B7CDCCEC1B4499689366E887D1FDF</vt:lpwstr>
  </property>
  <property fmtid="{D5CDD505-2E9C-101B-9397-08002B2CF9AE}" pid="3" name="AuthorIds_UIVersion_2048">
    <vt:lpwstr>23</vt:lpwstr>
  </property>
  <property fmtid="{D5CDD505-2E9C-101B-9397-08002B2CF9AE}" pid="4" name="AuthorIds_UIVersion_3584">
    <vt:lpwstr>73</vt:lpwstr>
  </property>
  <property fmtid="{D5CDD505-2E9C-101B-9397-08002B2CF9AE}" pid="5" name="AuthorIds_UIVersion_6144">
    <vt:lpwstr>23</vt:lpwstr>
  </property>
</Properties>
</file>