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6858000" cx="12192000"/>
  <p:notesSz cx="6858000" cy="9144000"/>
  <p:embeddedFontLst>
    <p:embeddedFont>
      <p:font typeface="Corbel"/>
      <p:regular r:id="rId9"/>
      <p:bold r:id="rId10"/>
      <p:italic r:id="rId11"/>
      <p:boldItalic r:id="rId12"/>
    </p:embeddedFont>
    <p:embeddedFont>
      <p:font typeface="Open Sans ExtraBold"/>
      <p:bold r:id="rId13"/>
      <p:boldItalic r:id="rId14"/>
    </p:embeddedFont>
    <p:embeddedFont>
      <p:font typeface="Open Sans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orbel-italic.fntdata"/><Relationship Id="rId10" Type="http://schemas.openxmlformats.org/officeDocument/2006/relationships/font" Target="fonts/Corbel-bold.fntdata"/><Relationship Id="rId13" Type="http://schemas.openxmlformats.org/officeDocument/2006/relationships/font" Target="fonts/OpenSansExtraBold-bold.fntdata"/><Relationship Id="rId12" Type="http://schemas.openxmlformats.org/officeDocument/2006/relationships/font" Target="fonts/Corbel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Corbel-regular.fntdata"/><Relationship Id="rId15" Type="http://schemas.openxmlformats.org/officeDocument/2006/relationships/font" Target="fonts/OpenSans-regular.fntdata"/><Relationship Id="rId14" Type="http://schemas.openxmlformats.org/officeDocument/2006/relationships/font" Target="fonts/OpenSansExtraBold-boldItalic.fntdata"/><Relationship Id="rId17" Type="http://schemas.openxmlformats.org/officeDocument/2006/relationships/font" Target="fonts/OpenSans-italic.fntdata"/><Relationship Id="rId16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 rot="5400000">
            <a:off x="3991839" y="-777240"/>
            <a:ext cx="4206240" cy="97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2"/>
          <p:cNvSpPr txBox="1"/>
          <p:nvPr>
            <p:ph type="title"/>
          </p:nvPr>
        </p:nvSpPr>
        <p:spPr>
          <a:xfrm rot="5400000">
            <a:off x="7413033" y="2022229"/>
            <a:ext cx="5897562" cy="2402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 rot="5400000">
            <a:off x="1876063" y="-763227"/>
            <a:ext cx="5897562" cy="7973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0" type="dt"/>
          </p:nvPr>
        </p:nvSpPr>
        <p:spPr>
          <a:xfrm>
            <a:off x="838200" y="6422854"/>
            <a:ext cx="2743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1" type="ftr"/>
          </p:nvPr>
        </p:nvSpPr>
        <p:spPr>
          <a:xfrm>
            <a:off x="3776135" y="6422854"/>
            <a:ext cx="42796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2" type="sldNum"/>
          </p:nvPr>
        </p:nvSpPr>
        <p:spPr>
          <a:xfrm>
            <a:off x="8073048" y="6422854"/>
            <a:ext cx="8797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 txBox="1"/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833191" y="2208879"/>
            <a:ext cx="10515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833191" y="4010334"/>
            <a:ext cx="10515600" cy="117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1205344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39" name="Google Shape;39;p5"/>
          <p:cNvSpPr txBox="1"/>
          <p:nvPr>
            <p:ph idx="2" type="body"/>
          </p:nvPr>
        </p:nvSpPr>
        <p:spPr>
          <a:xfrm>
            <a:off x="6230391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0" name="Google Shape;40;p5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1207008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1207008" y="2656566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7" name="Google Shape;47;p6"/>
          <p:cNvSpPr txBox="1"/>
          <p:nvPr>
            <p:ph idx="3" type="body"/>
          </p:nvPr>
        </p:nvSpPr>
        <p:spPr>
          <a:xfrm>
            <a:off x="6231230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6"/>
          <p:cNvSpPr txBox="1"/>
          <p:nvPr>
            <p:ph idx="4" type="body"/>
          </p:nvPr>
        </p:nvSpPr>
        <p:spPr>
          <a:xfrm>
            <a:off x="6231230" y="2656564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9" name="Google Shape;49;p6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" type="body"/>
          </p:nvPr>
        </p:nvSpPr>
        <p:spPr>
          <a:xfrm>
            <a:off x="1207008" y="2120054"/>
            <a:ext cx="612648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7789023" y="2147486"/>
            <a:ext cx="3200400" cy="3432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9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/>
          <p:nvPr>
            <p:ph idx="2" type="pic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EEEAE2"/>
          </a:solidFill>
          <a:ln>
            <a:noFill/>
          </a:ln>
        </p:spPr>
        <p:txBody>
          <a:bodyPr anchorCtr="0" anchor="t" bIns="45700" lIns="91425" spcFirstLastPara="1" rIns="91425" wrap="square" tIns="3657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 b="4650" l="0" r="0" t="14218"/>
          <a:stretch/>
        </p:blipFill>
        <p:spPr>
          <a:xfrm>
            <a:off x="-21818" y="-42531"/>
            <a:ext cx="12230627" cy="482367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/>
          <p:nvPr/>
        </p:nvSpPr>
        <p:spPr>
          <a:xfrm>
            <a:off x="70594" y="4688434"/>
            <a:ext cx="12192000" cy="20657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0" y="4838401"/>
            <a:ext cx="317913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WUE Resident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336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Tuition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3286703" y="4930872"/>
            <a:ext cx="9216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Year 1</a:t>
            </a:r>
            <a:endParaRPr sz="14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2844184" y="5211410"/>
            <a:ext cx="21231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853F"/>
                </a:solidFill>
                <a:latin typeface="Arial"/>
                <a:ea typeface="Arial"/>
                <a:cs typeface="Arial"/>
                <a:sym typeface="Arial"/>
              </a:rPr>
              <a:t>$15,975</a:t>
            </a:r>
            <a:endParaRPr sz="1400">
              <a:solidFill>
                <a:srgbClr val="0085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10042346" y="4903048"/>
            <a:ext cx="163816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Compared to</a:t>
            </a:r>
            <a:endParaRPr b="1" sz="16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9505358" y="5696127"/>
            <a:ext cx="138029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53F"/>
                </a:solidFill>
                <a:latin typeface="Arial"/>
                <a:ea typeface="Arial"/>
                <a:cs typeface="Arial"/>
                <a:sym typeface="Arial"/>
              </a:rPr>
              <a:t>$10,650</a:t>
            </a:r>
            <a:endParaRPr sz="2400">
              <a:solidFill>
                <a:srgbClr val="0085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2844184" y="6126355"/>
            <a:ext cx="894287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The Pledge </a:t>
            </a:r>
            <a:r>
              <a:rPr lang="en-US" sz="2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- Four Great Years, One Great Rate</a:t>
            </a:r>
            <a:endParaRPr sz="24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" name="Google Shape;100;p13"/>
          <p:cNvCxnSpPr/>
          <p:nvPr/>
        </p:nvCxnSpPr>
        <p:spPr>
          <a:xfrm>
            <a:off x="2796292" y="5050219"/>
            <a:ext cx="10633" cy="1609895"/>
          </a:xfrm>
          <a:prstGeom prst="straightConnector1">
            <a:avLst/>
          </a:prstGeom>
          <a:noFill/>
          <a:ln cap="flat" cmpd="sng" w="28575">
            <a:solidFill>
              <a:srgbClr val="009DD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13"/>
          <p:cNvSpPr txBox="1"/>
          <p:nvPr/>
        </p:nvSpPr>
        <p:spPr>
          <a:xfrm>
            <a:off x="9559448" y="6256222"/>
            <a:ext cx="26340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*Tuition Rates for 2019-2020</a:t>
            </a:r>
            <a:endParaRPr sz="14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13"/>
          <p:cNvCxnSpPr/>
          <p:nvPr/>
        </p:nvCxnSpPr>
        <p:spPr>
          <a:xfrm>
            <a:off x="4402418" y="4963264"/>
            <a:ext cx="3664" cy="975919"/>
          </a:xfrm>
          <a:prstGeom prst="straightConnector1">
            <a:avLst/>
          </a:prstGeom>
          <a:noFill/>
          <a:ln cap="flat" cmpd="sng" w="28575">
            <a:solidFill>
              <a:srgbClr val="009DDC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03" name="Google Shape;103;p13"/>
          <p:cNvSpPr txBox="1"/>
          <p:nvPr/>
        </p:nvSpPr>
        <p:spPr>
          <a:xfrm>
            <a:off x="4913915" y="4951779"/>
            <a:ext cx="9216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Year 2</a:t>
            </a:r>
            <a:endParaRPr sz="14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4458333" y="5219254"/>
            <a:ext cx="21231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853F"/>
                </a:solidFill>
                <a:latin typeface="Arial"/>
                <a:ea typeface="Arial"/>
                <a:cs typeface="Arial"/>
                <a:sym typeface="Arial"/>
              </a:rPr>
              <a:t>$15,975</a:t>
            </a:r>
            <a:endParaRPr sz="1400">
              <a:solidFill>
                <a:srgbClr val="0085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p13"/>
          <p:cNvCxnSpPr/>
          <p:nvPr/>
        </p:nvCxnSpPr>
        <p:spPr>
          <a:xfrm>
            <a:off x="6016567" y="4971108"/>
            <a:ext cx="3664" cy="975919"/>
          </a:xfrm>
          <a:prstGeom prst="straightConnector1">
            <a:avLst/>
          </a:prstGeom>
          <a:noFill/>
          <a:ln cap="flat" cmpd="sng" w="28575">
            <a:solidFill>
              <a:srgbClr val="009DDC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06" name="Google Shape;106;p13"/>
          <p:cNvSpPr txBox="1"/>
          <p:nvPr/>
        </p:nvSpPr>
        <p:spPr>
          <a:xfrm>
            <a:off x="6530565" y="4935928"/>
            <a:ext cx="9216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Year 3</a:t>
            </a:r>
            <a:endParaRPr sz="14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6088046" y="5216466"/>
            <a:ext cx="21231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853F"/>
                </a:solidFill>
                <a:latin typeface="Arial"/>
                <a:ea typeface="Arial"/>
                <a:cs typeface="Arial"/>
                <a:sym typeface="Arial"/>
              </a:rPr>
              <a:t>$15,975</a:t>
            </a:r>
            <a:endParaRPr sz="1400">
              <a:solidFill>
                <a:srgbClr val="0085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13"/>
          <p:cNvCxnSpPr/>
          <p:nvPr/>
        </p:nvCxnSpPr>
        <p:spPr>
          <a:xfrm>
            <a:off x="7646280" y="4968320"/>
            <a:ext cx="3664" cy="975919"/>
          </a:xfrm>
          <a:prstGeom prst="straightConnector1">
            <a:avLst/>
          </a:prstGeom>
          <a:noFill/>
          <a:ln cap="flat" cmpd="sng" w="28575">
            <a:solidFill>
              <a:srgbClr val="009DDC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09" name="Google Shape;109;p13"/>
          <p:cNvSpPr txBox="1"/>
          <p:nvPr/>
        </p:nvSpPr>
        <p:spPr>
          <a:xfrm>
            <a:off x="8138618" y="4930287"/>
            <a:ext cx="9216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Year 4</a:t>
            </a:r>
            <a:endParaRPr sz="14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7696099" y="5210825"/>
            <a:ext cx="21231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853F"/>
                </a:solidFill>
                <a:latin typeface="Arial"/>
                <a:ea typeface="Arial"/>
                <a:cs typeface="Arial"/>
                <a:sym typeface="Arial"/>
              </a:rPr>
              <a:t>$15,975</a:t>
            </a:r>
            <a:endParaRPr sz="1400">
              <a:solidFill>
                <a:srgbClr val="0085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9559448" y="5235506"/>
            <a:ext cx="115472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Arizona Residents</a:t>
            </a:r>
            <a:endParaRPr sz="14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10807341" y="5696127"/>
            <a:ext cx="138029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53F"/>
                </a:solidFill>
                <a:latin typeface="Arial"/>
                <a:ea typeface="Arial"/>
                <a:cs typeface="Arial"/>
                <a:sym typeface="Arial"/>
              </a:rPr>
              <a:t>$25,270</a:t>
            </a:r>
            <a:endParaRPr sz="2400">
              <a:solidFill>
                <a:srgbClr val="0085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10861431" y="5235506"/>
            <a:ext cx="115472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Non- Residents</a:t>
            </a:r>
            <a:endParaRPr sz="14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13"/>
          <p:cNvCxnSpPr/>
          <p:nvPr/>
        </p:nvCxnSpPr>
        <p:spPr>
          <a:xfrm>
            <a:off x="9306588" y="5050219"/>
            <a:ext cx="10633" cy="1609895"/>
          </a:xfrm>
          <a:prstGeom prst="straightConnector1">
            <a:avLst/>
          </a:prstGeom>
          <a:noFill/>
          <a:ln cap="flat" cmpd="sng" w="28575">
            <a:solidFill>
              <a:srgbClr val="009DD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13"/>
          <p:cNvCxnSpPr/>
          <p:nvPr/>
        </p:nvCxnSpPr>
        <p:spPr>
          <a:xfrm>
            <a:off x="-108763" y="4781140"/>
            <a:ext cx="12393617" cy="0"/>
          </a:xfrm>
          <a:prstGeom prst="straightConnector1">
            <a:avLst/>
          </a:prstGeom>
          <a:noFill/>
          <a:ln cap="flat" cmpd="sng" w="28575">
            <a:solidFill>
              <a:srgbClr val="0033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https://nau.edu/wordpress/wp-content/uploads/NAU_Acronym-horiz_ctr-281_3514-1024x199.png" id="116" name="Google Shape;11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731" y="0"/>
            <a:ext cx="7079672" cy="1205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5468" y="35589"/>
            <a:ext cx="4293407" cy="332349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4">
            <a:alphaModFix/>
          </a:blip>
          <a:srcRect b="5805" l="9980" r="12330" t="16613"/>
          <a:stretch/>
        </p:blipFill>
        <p:spPr>
          <a:xfrm>
            <a:off x="0" y="3401249"/>
            <a:ext cx="4527914" cy="343742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" name="Google Shape;123;p14"/>
          <p:cNvPicPr preferRelativeResize="0"/>
          <p:nvPr/>
        </p:nvPicPr>
        <p:blipFill rotWithShape="1">
          <a:blip r:embed="rId5">
            <a:alphaModFix/>
          </a:blip>
          <a:srcRect b="8471" l="13468" r="13871" t="6157"/>
          <a:stretch/>
        </p:blipFill>
        <p:spPr>
          <a:xfrm>
            <a:off x="0" y="35589"/>
            <a:ext cx="4527914" cy="332349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" name="Google Shape;124;p14"/>
          <p:cNvSpPr/>
          <p:nvPr/>
        </p:nvSpPr>
        <p:spPr>
          <a:xfrm>
            <a:off x="8916429" y="-19324"/>
            <a:ext cx="3275571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ALL ACCEPTED NAU students RECEIVE NAU’S WUE TUITION RATE, no matter what their MAJOR, GPA or TEST SCORES</a:t>
            </a:r>
            <a:endParaRPr/>
          </a:p>
          <a:p>
            <a:pPr indent="-1968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 SEPARATE WUE APPLICATION</a:t>
            </a:r>
            <a:endParaRPr/>
          </a:p>
          <a:p>
            <a:pPr indent="-1968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UNLIMITED NUMBER OF WUE RECIPIENTS</a:t>
            </a:r>
            <a:endParaRPr/>
          </a:p>
          <a:p>
            <a:pPr indent="-1968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 PRIORITY DATE</a:t>
            </a:r>
            <a:endParaRPr/>
          </a:p>
          <a:p>
            <a:pPr indent="-1968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Game 8: NAU vs. Montana" id="125" name="Google Shape;125;p14"/>
          <p:cNvPicPr preferRelativeResize="0"/>
          <p:nvPr/>
        </p:nvPicPr>
        <p:blipFill rotWithShape="1">
          <a:blip r:embed="rId6">
            <a:alphaModFix/>
          </a:blip>
          <a:srcRect b="0" l="6519" r="13556" t="0"/>
          <a:stretch/>
        </p:blipFill>
        <p:spPr>
          <a:xfrm>
            <a:off x="4575469" y="3420572"/>
            <a:ext cx="4293406" cy="341810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" name="Google Shape;126;p14"/>
          <p:cNvSpPr/>
          <p:nvPr/>
        </p:nvSpPr>
        <p:spPr>
          <a:xfrm>
            <a:off x="9480541" y="5855294"/>
            <a:ext cx="885636" cy="770247"/>
          </a:xfrm>
          <a:prstGeom prst="heart">
            <a:avLst/>
          </a:prstGeom>
          <a:solidFill>
            <a:srgbClr val="FFD200"/>
          </a:solidFill>
          <a:ln cap="flat" cmpd="sng" w="12700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7" name="Google Shape;127;p14"/>
          <p:cNvSpPr txBox="1"/>
          <p:nvPr/>
        </p:nvSpPr>
        <p:spPr>
          <a:xfrm>
            <a:off x="9140751" y="0"/>
            <a:ext cx="2831589" cy="11024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Open Sans"/>
              <a:buNone/>
            </a:pPr>
            <a:r>
              <a:rPr b="1" lang="en-US" sz="3200">
                <a:solidFill>
                  <a:srgbClr val="003366"/>
                </a:solidFill>
                <a:latin typeface="Open Sans"/>
                <a:ea typeface="Open Sans"/>
                <a:cs typeface="Open Sans"/>
                <a:sym typeface="Open Sans"/>
              </a:rPr>
              <a:t>NAU WUE  Facts</a:t>
            </a:r>
            <a:endParaRPr b="1" sz="3200">
              <a:solidFill>
                <a:srgbClr val="0033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" name="Google Shape;12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69859" y="5855294"/>
            <a:ext cx="1087244" cy="799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5"/>
          <p:cNvPicPr preferRelativeResize="0"/>
          <p:nvPr/>
        </p:nvPicPr>
        <p:blipFill rotWithShape="1">
          <a:blip r:embed="rId3">
            <a:alphaModFix/>
          </a:blip>
          <a:srcRect b="0" l="4394" r="0" t="0"/>
          <a:stretch/>
        </p:blipFill>
        <p:spPr>
          <a:xfrm>
            <a:off x="2388954" y="-67824"/>
            <a:ext cx="98349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/>
          <p:nvPr/>
        </p:nvSpPr>
        <p:spPr>
          <a:xfrm>
            <a:off x="0" y="0"/>
            <a:ext cx="310116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" name="Google Shape;135;p15"/>
          <p:cNvSpPr txBox="1"/>
          <p:nvPr/>
        </p:nvSpPr>
        <p:spPr>
          <a:xfrm>
            <a:off x="-2494" y="-8792"/>
            <a:ext cx="305589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rgbClr val="00853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WUE Resident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rgbClr val="00853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Scholarships</a:t>
            </a:r>
            <a:endParaRPr/>
          </a:p>
        </p:txBody>
      </p:sp>
      <p:sp>
        <p:nvSpPr>
          <p:cNvPr id="136" name="Google Shape;136;p15"/>
          <p:cNvSpPr txBox="1"/>
          <p:nvPr/>
        </p:nvSpPr>
        <p:spPr>
          <a:xfrm>
            <a:off x="-63798" y="1127458"/>
            <a:ext cx="3117201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3.5+ Unweighted Core GPA=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1B300"/>
                </a:solidFill>
                <a:latin typeface="Arial"/>
                <a:ea typeface="Arial"/>
                <a:cs typeface="Arial"/>
                <a:sym typeface="Arial"/>
              </a:rPr>
              <a:t>Gold Scholarship</a:t>
            </a:r>
            <a:endParaRPr i="1" sz="2800">
              <a:solidFill>
                <a:srgbClr val="F1B3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F1B300"/>
                </a:solidFill>
                <a:latin typeface="Arial"/>
                <a:ea typeface="Arial"/>
                <a:cs typeface="Arial"/>
                <a:sym typeface="Arial"/>
              </a:rPr>
              <a:t>$6,000 per year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1B300"/>
                </a:solidFill>
                <a:latin typeface="Arial"/>
                <a:ea typeface="Arial"/>
                <a:cs typeface="Arial"/>
                <a:sym typeface="Arial"/>
              </a:rPr>
              <a:t>($24,000 over 4 years)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&lt;No Test Scores Required for Either Scholarship&gt;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1B3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1B300"/>
                </a:solidFill>
                <a:latin typeface="Arial"/>
                <a:ea typeface="Arial"/>
                <a:cs typeface="Arial"/>
                <a:sym typeface="Arial"/>
              </a:rPr>
              <a:t>3.0-3.49 Unweighted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1B300"/>
                </a:solidFill>
                <a:latin typeface="Arial"/>
                <a:ea typeface="Arial"/>
                <a:cs typeface="Arial"/>
                <a:sym typeface="Arial"/>
              </a:rPr>
              <a:t>Core GPA =</a:t>
            </a:r>
            <a:endParaRPr sz="24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Blue Scholarship</a:t>
            </a:r>
            <a:endParaRPr sz="28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$5,000 per year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($20,000 over 4 years)</a:t>
            </a:r>
            <a:endParaRPr sz="20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p15"/>
          <p:cNvCxnSpPr/>
          <p:nvPr/>
        </p:nvCxnSpPr>
        <p:spPr>
          <a:xfrm flipH="1">
            <a:off x="229355" y="3639416"/>
            <a:ext cx="2635462" cy="9596"/>
          </a:xfrm>
          <a:prstGeom prst="straightConnector1">
            <a:avLst/>
          </a:prstGeom>
          <a:noFill/>
          <a:ln cap="flat" cmpd="sng" w="19050">
            <a:solidFill>
              <a:srgbClr val="009DDC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138" name="Google Shape;13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4634" y="6126480"/>
            <a:ext cx="925429" cy="5023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15"/>
          <p:cNvCxnSpPr/>
          <p:nvPr/>
        </p:nvCxnSpPr>
        <p:spPr>
          <a:xfrm>
            <a:off x="3053403" y="-67824"/>
            <a:ext cx="2983" cy="6993648"/>
          </a:xfrm>
          <a:prstGeom prst="straightConnector1">
            <a:avLst/>
          </a:prstGeom>
          <a:noFill/>
          <a:ln cap="flat" cmpd="sng" w="28575">
            <a:solidFill>
              <a:srgbClr val="0033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15"/>
          <p:cNvSpPr txBox="1"/>
          <p:nvPr/>
        </p:nvSpPr>
        <p:spPr>
          <a:xfrm>
            <a:off x="3930163" y="945315"/>
            <a:ext cx="701626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2B82"/>
                </a:solidFill>
                <a:latin typeface="Arial"/>
                <a:ea typeface="Arial"/>
                <a:cs typeface="Arial"/>
                <a:sym typeface="Arial"/>
              </a:rPr>
              <a:t>Betsie Rugg-Stassen - Southern California Recruitment Coordinator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B82"/>
                </a:solidFill>
                <a:latin typeface="Arial"/>
                <a:ea typeface="Arial"/>
                <a:cs typeface="Arial"/>
                <a:sym typeface="Arial"/>
              </a:rPr>
              <a:t>Betsie.Rugg-Stassen@nau.edu</a:t>
            </a:r>
            <a:endParaRPr sz="2000">
              <a:solidFill>
                <a:srgbClr val="002B8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anded">
  <a:themeElements>
    <a:clrScheme name="Banded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