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454B55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" name="Google Shape;12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3" name="Google Shape;53;p11"/>
          <p:cNvSpPr txBox="1"/>
          <p:nvPr>
            <p:ph idx="2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4" name="Google Shape;54;p11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/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7" name="Google Shape;57;p12"/>
          <p:cNvSpPr/>
          <p:nvPr>
            <p:ph idx="2" type="pic"/>
          </p:nvPr>
        </p:nvSpPr>
        <p:spPr>
          <a:xfrm>
            <a:off x="3887391" y="740569"/>
            <a:ext cx="46290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12"/>
          <p:cNvSpPr txBox="1"/>
          <p:nvPr>
            <p:ph idx="1" type="body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-14781"/>
            <a:ext cx="9144224" cy="51582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ctrTitle"/>
          </p:nvPr>
        </p:nvSpPr>
        <p:spPr>
          <a:xfrm>
            <a:off x="457200" y="304800"/>
            <a:ext cx="63561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  <a:defRPr b="1" sz="4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457200" y="2194633"/>
            <a:ext cx="6858000" cy="3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069" y="3662596"/>
            <a:ext cx="2821037" cy="1041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4473610"/>
            <a:ext cx="9143999" cy="66989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/>
          <p:nvPr/>
        </p:nvSpPr>
        <p:spPr>
          <a:xfrm>
            <a:off x="0" y="3607904"/>
            <a:ext cx="9144000" cy="87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628650" y="1369219"/>
            <a:ext cx="7886700" cy="28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6584674" y="464075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OF PRESENTATAION  |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Title and Content">
  <p:cSld name="1_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628650" y="1369219"/>
            <a:ext cx="7886700" cy="28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OF PRESENTATAION  |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459892" y="618866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" type="body"/>
          </p:nvPr>
        </p:nvSpPr>
        <p:spPr>
          <a:xfrm>
            <a:off x="459892" y="2778660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628650" y="1369219"/>
            <a:ext cx="3886200" cy="28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4629150" y="1369219"/>
            <a:ext cx="3886200" cy="28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7" name="Google Shape;37;p7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" type="body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1" name="Google Shape;41;p8"/>
          <p:cNvSpPr txBox="1"/>
          <p:nvPr>
            <p:ph idx="2" type="body"/>
          </p:nvPr>
        </p:nvSpPr>
        <p:spPr>
          <a:xfrm>
            <a:off x="629841" y="1878806"/>
            <a:ext cx="3868200" cy="2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43" name="Google Shape;43;p8"/>
          <p:cNvSpPr txBox="1"/>
          <p:nvPr>
            <p:ph idx="4" type="body"/>
          </p:nvPr>
        </p:nvSpPr>
        <p:spPr>
          <a:xfrm>
            <a:off x="4629150" y="1878806"/>
            <a:ext cx="3887400" cy="24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3596053"/>
            <a:ext cx="9143999" cy="15474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628650" y="1369219"/>
            <a:ext cx="7886700" cy="29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5332343" y="4751189"/>
            <a:ext cx="2057400" cy="22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NAME OF PRESENTATAION  |  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youtube.com/watch?v=HiX_BJeA5iY" TargetMode="External"/><Relationship Id="rId4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ajcunet.edu/institutions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kchiddick@usfca.ed" TargetMode="External"/><Relationship Id="rId4" Type="http://schemas.openxmlformats.org/officeDocument/2006/relationships/hyperlink" Target="mailto:mdecker@loyola.edu" TargetMode="External"/><Relationship Id="rId5" Type="http://schemas.openxmlformats.org/officeDocument/2006/relationships/hyperlink" Target="mailto:tcrisp@luc.edu" TargetMode="External"/><Relationship Id="rId6" Type="http://schemas.openxmlformats.org/officeDocument/2006/relationships/hyperlink" Target="mailto:rachel.vaca@slu.ed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Relationship Id="rId4" Type="http://schemas.openxmlformats.org/officeDocument/2006/relationships/image" Target="../media/image6.jpg"/><Relationship Id="rId5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he 27 Jesuit colleges and universities in the United States are committed to caring for each student as a unique person, and teaching them how to pursue the greater good. Learn more at http://www.jesuiteducated.net/." id="64" name="Google Shape;64;p13" title="We Are Jesuit Educated: 20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8725" y="34375"/>
            <a:ext cx="6346825" cy="476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31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Resources </a:t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Association of Jesuit Colleges and Universities: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http://www.ajcunet.edu/institutions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Jesuit Excellence Tour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Studying Abroad at fellow international schools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Jesuit Career Center Consortium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n" sz="2400">
                <a:solidFill>
                  <a:srgbClr val="000000"/>
                </a:solidFill>
              </a:rPr>
              <a:t>Regionals! 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</a:pPr>
            <a:r>
              <a:rPr lang="en" sz="2400">
                <a:highlight>
                  <a:srgbClr val="FFFFFF"/>
                </a:highlight>
              </a:rPr>
              <a:t>FACHEX / Tuition Exchange 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130" name="Google Shape;1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23375" y="2648147"/>
            <a:ext cx="3270750" cy="1831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Questions? 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11700" y="1152475"/>
            <a:ext cx="4088178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000000"/>
                </a:solidFill>
              </a:rPr>
              <a:t>Kaleena Chiddick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Associate Director and Regional Representative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600">
                <a:solidFill>
                  <a:srgbClr val="000000"/>
                </a:solidFill>
              </a:rPr>
              <a:t>University of San Francisco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619-780-6278 </a:t>
            </a:r>
            <a:r>
              <a:rPr lang="en" sz="1600" u="sng">
                <a:solidFill>
                  <a:schemeClr val="hlink"/>
                </a:solidFill>
                <a:hlinkClick r:id="rId3"/>
              </a:rPr>
              <a:t>kchiddick@usfca.ed</a:t>
            </a:r>
            <a:r>
              <a:rPr lang="en" sz="1600">
                <a:solidFill>
                  <a:srgbClr val="000000"/>
                </a:solidFill>
              </a:rPr>
              <a:t>  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000000"/>
                </a:solidFill>
              </a:rPr>
              <a:t>Michael Decker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600">
                <a:solidFill>
                  <a:srgbClr val="000000"/>
                </a:solidFill>
              </a:rPr>
              <a:t>Western Regional Representative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600">
                <a:solidFill>
                  <a:srgbClr val="000000"/>
                </a:solidFill>
              </a:rPr>
              <a:t>Loyola University Maryland	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1600">
                <a:solidFill>
                  <a:srgbClr val="000000"/>
                </a:solidFill>
              </a:rPr>
              <a:t>410-617-2015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mdecker@loyola.edu</a:t>
            </a:r>
            <a:endParaRPr sz="1600" u="sng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 u="sng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/>
          </a:p>
        </p:txBody>
      </p:sp>
      <p:sp>
        <p:nvSpPr>
          <p:cNvPr id="137" name="Google Shape;137;p23"/>
          <p:cNvSpPr txBox="1"/>
          <p:nvPr/>
        </p:nvSpPr>
        <p:spPr>
          <a:xfrm>
            <a:off x="4399878" y="1152475"/>
            <a:ext cx="458275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Tara Crisp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Assistant Director of Undergraduate Admission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Loyola University Chicago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773-508-7395 </a:t>
            </a:r>
            <a:r>
              <a:rPr b="0" i="0" lang="en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tcrisp@luc.edu</a:t>
            </a:r>
            <a:endParaRPr b="0" i="0" sz="1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sng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Rachel Vaca</a:t>
            </a:r>
            <a:endParaRPr b="1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 Coordinator: West and Southwestern States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Saint Louis University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619-915-6571 </a:t>
            </a:r>
            <a:r>
              <a:rPr b="0" i="0" lang="en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rachel.vaca@slu.edu</a:t>
            </a: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472375" y="262050"/>
            <a:ext cx="8274000" cy="14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</a:pPr>
            <a:r>
              <a:rPr lang="en" sz="2400"/>
              <a:t>Jesui-what? 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An Overview of the 27 College &amp; Universities </a:t>
            </a:r>
            <a:endParaRPr sz="24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that make up the Jesuit Network </a:t>
            </a:r>
            <a:endParaRPr sz="2400"/>
          </a:p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311700" y="2052750"/>
            <a:ext cx="8520600" cy="16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FFFFFF"/>
                </a:solidFill>
              </a:rPr>
              <a:t>Kaleena Chiddick, Michael Decker, Tara Crisp and Rachel Vaca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FFFFFF"/>
                </a:solidFill>
              </a:rPr>
              <a:t>Orange County SLC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</a:pPr>
            <a:r>
              <a:rPr lang="en">
                <a:solidFill>
                  <a:srgbClr val="FFFFFF"/>
                </a:solidFill>
              </a:rPr>
              <a:t>Tuesday, March 24, 2020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55738" y="276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Introduction of Jesuit Network</a:t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725" y="848975"/>
            <a:ext cx="7810626" cy="3688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History of Jesuit Education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185025" y="822475"/>
            <a:ext cx="5531700" cy="3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6550" lvl="0" marL="457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There are </a:t>
            </a:r>
            <a:r>
              <a:rPr b="1" lang="en" sz="1700">
                <a:solidFill>
                  <a:srgbClr val="000000"/>
                </a:solidFill>
              </a:rPr>
              <a:t>2,618</a:t>
            </a:r>
            <a:r>
              <a:rPr lang="en" sz="1700">
                <a:solidFill>
                  <a:srgbClr val="000000"/>
                </a:solidFill>
              </a:rPr>
              <a:t> accredited four-year colleges and universities.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Among them are </a:t>
            </a:r>
            <a:r>
              <a:rPr b="1" lang="en" sz="1700">
                <a:solidFill>
                  <a:srgbClr val="000000"/>
                </a:solidFill>
              </a:rPr>
              <a:t>300 Catholic</a:t>
            </a:r>
            <a:r>
              <a:rPr lang="en" sz="1700">
                <a:solidFill>
                  <a:srgbClr val="000000"/>
                </a:solidFill>
              </a:rPr>
              <a:t> colleges and universities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 </a:t>
            </a:r>
            <a:r>
              <a:rPr b="1" lang="en" sz="1700">
                <a:solidFill>
                  <a:srgbClr val="000000"/>
                </a:solidFill>
              </a:rPr>
              <a:t>27 </a:t>
            </a:r>
            <a:r>
              <a:rPr lang="en" sz="1700">
                <a:solidFill>
                  <a:srgbClr val="000000"/>
                </a:solidFill>
              </a:rPr>
              <a:t>of them are Jesuit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Jesuit education stems back </a:t>
            </a:r>
            <a:r>
              <a:rPr b="1" lang="en" sz="1700">
                <a:solidFill>
                  <a:srgbClr val="000000"/>
                </a:solidFill>
              </a:rPr>
              <a:t>600 years</a:t>
            </a:r>
            <a:r>
              <a:rPr lang="en" sz="1700">
                <a:solidFill>
                  <a:srgbClr val="000000"/>
                </a:solidFill>
              </a:rPr>
              <a:t> and they were known as the educators of society and the fathers of what we consider </a:t>
            </a:r>
            <a:r>
              <a:rPr b="1" lang="en" sz="1700">
                <a:solidFill>
                  <a:srgbClr val="000000"/>
                </a:solidFill>
              </a:rPr>
              <a:t>“liberal arts” </a:t>
            </a:r>
            <a:r>
              <a:rPr lang="en" sz="1700">
                <a:solidFill>
                  <a:srgbClr val="000000"/>
                </a:solidFill>
              </a:rPr>
              <a:t>education today.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The mission of the Society of Jesus is </a:t>
            </a:r>
            <a:r>
              <a:rPr b="1" lang="en" sz="1700">
                <a:solidFill>
                  <a:srgbClr val="000000"/>
                </a:solidFill>
              </a:rPr>
              <a:t>“the service of faith and the promotion of justice.”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A profound</a:t>
            </a:r>
            <a:r>
              <a:rPr b="1" lang="en" sz="1700">
                <a:solidFill>
                  <a:srgbClr val="000000"/>
                </a:solidFill>
              </a:rPr>
              <a:t> commitment to the poor</a:t>
            </a:r>
            <a:r>
              <a:rPr lang="en" sz="1700">
                <a:solidFill>
                  <a:srgbClr val="000000"/>
                </a:solidFill>
              </a:rPr>
              <a:t> and </a:t>
            </a:r>
            <a:r>
              <a:rPr b="1" lang="en" sz="1700">
                <a:solidFill>
                  <a:srgbClr val="000000"/>
                </a:solidFill>
              </a:rPr>
              <a:t>to issues of social responsibility and justice</a:t>
            </a:r>
            <a:r>
              <a:rPr lang="en" sz="1700">
                <a:solidFill>
                  <a:srgbClr val="000000"/>
                </a:solidFill>
              </a:rPr>
              <a:t>. </a:t>
            </a:r>
            <a:endParaRPr sz="1700">
              <a:solidFill>
                <a:srgbClr val="000000"/>
              </a:solidFill>
            </a:endParaRPr>
          </a:p>
          <a:p>
            <a:pPr indent="-3365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•"/>
            </a:pPr>
            <a:r>
              <a:rPr lang="en" sz="1700">
                <a:solidFill>
                  <a:srgbClr val="000000"/>
                </a:solidFill>
              </a:rPr>
              <a:t>We are called to make a difference as </a:t>
            </a:r>
            <a:r>
              <a:rPr b="1" lang="en" sz="1700">
                <a:solidFill>
                  <a:srgbClr val="000000"/>
                </a:solidFill>
              </a:rPr>
              <a:t>“persons for others”</a:t>
            </a:r>
            <a:endParaRPr sz="17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2400" y="1201325"/>
            <a:ext cx="3777800" cy="26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31425"/>
            <a:ext cx="8742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Jesuit Philosophy: Core Curriculum 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i="1" lang="en" sz="1800"/>
              <a:t>Time Tested. Proven. In Demand Now More Than Ever!</a:t>
            </a:r>
            <a:endParaRPr i="1" sz="1800"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168475" y="1061863"/>
            <a:ext cx="6481200" cy="21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Critical Knowledge in a wide variety of subjects.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Force you out of your comfort zones - so you won’t have one.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Helps you define, discern and enhance your major.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Foster your development as an ethical and engaged citizen.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Make you a creative problem solver. 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Leads you to make connections across disciplines.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" sz="1800">
                <a:solidFill>
                  <a:srgbClr val="000000"/>
                </a:solidFill>
              </a:rPr>
              <a:t>Makes you an agile thinker and an interesting person</a:t>
            </a:r>
            <a:r>
              <a:rPr lang="en" sz="2400">
                <a:solidFill>
                  <a:srgbClr val="000000"/>
                </a:solidFill>
              </a:rPr>
              <a:t>. </a:t>
            </a:r>
            <a:endParaRPr sz="2400">
              <a:solidFill>
                <a:srgbClr val="000000"/>
              </a:solidFill>
            </a:endParaRPr>
          </a:p>
          <a:p>
            <a:pPr indent="0" lvl="0" marL="1778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3113" y="3218575"/>
            <a:ext cx="4321676" cy="1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550" y="1227025"/>
            <a:ext cx="2323925" cy="30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377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Jesuit Philosophy: Inclusivity 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5673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</a:pPr>
            <a:r>
              <a:rPr b="1" lang="en" sz="1400">
                <a:solidFill>
                  <a:srgbClr val="000000"/>
                </a:solidFill>
                <a:highlight>
                  <a:srgbClr val="FFFFFF"/>
                </a:highlight>
              </a:rPr>
              <a:t>Inclusive Excellence</a:t>
            </a:r>
            <a:endParaRPr b="1"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rgbClr val="000000"/>
                </a:solidFill>
              </a:rPr>
              <a:t>Welcoming to students of all faiths and strive to instill values of meaning and empathy in students.</a:t>
            </a: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</a:rPr>
              <a:t>Create an environment where every individual steps into new understanding respectfully and with delight, and where all are better off by being part of our diverse community.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</a:pPr>
            <a:r>
              <a:rPr b="1" lang="en" sz="1400">
                <a:solidFill>
                  <a:srgbClr val="000000"/>
                </a:solidFill>
              </a:rPr>
              <a:t>Passion for Justice </a:t>
            </a:r>
            <a:endParaRPr b="1"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rgbClr val="000000"/>
                </a:solidFill>
                <a:highlight>
                  <a:srgbClr val="FFFFFF"/>
                </a:highlight>
              </a:rPr>
              <a:t>Programming that encourages students to develop values of compassion, justice, and advocacy</a:t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•"/>
            </a:pPr>
            <a:r>
              <a:rPr lang="en" sz="1400">
                <a:solidFill>
                  <a:srgbClr val="000000"/>
                </a:solidFill>
              </a:rPr>
              <a:t>We believe our institutions serve not only themselves and our students but are called to be a force for justice and peace in society, above all, in defense of the poor and marginalized.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400">
              <a:solidFill>
                <a:srgbClr val="000000"/>
              </a:solidFill>
              <a:highlight>
                <a:srgbClr val="FFFFFF"/>
              </a:highlight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5226" y="2474675"/>
            <a:ext cx="3138724" cy="209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5225" y="1017725"/>
            <a:ext cx="3138725" cy="176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1231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Jesuit Philosophy: Care for the Whole Person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266625" y="669650"/>
            <a:ext cx="5617500" cy="3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683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Mind, </a:t>
            </a:r>
            <a:r>
              <a:rPr lang="en" sz="2200"/>
              <a:t>B</a:t>
            </a:r>
            <a:r>
              <a:rPr lang="en" sz="2200">
                <a:solidFill>
                  <a:schemeClr val="dk1"/>
                </a:solidFill>
              </a:rPr>
              <a:t>ody, </a:t>
            </a:r>
            <a:r>
              <a:rPr lang="en" sz="2200"/>
              <a:t>S</a:t>
            </a:r>
            <a:r>
              <a:rPr lang="en" sz="2200">
                <a:solidFill>
                  <a:schemeClr val="dk1"/>
                </a:solidFill>
              </a:rPr>
              <a:t>pirit</a:t>
            </a:r>
            <a:endParaRPr sz="2200">
              <a:solidFill>
                <a:schemeClr val="dk1"/>
              </a:solidFill>
            </a:endParaRPr>
          </a:p>
          <a:p>
            <a:pPr indent="-17780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u="sng"/>
              <a:t>Mind</a:t>
            </a:r>
            <a:r>
              <a:rPr lang="en"/>
              <a:t>—Counseling &amp; Psych Services, Academic Success Coaching, Career Development, Health and Wellness Centers 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u="sng"/>
              <a:t>Body</a:t>
            </a:r>
            <a:r>
              <a:rPr lang="en"/>
              <a:t>—Group Fitness Classes, Intramurals &amp; Club Sports, Personal Training, Healthy Eating Options</a:t>
            </a:r>
            <a:endParaRPr/>
          </a:p>
          <a:p>
            <a:pPr indent="-17780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○"/>
            </a:pPr>
            <a:r>
              <a:rPr lang="en" u="sng"/>
              <a:t>Spirit</a:t>
            </a:r>
            <a:r>
              <a:rPr lang="en"/>
              <a:t>—Campus Ministry, Interfaith Collaboration, Service Learning Requirement </a:t>
            </a:r>
            <a:endParaRPr/>
          </a:p>
          <a:p>
            <a:pPr indent="-3683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/>
              <a:t>Care for the Environment</a:t>
            </a:r>
            <a:endParaRPr sz="2200"/>
          </a:p>
          <a:p>
            <a:pPr indent="-177800" lvl="1" marL="520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Green Campuses</a:t>
            </a:r>
            <a:endParaRPr/>
          </a:p>
          <a:p>
            <a:pPr indent="-177800" lvl="1" marL="520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Green Futures 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28100" y="2688525"/>
            <a:ext cx="3192682" cy="178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8100" y="869025"/>
            <a:ext cx="3192676" cy="183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4975" y="2877525"/>
            <a:ext cx="1747225" cy="174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118550"/>
            <a:ext cx="8506479" cy="90386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Jesuit Philosophy: Care for Eachother</a:t>
            </a:r>
            <a:endParaRPr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00"/>
                </a:solidFill>
              </a:rPr>
              <a:t>Ethics, Leadership, and Community Service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678575" y="1187669"/>
            <a:ext cx="4755273" cy="35155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400"/>
              <a:t>Forming and Educating Agents for Change</a:t>
            </a:r>
            <a:endParaRPr b="1" sz="1400"/>
          </a:p>
          <a:p>
            <a:pPr indent="-285750" lvl="1" marL="7429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400"/>
              <a:t>Critical Thinking</a:t>
            </a:r>
            <a:endParaRPr sz="1400"/>
          </a:p>
          <a:p>
            <a:pPr indent="-285750" lvl="1" marL="7429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400"/>
              <a:t>Ethical choices in health care and business</a:t>
            </a:r>
            <a:endParaRPr sz="1400"/>
          </a:p>
          <a:p>
            <a:pPr indent="-285750" lvl="1" marL="74295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400"/>
              <a:t>Globally-minded 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400"/>
              <a:t>Leadership Development </a:t>
            </a:r>
            <a:endParaRPr b="1" sz="1400"/>
          </a:p>
          <a:p>
            <a:pPr indent="-285750" lvl="1" marL="7429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 sz="1400"/>
              <a:t>Service Leadership Programs</a:t>
            </a:r>
            <a:endParaRPr sz="1400"/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b="1" lang="en" sz="1400"/>
              <a:t>Creating Men and Women for and With Others</a:t>
            </a:r>
            <a:endParaRPr b="1" sz="1400"/>
          </a:p>
          <a:p>
            <a:pPr indent="-285750" lvl="1" marL="7429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 sz="1400"/>
              <a:t>Service vs Social Justice</a:t>
            </a:r>
            <a:endParaRPr sz="1400"/>
          </a:p>
          <a:p>
            <a:pPr indent="-285750" lvl="1" marL="7429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 sz="1400"/>
              <a:t>Understanding the community </a:t>
            </a:r>
            <a:endParaRPr/>
          </a:p>
          <a:p>
            <a:pPr indent="-285750" lvl="1" marL="74295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</a:pPr>
            <a:r>
              <a:rPr lang="en" sz="1400"/>
              <a:t>Staff, Faculty, and Students </a:t>
            </a:r>
            <a:endParaRPr sz="1400"/>
          </a:p>
        </p:txBody>
      </p:sp>
      <p:pic>
        <p:nvPicPr>
          <p:cNvPr id="115" name="Google Shape;11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5152" y="1453749"/>
            <a:ext cx="2649174" cy="176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7991" y="2810975"/>
            <a:ext cx="2649184" cy="172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17175" y="3219874"/>
            <a:ext cx="1977151" cy="131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Jesuit Mission and Admission Practices 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Reading as an accompaniment of the student with appreciation for their unique gifts and experiences 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Holistic Admission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Helping the student find the right fit 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Focus on educating the whole person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 sz="2400"/>
              <a:t>Outreach/community events 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" sz="2400">
                <a:solidFill>
                  <a:schemeClr val="dk1"/>
                </a:solidFill>
              </a:rPr>
              <a:t>Jesuit Network - school for every type of student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