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0" name="Shape 10"/>
        <p:cNvGrpSpPr/>
        <p:nvPr/>
      </p:nvGrpSpPr>
      <p:grpSpPr>
        <a:xfrm>
          <a:off x="0" y="0"/>
          <a:ext cx="0" cy="0"/>
          <a:chOff x="0" y="0"/>
          <a:chExt cx="0" cy="0"/>
        </a:xfrm>
      </p:grpSpPr>
      <p:pic>
        <p:nvPicPr>
          <p:cNvPr id="11" name="Google Shape;11;p2"/>
          <p:cNvPicPr preferRelativeResize="0"/>
          <p:nvPr/>
        </p:nvPicPr>
        <p:blipFill rotWithShape="1">
          <a:blip r:embed="rId2">
            <a:alphaModFix/>
          </a:blip>
          <a:srcRect b="0" l="0" r="0" t="0"/>
          <a:stretch/>
        </p:blipFill>
        <p:spPr>
          <a:xfrm>
            <a:off x="-1" y="-19708"/>
            <a:ext cx="12192301" cy="6877708"/>
          </a:xfrm>
          <a:prstGeom prst="rect">
            <a:avLst/>
          </a:prstGeom>
          <a:noFill/>
          <a:ln>
            <a:noFill/>
          </a:ln>
        </p:spPr>
      </p:pic>
      <p:sp>
        <p:nvSpPr>
          <p:cNvPr id="12" name="Google Shape;12;p2"/>
          <p:cNvSpPr txBox="1"/>
          <p:nvPr>
            <p:ph type="ctrTitle"/>
          </p:nvPr>
        </p:nvSpPr>
        <p:spPr>
          <a:xfrm>
            <a:off x="609600" y="406400"/>
            <a:ext cx="8474765"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6000"/>
              <a:buFont typeface="Arial"/>
              <a:buNone/>
              <a:defRPr b="1" sz="6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609600" y="2926177"/>
            <a:ext cx="9144000" cy="502823"/>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Clr>
                <a:schemeClr val="lt1"/>
              </a:buClr>
              <a:buSzPts val="2400"/>
              <a:buNone/>
              <a:defRPr sz="24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4" name="Google Shape;14;p2"/>
          <p:cNvPicPr preferRelativeResize="0"/>
          <p:nvPr/>
        </p:nvPicPr>
        <p:blipFill rotWithShape="1">
          <a:blip r:embed="rId3">
            <a:alphaModFix/>
          </a:blip>
          <a:srcRect b="0" l="0" r="0" t="0"/>
          <a:stretch/>
        </p:blipFill>
        <p:spPr>
          <a:xfrm>
            <a:off x="686758" y="4883461"/>
            <a:ext cx="3761383" cy="138812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51" name="Shape 51"/>
        <p:cNvGrpSpPr/>
        <p:nvPr/>
      </p:nvGrpSpPr>
      <p:grpSpPr>
        <a:xfrm>
          <a:off x="0" y="0"/>
          <a:ext cx="0" cy="0"/>
          <a:chOff x="0" y="0"/>
          <a:chExt cx="0" cy="0"/>
        </a:xfrm>
      </p:grpSpPr>
      <p:sp>
        <p:nvSpPr>
          <p:cNvPr id="52" name="Google Shape;52;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11"/>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54" name="Google Shape;54;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5" name="Google Shape;55;p11"/>
          <p:cNvSpPr txBox="1"/>
          <p:nvPr>
            <p:ph idx="12" type="sldNum"/>
          </p:nvPr>
        </p:nvSpPr>
        <p:spPr>
          <a:xfrm>
            <a:off x="7109791" y="6334919"/>
            <a:ext cx="2743200" cy="29448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5" name="Shape 15"/>
        <p:cNvGrpSpPr/>
        <p:nvPr/>
      </p:nvGrpSpPr>
      <p:grpSpPr>
        <a:xfrm>
          <a:off x="0" y="0"/>
          <a:ext cx="0" cy="0"/>
          <a:chOff x="0" y="0"/>
          <a:chExt cx="0" cy="0"/>
        </a:xfrm>
      </p:grpSpPr>
      <p:pic>
        <p:nvPicPr>
          <p:cNvPr id="16" name="Google Shape;16;p3"/>
          <p:cNvPicPr preferRelativeResize="0"/>
          <p:nvPr/>
        </p:nvPicPr>
        <p:blipFill rotWithShape="1">
          <a:blip r:embed="rId2">
            <a:alphaModFix/>
          </a:blip>
          <a:srcRect b="0" l="0" r="0" t="0"/>
          <a:stretch/>
        </p:blipFill>
        <p:spPr>
          <a:xfrm>
            <a:off x="0" y="5964813"/>
            <a:ext cx="12192000" cy="893187"/>
          </a:xfrm>
          <a:prstGeom prst="rect">
            <a:avLst/>
          </a:prstGeom>
          <a:noFill/>
          <a:ln>
            <a:noFill/>
          </a:ln>
        </p:spPr>
      </p:pic>
      <p:sp>
        <p:nvSpPr>
          <p:cNvPr id="17" name="Google Shape;17;p3"/>
          <p:cNvSpPr/>
          <p:nvPr/>
        </p:nvSpPr>
        <p:spPr>
          <a:xfrm>
            <a:off x="0" y="4810539"/>
            <a:ext cx="12192000" cy="116421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838200" y="1825625"/>
            <a:ext cx="10515600" cy="3779021"/>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2" type="sldNum"/>
          </p:nvPr>
        </p:nvSpPr>
        <p:spPr>
          <a:xfrm>
            <a:off x="8779565" y="6187678"/>
            <a:ext cx="2743200" cy="29448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chemeClr val="lt1"/>
                </a:solidFill>
                <a:latin typeface="Arial"/>
                <a:ea typeface="Arial"/>
                <a:cs typeface="Arial"/>
                <a:sym typeface="Arial"/>
              </a:defRPr>
            </a:lvl1pPr>
            <a:lvl2pPr indent="0" lvl="1" marL="0" algn="r">
              <a:spcBef>
                <a:spcPts val="0"/>
              </a:spcBef>
              <a:buNone/>
              <a:defRPr b="0" i="0" sz="900" u="none" cap="none" strike="noStrike">
                <a:solidFill>
                  <a:schemeClr val="lt1"/>
                </a:solidFill>
                <a:latin typeface="Arial"/>
                <a:ea typeface="Arial"/>
                <a:cs typeface="Arial"/>
                <a:sym typeface="Arial"/>
              </a:defRPr>
            </a:lvl2pPr>
            <a:lvl3pPr indent="0" lvl="2" marL="0" algn="r">
              <a:spcBef>
                <a:spcPts val="0"/>
              </a:spcBef>
              <a:buNone/>
              <a:defRPr b="0" i="0" sz="900" u="none" cap="none" strike="noStrike">
                <a:solidFill>
                  <a:schemeClr val="lt1"/>
                </a:solidFill>
                <a:latin typeface="Arial"/>
                <a:ea typeface="Arial"/>
                <a:cs typeface="Arial"/>
                <a:sym typeface="Arial"/>
              </a:defRPr>
            </a:lvl3pPr>
            <a:lvl4pPr indent="0" lvl="3" marL="0" algn="r">
              <a:spcBef>
                <a:spcPts val="0"/>
              </a:spcBef>
              <a:buNone/>
              <a:defRPr b="0" i="0" sz="900" u="none" cap="none" strike="noStrike">
                <a:solidFill>
                  <a:schemeClr val="lt1"/>
                </a:solidFill>
                <a:latin typeface="Arial"/>
                <a:ea typeface="Arial"/>
                <a:cs typeface="Arial"/>
                <a:sym typeface="Arial"/>
              </a:defRPr>
            </a:lvl4pPr>
            <a:lvl5pPr indent="0" lvl="4" marL="0" algn="r">
              <a:spcBef>
                <a:spcPts val="0"/>
              </a:spcBef>
              <a:buNone/>
              <a:defRPr b="0" i="0" sz="900" u="none" cap="none" strike="noStrike">
                <a:solidFill>
                  <a:schemeClr val="lt1"/>
                </a:solidFill>
                <a:latin typeface="Arial"/>
                <a:ea typeface="Arial"/>
                <a:cs typeface="Arial"/>
                <a:sym typeface="Arial"/>
              </a:defRPr>
            </a:lvl5pPr>
            <a:lvl6pPr indent="0" lvl="5" marL="0" algn="r">
              <a:spcBef>
                <a:spcPts val="0"/>
              </a:spcBef>
              <a:buNone/>
              <a:defRPr b="0" i="0" sz="900" u="none" cap="none" strike="noStrike">
                <a:solidFill>
                  <a:schemeClr val="lt1"/>
                </a:solidFill>
                <a:latin typeface="Arial"/>
                <a:ea typeface="Arial"/>
                <a:cs typeface="Arial"/>
                <a:sym typeface="Arial"/>
              </a:defRPr>
            </a:lvl6pPr>
            <a:lvl7pPr indent="0" lvl="6" marL="0" algn="r">
              <a:spcBef>
                <a:spcPts val="0"/>
              </a:spcBef>
              <a:buNone/>
              <a:defRPr b="0" i="0" sz="900" u="none" cap="none" strike="noStrike">
                <a:solidFill>
                  <a:schemeClr val="lt1"/>
                </a:solidFill>
                <a:latin typeface="Arial"/>
                <a:ea typeface="Arial"/>
                <a:cs typeface="Arial"/>
                <a:sym typeface="Arial"/>
              </a:defRPr>
            </a:lvl7pPr>
            <a:lvl8pPr indent="0" lvl="7" marL="0" algn="r">
              <a:spcBef>
                <a:spcPts val="0"/>
              </a:spcBef>
              <a:buNone/>
              <a:defRPr b="0" i="0" sz="900" u="none" cap="none" strike="noStrike">
                <a:solidFill>
                  <a:schemeClr val="lt1"/>
                </a:solidFill>
                <a:latin typeface="Arial"/>
                <a:ea typeface="Arial"/>
                <a:cs typeface="Arial"/>
                <a:sym typeface="Arial"/>
              </a:defRPr>
            </a:lvl8pPr>
            <a:lvl9pPr indent="0" lvl="8" marL="0" algn="r">
              <a:spcBef>
                <a:spcPts val="0"/>
              </a:spcBef>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r>
              <a:rPr lang="en-US"/>
              <a:t>NAME OF PRESENTATAION  |  </a:t>
            </a: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1" name="Shape 21"/>
        <p:cNvGrpSpPr/>
        <p:nvPr/>
      </p:nvGrpSpPr>
      <p:grpSpPr>
        <a:xfrm>
          <a:off x="0" y="0"/>
          <a:ext cx="0" cy="0"/>
          <a:chOff x="0" y="0"/>
          <a:chExt cx="0" cy="0"/>
        </a:xfrm>
      </p:grpSpPr>
      <p:sp>
        <p:nvSpPr>
          <p:cNvPr id="22" name="Google Shape;22;p4"/>
          <p:cNvSpPr txBox="1"/>
          <p:nvPr>
            <p:ph idx="12" type="sldNum"/>
          </p:nvPr>
        </p:nvSpPr>
        <p:spPr>
          <a:xfrm>
            <a:off x="7109791" y="6334919"/>
            <a:ext cx="2743200" cy="29448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and Content">
  <p:cSld name="1_Title and Content">
    <p:spTree>
      <p:nvGrpSpPr>
        <p:cNvPr id="23" name="Shape 23"/>
        <p:cNvGrpSpPr/>
        <p:nvPr/>
      </p:nvGrpSpPr>
      <p:grpSpPr>
        <a:xfrm>
          <a:off x="0" y="0"/>
          <a:ext cx="0" cy="0"/>
          <a:chOff x="0" y="0"/>
          <a:chExt cx="0" cy="0"/>
        </a:xfrm>
      </p:grpSpPr>
      <p:sp>
        <p:nvSpPr>
          <p:cNvPr id="24" name="Google Shape;2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5"/>
          <p:cNvSpPr txBox="1"/>
          <p:nvPr>
            <p:ph idx="1" type="body"/>
          </p:nvPr>
        </p:nvSpPr>
        <p:spPr>
          <a:xfrm>
            <a:off x="838200" y="1825625"/>
            <a:ext cx="10515600" cy="3779021"/>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5"/>
          <p:cNvSpPr txBox="1"/>
          <p:nvPr>
            <p:ph idx="12" type="sldNum"/>
          </p:nvPr>
        </p:nvSpPr>
        <p:spPr>
          <a:xfrm>
            <a:off x="7109791" y="6334919"/>
            <a:ext cx="2743200" cy="29448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lt1"/>
                </a:solidFill>
                <a:latin typeface="Arial"/>
                <a:ea typeface="Arial"/>
                <a:cs typeface="Arial"/>
                <a:sym typeface="Arial"/>
              </a:defRPr>
            </a:lvl1pPr>
            <a:lvl2pPr indent="0" lvl="1" marL="0" algn="r">
              <a:spcBef>
                <a:spcPts val="0"/>
              </a:spcBef>
              <a:buNone/>
              <a:defRPr sz="900">
                <a:solidFill>
                  <a:schemeClr val="lt1"/>
                </a:solidFill>
                <a:latin typeface="Arial"/>
                <a:ea typeface="Arial"/>
                <a:cs typeface="Arial"/>
                <a:sym typeface="Arial"/>
              </a:defRPr>
            </a:lvl2pPr>
            <a:lvl3pPr indent="0" lvl="2" marL="0" algn="r">
              <a:spcBef>
                <a:spcPts val="0"/>
              </a:spcBef>
              <a:buNone/>
              <a:defRPr sz="900">
                <a:solidFill>
                  <a:schemeClr val="lt1"/>
                </a:solidFill>
                <a:latin typeface="Arial"/>
                <a:ea typeface="Arial"/>
                <a:cs typeface="Arial"/>
                <a:sym typeface="Arial"/>
              </a:defRPr>
            </a:lvl3pPr>
            <a:lvl4pPr indent="0" lvl="3" marL="0" algn="r">
              <a:spcBef>
                <a:spcPts val="0"/>
              </a:spcBef>
              <a:buNone/>
              <a:defRPr sz="900">
                <a:solidFill>
                  <a:schemeClr val="lt1"/>
                </a:solidFill>
                <a:latin typeface="Arial"/>
                <a:ea typeface="Arial"/>
                <a:cs typeface="Arial"/>
                <a:sym typeface="Arial"/>
              </a:defRPr>
            </a:lvl4pPr>
            <a:lvl5pPr indent="0" lvl="4" marL="0" algn="r">
              <a:spcBef>
                <a:spcPts val="0"/>
              </a:spcBef>
              <a:buNone/>
              <a:defRPr sz="900">
                <a:solidFill>
                  <a:schemeClr val="lt1"/>
                </a:solidFill>
                <a:latin typeface="Arial"/>
                <a:ea typeface="Arial"/>
                <a:cs typeface="Arial"/>
                <a:sym typeface="Arial"/>
              </a:defRPr>
            </a:lvl5pPr>
            <a:lvl6pPr indent="0" lvl="5" marL="0" algn="r">
              <a:spcBef>
                <a:spcPts val="0"/>
              </a:spcBef>
              <a:buNone/>
              <a:defRPr sz="900">
                <a:solidFill>
                  <a:schemeClr val="lt1"/>
                </a:solidFill>
                <a:latin typeface="Arial"/>
                <a:ea typeface="Arial"/>
                <a:cs typeface="Arial"/>
                <a:sym typeface="Arial"/>
              </a:defRPr>
            </a:lvl6pPr>
            <a:lvl7pPr indent="0" lvl="6" marL="0" algn="r">
              <a:spcBef>
                <a:spcPts val="0"/>
              </a:spcBef>
              <a:buNone/>
              <a:defRPr sz="900">
                <a:solidFill>
                  <a:schemeClr val="lt1"/>
                </a:solidFill>
                <a:latin typeface="Arial"/>
                <a:ea typeface="Arial"/>
                <a:cs typeface="Arial"/>
                <a:sym typeface="Arial"/>
              </a:defRPr>
            </a:lvl7pPr>
            <a:lvl8pPr indent="0" lvl="7" marL="0" algn="r">
              <a:spcBef>
                <a:spcPts val="0"/>
              </a:spcBef>
              <a:buNone/>
              <a:defRPr sz="900">
                <a:solidFill>
                  <a:schemeClr val="lt1"/>
                </a:solidFill>
                <a:latin typeface="Arial"/>
                <a:ea typeface="Arial"/>
                <a:cs typeface="Arial"/>
                <a:sym typeface="Arial"/>
              </a:defRPr>
            </a:lvl8pPr>
            <a:lvl9pPr indent="0" lvl="8" marL="0" algn="r">
              <a:spcBef>
                <a:spcPts val="0"/>
              </a:spcBef>
              <a:buNone/>
              <a:defRPr sz="900">
                <a:solidFill>
                  <a:schemeClr val="lt1"/>
                </a:solidFill>
                <a:latin typeface="Arial"/>
                <a:ea typeface="Arial"/>
                <a:cs typeface="Arial"/>
                <a:sym typeface="Arial"/>
              </a:defRPr>
            </a:lvl9pPr>
          </a:lstStyle>
          <a:p>
            <a:pPr indent="0" lvl="0" marL="0" rtl="0" algn="r">
              <a:spcBef>
                <a:spcPts val="0"/>
              </a:spcBef>
              <a:spcAft>
                <a:spcPts val="0"/>
              </a:spcAft>
              <a:buNone/>
            </a:pPr>
            <a:r>
              <a:rPr lang="en-US"/>
              <a:t>NAME OF PRESENTATAION  |  </a:t>
            </a: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6"/>
          <p:cNvSpPr txBox="1"/>
          <p:nvPr>
            <p:ph idx="12" type="sldNum"/>
          </p:nvPr>
        </p:nvSpPr>
        <p:spPr>
          <a:xfrm>
            <a:off x="7109791" y="6334919"/>
            <a:ext cx="2743200" cy="29448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0" name="Shape 30"/>
        <p:cNvGrpSpPr/>
        <p:nvPr/>
      </p:nvGrpSpPr>
      <p:grpSpPr>
        <a:xfrm>
          <a:off x="0" y="0"/>
          <a:ext cx="0" cy="0"/>
          <a:chOff x="0" y="0"/>
          <a:chExt cx="0" cy="0"/>
        </a:xfrm>
      </p:grpSpPr>
      <p:sp>
        <p:nvSpPr>
          <p:cNvPr id="31" name="Google Shape;31;p7"/>
          <p:cNvSpPr txBox="1"/>
          <p:nvPr>
            <p:ph type="title"/>
          </p:nvPr>
        </p:nvSpPr>
        <p:spPr>
          <a:xfrm>
            <a:off x="613189" y="825155"/>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7"/>
          <p:cNvSpPr txBox="1"/>
          <p:nvPr>
            <p:ph idx="1" type="body"/>
          </p:nvPr>
        </p:nvSpPr>
        <p:spPr>
          <a:xfrm>
            <a:off x="613189" y="3704880"/>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3" name="Google Shape;33;p7"/>
          <p:cNvSpPr txBox="1"/>
          <p:nvPr>
            <p:ph idx="12" type="sldNum"/>
          </p:nvPr>
        </p:nvSpPr>
        <p:spPr>
          <a:xfrm>
            <a:off x="7109791" y="6334919"/>
            <a:ext cx="2743200" cy="29448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4" name="Shape 34"/>
        <p:cNvGrpSpPr/>
        <p:nvPr/>
      </p:nvGrpSpPr>
      <p:grpSpPr>
        <a:xfrm>
          <a:off x="0" y="0"/>
          <a:ext cx="0" cy="0"/>
          <a:chOff x="0" y="0"/>
          <a:chExt cx="0" cy="0"/>
        </a:xfrm>
      </p:grpSpPr>
      <p:sp>
        <p:nvSpPr>
          <p:cNvPr id="35" name="Google Shape;35;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8"/>
          <p:cNvSpPr txBox="1"/>
          <p:nvPr>
            <p:ph idx="1" type="body"/>
          </p:nvPr>
        </p:nvSpPr>
        <p:spPr>
          <a:xfrm>
            <a:off x="838200" y="1825625"/>
            <a:ext cx="5181600" cy="382974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8"/>
          <p:cNvSpPr txBox="1"/>
          <p:nvPr>
            <p:ph idx="2" type="body"/>
          </p:nvPr>
        </p:nvSpPr>
        <p:spPr>
          <a:xfrm>
            <a:off x="6172200" y="1825625"/>
            <a:ext cx="5181600" cy="382974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8"/>
          <p:cNvSpPr txBox="1"/>
          <p:nvPr>
            <p:ph idx="12" type="sldNum"/>
          </p:nvPr>
        </p:nvSpPr>
        <p:spPr>
          <a:xfrm>
            <a:off x="7109791" y="6334919"/>
            <a:ext cx="2743200" cy="29448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9" name="Shape 39"/>
        <p:cNvGrpSpPr/>
        <p:nvPr/>
      </p:nvGrpSpPr>
      <p:grpSpPr>
        <a:xfrm>
          <a:off x="0" y="0"/>
          <a:ext cx="0" cy="0"/>
          <a:chOff x="0" y="0"/>
          <a:chExt cx="0" cy="0"/>
        </a:xfrm>
      </p:grpSpPr>
      <p:sp>
        <p:nvSpPr>
          <p:cNvPr id="40" name="Google Shape;40;p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2" name="Google Shape;42;p9"/>
          <p:cNvSpPr txBox="1"/>
          <p:nvPr>
            <p:ph idx="2" type="body"/>
          </p:nvPr>
        </p:nvSpPr>
        <p:spPr>
          <a:xfrm>
            <a:off x="839788" y="2505075"/>
            <a:ext cx="5157787" cy="3239742"/>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9"/>
          <p:cNvSpPr txBox="1"/>
          <p:nvPr>
            <p:ph idx="4" type="body"/>
          </p:nvPr>
        </p:nvSpPr>
        <p:spPr>
          <a:xfrm>
            <a:off x="6172200" y="2505075"/>
            <a:ext cx="5183188" cy="3239742"/>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9"/>
          <p:cNvSpPr txBox="1"/>
          <p:nvPr>
            <p:ph idx="12" type="sldNum"/>
          </p:nvPr>
        </p:nvSpPr>
        <p:spPr>
          <a:xfrm>
            <a:off x="7109791" y="6334919"/>
            <a:ext cx="2743200" cy="29448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46" name="Shape 46"/>
        <p:cNvGrpSpPr/>
        <p:nvPr/>
      </p:nvGrpSpPr>
      <p:grpSpPr>
        <a:xfrm>
          <a:off x="0" y="0"/>
          <a:ext cx="0" cy="0"/>
          <a:chOff x="0" y="0"/>
          <a:chExt cx="0" cy="0"/>
        </a:xfrm>
      </p:grpSpPr>
      <p:sp>
        <p:nvSpPr>
          <p:cNvPr id="47" name="Google Shape;47;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9" name="Google Shape;49;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0" name="Google Shape;50;p10"/>
          <p:cNvSpPr txBox="1"/>
          <p:nvPr>
            <p:ph idx="12" type="sldNum"/>
          </p:nvPr>
        </p:nvSpPr>
        <p:spPr>
          <a:xfrm>
            <a:off x="7109791" y="6334919"/>
            <a:ext cx="2743200" cy="29448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0" y="4794738"/>
            <a:ext cx="12192000" cy="2063262"/>
          </a:xfrm>
          <a:prstGeom prst="rect">
            <a:avLst/>
          </a:prstGeom>
          <a:noFill/>
          <a:ln>
            <a:noFill/>
          </a:ln>
        </p:spPr>
      </p:pic>
      <p:sp>
        <p:nvSpPr>
          <p:cNvPr id="7" name="Google Shape;7;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
          <p:cNvSpPr txBox="1"/>
          <p:nvPr>
            <p:ph idx="1" type="body"/>
          </p:nvPr>
        </p:nvSpPr>
        <p:spPr>
          <a:xfrm>
            <a:off x="838200" y="1825625"/>
            <a:ext cx="10515600" cy="3909253"/>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2" type="sldNum"/>
          </p:nvPr>
        </p:nvSpPr>
        <p:spPr>
          <a:xfrm>
            <a:off x="7109791" y="6334919"/>
            <a:ext cx="2743200" cy="294481"/>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lt1"/>
                </a:solidFill>
                <a:latin typeface="Arial"/>
                <a:ea typeface="Arial"/>
                <a:cs typeface="Arial"/>
                <a:sym typeface="Arial"/>
              </a:defRPr>
            </a:lvl1pPr>
            <a:lvl2pPr indent="0" lvl="1" marL="0" marR="0" rtl="0" algn="r">
              <a:spcBef>
                <a:spcPts val="0"/>
              </a:spcBef>
              <a:buNone/>
              <a:defRPr b="0" i="0" sz="900" u="none" cap="none" strike="noStrike">
                <a:solidFill>
                  <a:schemeClr val="lt1"/>
                </a:solidFill>
                <a:latin typeface="Arial"/>
                <a:ea typeface="Arial"/>
                <a:cs typeface="Arial"/>
                <a:sym typeface="Arial"/>
              </a:defRPr>
            </a:lvl2pPr>
            <a:lvl3pPr indent="0" lvl="2" marL="0" marR="0" rtl="0" algn="r">
              <a:spcBef>
                <a:spcPts val="0"/>
              </a:spcBef>
              <a:buNone/>
              <a:defRPr b="0" i="0" sz="900" u="none" cap="none" strike="noStrike">
                <a:solidFill>
                  <a:schemeClr val="lt1"/>
                </a:solidFill>
                <a:latin typeface="Arial"/>
                <a:ea typeface="Arial"/>
                <a:cs typeface="Arial"/>
                <a:sym typeface="Arial"/>
              </a:defRPr>
            </a:lvl3pPr>
            <a:lvl4pPr indent="0" lvl="3" marL="0" marR="0" rtl="0" algn="r">
              <a:spcBef>
                <a:spcPts val="0"/>
              </a:spcBef>
              <a:buNone/>
              <a:defRPr b="0" i="0" sz="900" u="none" cap="none" strike="noStrike">
                <a:solidFill>
                  <a:schemeClr val="lt1"/>
                </a:solidFill>
                <a:latin typeface="Arial"/>
                <a:ea typeface="Arial"/>
                <a:cs typeface="Arial"/>
                <a:sym typeface="Arial"/>
              </a:defRPr>
            </a:lvl4pPr>
            <a:lvl5pPr indent="0" lvl="4" marL="0" marR="0" rtl="0" algn="r">
              <a:spcBef>
                <a:spcPts val="0"/>
              </a:spcBef>
              <a:buNone/>
              <a:defRPr b="0" i="0" sz="900" u="none" cap="none" strike="noStrike">
                <a:solidFill>
                  <a:schemeClr val="lt1"/>
                </a:solidFill>
                <a:latin typeface="Arial"/>
                <a:ea typeface="Arial"/>
                <a:cs typeface="Arial"/>
                <a:sym typeface="Arial"/>
              </a:defRPr>
            </a:lvl5pPr>
            <a:lvl6pPr indent="0" lvl="5" marL="0" marR="0" rtl="0" algn="r">
              <a:spcBef>
                <a:spcPts val="0"/>
              </a:spcBef>
              <a:buNone/>
              <a:defRPr b="0" i="0" sz="900" u="none" cap="none" strike="noStrike">
                <a:solidFill>
                  <a:schemeClr val="lt1"/>
                </a:solidFill>
                <a:latin typeface="Arial"/>
                <a:ea typeface="Arial"/>
                <a:cs typeface="Arial"/>
                <a:sym typeface="Arial"/>
              </a:defRPr>
            </a:lvl6pPr>
            <a:lvl7pPr indent="0" lvl="6" marL="0" marR="0" rtl="0" algn="r">
              <a:spcBef>
                <a:spcPts val="0"/>
              </a:spcBef>
              <a:buNone/>
              <a:defRPr b="0" i="0" sz="900" u="none" cap="none" strike="noStrike">
                <a:solidFill>
                  <a:schemeClr val="lt1"/>
                </a:solidFill>
                <a:latin typeface="Arial"/>
                <a:ea typeface="Arial"/>
                <a:cs typeface="Arial"/>
                <a:sym typeface="Arial"/>
              </a:defRPr>
            </a:lvl7pPr>
            <a:lvl8pPr indent="0" lvl="7" marL="0" marR="0" rtl="0" algn="r">
              <a:spcBef>
                <a:spcPts val="0"/>
              </a:spcBef>
              <a:buNone/>
              <a:defRPr b="0" i="0" sz="900" u="none" cap="none" strike="noStrike">
                <a:solidFill>
                  <a:schemeClr val="lt1"/>
                </a:solidFill>
                <a:latin typeface="Arial"/>
                <a:ea typeface="Arial"/>
                <a:cs typeface="Arial"/>
                <a:sym typeface="Arial"/>
              </a:defRPr>
            </a:lvl8pPr>
            <a:lvl9pPr indent="0" lvl="8" marL="0" marR="0" rtl="0" algn="r">
              <a:spcBef>
                <a:spcPts val="0"/>
              </a:spcBef>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r>
              <a:rPr lang="en-US"/>
              <a:t>NAME OF PRESENTATAION  |  </a:t>
            </a: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2"/>
          <p:cNvSpPr txBox="1"/>
          <p:nvPr>
            <p:ph type="ctrTitle"/>
          </p:nvPr>
        </p:nvSpPr>
        <p:spPr>
          <a:xfrm>
            <a:off x="609600" y="406400"/>
            <a:ext cx="8474765" cy="2387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6000"/>
              <a:buFont typeface="Arial"/>
              <a:buNone/>
            </a:pPr>
            <a:r>
              <a:rPr lang="en-US"/>
              <a:t>Introducing WACAC:</a:t>
            </a:r>
            <a:endParaRPr/>
          </a:p>
        </p:txBody>
      </p:sp>
      <p:sp>
        <p:nvSpPr>
          <p:cNvPr id="61" name="Google Shape;61;p12"/>
          <p:cNvSpPr txBox="1"/>
          <p:nvPr>
            <p:ph idx="1" type="subTitle"/>
          </p:nvPr>
        </p:nvSpPr>
        <p:spPr>
          <a:xfrm>
            <a:off x="609600" y="2926177"/>
            <a:ext cx="9144000" cy="50282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400"/>
              <a:buNone/>
            </a:pPr>
            <a:r>
              <a:rPr lang="en-US"/>
              <a:t>The Western Association for College Admission Counseling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21"/>
          <p:cNvSpPr txBox="1"/>
          <p:nvPr>
            <p:ph type="title"/>
          </p:nvPr>
        </p:nvSpPr>
        <p:spPr>
          <a:xfrm>
            <a:off x="587829" y="180064"/>
            <a:ext cx="10798629" cy="94116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a:latin typeface="Arial"/>
                <a:ea typeface="Arial"/>
                <a:cs typeface="Arial"/>
                <a:sym typeface="Arial"/>
              </a:rPr>
              <a:t>2019-2020 Projected Expenses</a:t>
            </a:r>
            <a:endParaRPr/>
          </a:p>
        </p:txBody>
      </p:sp>
      <p:pic>
        <p:nvPicPr>
          <p:cNvPr id="119" name="Google Shape;119;p21"/>
          <p:cNvPicPr preferRelativeResize="0"/>
          <p:nvPr/>
        </p:nvPicPr>
        <p:blipFill rotWithShape="1">
          <a:blip r:embed="rId3">
            <a:alphaModFix/>
          </a:blip>
          <a:srcRect b="0" l="0" r="0" t="0"/>
          <a:stretch/>
        </p:blipFill>
        <p:spPr>
          <a:xfrm>
            <a:off x="381000" y="1251860"/>
            <a:ext cx="7598229" cy="4822371"/>
          </a:xfrm>
          <a:prstGeom prst="rect">
            <a:avLst/>
          </a:prstGeom>
          <a:noFill/>
          <a:ln>
            <a:noFill/>
          </a:ln>
        </p:spPr>
      </p:pic>
      <p:sp>
        <p:nvSpPr>
          <p:cNvPr id="120" name="Google Shape;120;p21"/>
          <p:cNvSpPr txBox="1"/>
          <p:nvPr/>
        </p:nvSpPr>
        <p:spPr>
          <a:xfrm>
            <a:off x="7892143" y="1055913"/>
            <a:ext cx="4169230" cy="44627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Arial"/>
                <a:ea typeface="Arial"/>
                <a:cs typeface="Arial"/>
                <a:sym typeface="Arial"/>
              </a:rPr>
              <a:t>Expenses</a:t>
            </a:r>
            <a:endParaRPr/>
          </a:p>
          <a:p>
            <a:pPr indent="0" lvl="0" marL="0" marR="0" rtl="0" algn="l">
              <a:spcBef>
                <a:spcPts val="0"/>
              </a:spcBef>
              <a:spcAft>
                <a:spcPts val="0"/>
              </a:spcAft>
              <a:buNone/>
            </a:pPr>
            <a:r>
              <a:t/>
            </a:r>
            <a:endParaRPr b="1" sz="1600">
              <a:solidFill>
                <a:schemeClr val="dk1"/>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Admin &amp; Governance	$147,500</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College Fairs		$145,000</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Communications	$6,000</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Conference		$200,000</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Development		$500</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Executive Board	$113,500</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Gov. Relations		$20,000</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Inter-Assoc/Transfer	$1,500</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Membership		$4,000</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Prof. Development	$62,000</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			_______</a:t>
            </a:r>
            <a:endParaRPr/>
          </a:p>
          <a:p>
            <a:pPr indent="0" lvl="0" marL="0" marR="0" rtl="0" algn="l">
              <a:spcBef>
                <a:spcPts val="0"/>
              </a:spcBef>
              <a:spcAft>
                <a:spcPts val="0"/>
              </a:spcAft>
              <a:buNone/>
            </a:pPr>
            <a:r>
              <a:rPr b="1" i="1" lang="en-US" sz="2000">
                <a:solidFill>
                  <a:schemeClr val="dk1"/>
                </a:solidFill>
                <a:latin typeface="Arial"/>
                <a:ea typeface="Arial"/>
                <a:cs typeface="Arial"/>
                <a:sym typeface="Arial"/>
              </a:rPr>
              <a:t>Total</a:t>
            </a:r>
            <a:r>
              <a:rPr b="1" lang="en-US" sz="2000">
                <a:solidFill>
                  <a:schemeClr val="dk1"/>
                </a:solidFill>
                <a:latin typeface="Arial"/>
                <a:ea typeface="Arial"/>
                <a:cs typeface="Arial"/>
                <a:sym typeface="Arial"/>
              </a:rPr>
              <a:t>			$700,000</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2"/>
          <p:cNvSpPr txBox="1"/>
          <p:nvPr>
            <p:ph type="title"/>
          </p:nvPr>
        </p:nvSpPr>
        <p:spPr>
          <a:xfrm>
            <a:off x="566057" y="354239"/>
            <a:ext cx="10787743" cy="10826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a:latin typeface="Arial"/>
                <a:ea typeface="Arial"/>
                <a:cs typeface="Arial"/>
                <a:sym typeface="Arial"/>
              </a:rPr>
              <a:t>Strategic Planning: WACAC 2025</a:t>
            </a:r>
            <a:endParaRPr/>
          </a:p>
        </p:txBody>
      </p:sp>
      <p:pic>
        <p:nvPicPr>
          <p:cNvPr id="126" name="Google Shape;126;p22"/>
          <p:cNvPicPr preferRelativeResize="0"/>
          <p:nvPr>
            <p:ph idx="1" type="body"/>
          </p:nvPr>
        </p:nvPicPr>
        <p:blipFill rotWithShape="1">
          <a:blip r:embed="rId3">
            <a:alphaModFix/>
          </a:blip>
          <a:srcRect b="0" l="0" r="0" t="0"/>
          <a:stretch/>
        </p:blipFill>
        <p:spPr>
          <a:xfrm>
            <a:off x="206822" y="1319893"/>
            <a:ext cx="4469040" cy="4469040"/>
          </a:xfrm>
          <a:prstGeom prst="rect">
            <a:avLst/>
          </a:prstGeom>
          <a:noFill/>
          <a:ln>
            <a:noFill/>
          </a:ln>
        </p:spPr>
      </p:pic>
      <p:sp>
        <p:nvSpPr>
          <p:cNvPr id="127" name="Google Shape;127;p22"/>
          <p:cNvSpPr txBox="1"/>
          <p:nvPr/>
        </p:nvSpPr>
        <p:spPr>
          <a:xfrm>
            <a:off x="5486401" y="1885953"/>
            <a:ext cx="6213974" cy="295465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The Executive Board is currently working on a draft strategic plan based on results of a fall 2019 membership survey, Board discussions, and a Past-President focus group. The themes that have emerged are: </a:t>
            </a:r>
            <a:endParaRPr/>
          </a:p>
          <a:p>
            <a:pPr indent="0" lvl="0" marL="0" marR="0" rtl="0" algn="l">
              <a:spcBef>
                <a:spcPts val="0"/>
              </a:spcBef>
              <a:spcAft>
                <a:spcPts val="0"/>
              </a:spcAft>
              <a:buNone/>
            </a:pPr>
            <a:r>
              <a:t/>
            </a:r>
            <a:endParaRPr sz="1000">
              <a:solidFill>
                <a:schemeClr val="dk1"/>
              </a:solidFill>
              <a:latin typeface="Arial"/>
              <a:ea typeface="Arial"/>
              <a:cs typeface="Arial"/>
              <a:sym typeface="Arial"/>
            </a:endParaRPr>
          </a:p>
          <a:p>
            <a:pPr indent="0" lvl="0" marL="0" marR="0" rtl="0" algn="ctr">
              <a:spcBef>
                <a:spcPts val="0"/>
              </a:spcBef>
              <a:spcAft>
                <a:spcPts val="0"/>
              </a:spcAft>
              <a:buNone/>
            </a:pPr>
            <a:r>
              <a:t/>
            </a:r>
            <a:endParaRPr b="1" sz="2800">
              <a:solidFill>
                <a:schemeClr val="dk1"/>
              </a:solidFill>
              <a:latin typeface="Arial"/>
              <a:ea typeface="Arial"/>
              <a:cs typeface="Arial"/>
              <a:sym typeface="Arial"/>
            </a:endParaRPr>
          </a:p>
          <a:p>
            <a:pPr indent="0" lvl="0" marL="0" marR="0" rtl="0" algn="ctr">
              <a:spcBef>
                <a:spcPts val="0"/>
              </a:spcBef>
              <a:spcAft>
                <a:spcPts val="0"/>
              </a:spcAft>
              <a:buNone/>
            </a:pPr>
            <a:r>
              <a:rPr b="1" lang="en-US" sz="2800">
                <a:solidFill>
                  <a:schemeClr val="dk1"/>
                </a:solidFill>
                <a:latin typeface="Arial"/>
                <a:ea typeface="Arial"/>
                <a:cs typeface="Arial"/>
                <a:sym typeface="Arial"/>
              </a:rPr>
              <a:t>Engage, Influence, Evolve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3"/>
          <p:cNvSpPr txBox="1"/>
          <p:nvPr>
            <p:ph type="title"/>
          </p:nvPr>
        </p:nvSpPr>
        <p:spPr>
          <a:xfrm>
            <a:off x="566057" y="354239"/>
            <a:ext cx="10787743" cy="10826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a:latin typeface="Arial"/>
                <a:ea typeface="Arial"/>
                <a:cs typeface="Arial"/>
                <a:sym typeface="Arial"/>
              </a:rPr>
              <a:t>Strategic Planning: WACAC 2025</a:t>
            </a:r>
            <a:endParaRPr/>
          </a:p>
        </p:txBody>
      </p:sp>
      <p:pic>
        <p:nvPicPr>
          <p:cNvPr id="133" name="Google Shape;133;p23"/>
          <p:cNvPicPr preferRelativeResize="0"/>
          <p:nvPr>
            <p:ph idx="1" type="body"/>
          </p:nvPr>
        </p:nvPicPr>
        <p:blipFill rotWithShape="1">
          <a:blip r:embed="rId3">
            <a:alphaModFix/>
          </a:blip>
          <a:srcRect b="0" l="0" r="0" t="0"/>
          <a:stretch/>
        </p:blipFill>
        <p:spPr>
          <a:xfrm>
            <a:off x="206824" y="1319893"/>
            <a:ext cx="4469040" cy="4469040"/>
          </a:xfrm>
          <a:prstGeom prst="rect">
            <a:avLst/>
          </a:prstGeom>
          <a:noFill/>
          <a:ln>
            <a:noFill/>
          </a:ln>
        </p:spPr>
      </p:pic>
      <p:sp>
        <p:nvSpPr>
          <p:cNvPr id="134" name="Google Shape;134;p23"/>
          <p:cNvSpPr txBox="1"/>
          <p:nvPr/>
        </p:nvSpPr>
        <p:spPr>
          <a:xfrm>
            <a:off x="4484916" y="1439636"/>
            <a:ext cx="7663542" cy="437042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Each theme has specific goals within it, as well as more prescriptive actions. Example: </a:t>
            </a:r>
            <a:endParaRPr/>
          </a:p>
          <a:p>
            <a:pPr indent="0" lvl="0" marL="0" marR="0" rtl="0" algn="l">
              <a:spcBef>
                <a:spcPts val="0"/>
              </a:spcBef>
              <a:spcAft>
                <a:spcPts val="0"/>
              </a:spcAft>
              <a:buNone/>
            </a:pPr>
            <a:r>
              <a:t/>
            </a:r>
            <a:endParaRPr sz="10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Arial"/>
                <a:ea typeface="Arial"/>
                <a:cs typeface="Arial"/>
                <a:sym typeface="Arial"/>
              </a:rPr>
              <a:t>Engage</a:t>
            </a:r>
            <a:endParaRPr/>
          </a:p>
          <a:p>
            <a:pPr indent="0" lvl="0" marL="0" marR="0" rtl="0" algn="l">
              <a:spcBef>
                <a:spcPts val="0"/>
              </a:spcBef>
              <a:spcAft>
                <a:spcPts val="0"/>
              </a:spcAft>
              <a:buNone/>
            </a:pPr>
            <a:r>
              <a:t/>
            </a:r>
            <a:endParaRPr b="1" sz="1000">
              <a:solidFill>
                <a:schemeClr val="dk1"/>
              </a:solidFill>
              <a:latin typeface="Arial"/>
              <a:ea typeface="Arial"/>
              <a:cs typeface="Arial"/>
              <a:sym typeface="Arial"/>
            </a:endParaRPr>
          </a:p>
          <a:p>
            <a:pPr indent="-457200" lvl="0" marL="457200" marR="0" rtl="0" algn="l">
              <a:spcBef>
                <a:spcPts val="0"/>
              </a:spcBef>
              <a:spcAft>
                <a:spcPts val="0"/>
              </a:spcAft>
              <a:buClr>
                <a:schemeClr val="dk1"/>
              </a:buClr>
              <a:buSzPts val="2400"/>
              <a:buFont typeface="Arial"/>
              <a:buChar char="•"/>
            </a:pPr>
            <a:r>
              <a:rPr b="1" lang="en-US" sz="2400">
                <a:solidFill>
                  <a:schemeClr val="dk1"/>
                </a:solidFill>
                <a:latin typeface="Arial"/>
                <a:ea typeface="Arial"/>
                <a:cs typeface="Arial"/>
                <a:sym typeface="Arial"/>
              </a:rPr>
              <a:t>Support, affirm, and empower all members</a:t>
            </a:r>
            <a:endParaRPr/>
          </a:p>
          <a:p>
            <a:pPr indent="0" lvl="1" marL="457200" marR="0" rtl="0" algn="l">
              <a:spcBef>
                <a:spcPts val="0"/>
              </a:spcBef>
              <a:spcAft>
                <a:spcPts val="0"/>
              </a:spcAft>
              <a:buNone/>
            </a:pPr>
            <a:r>
              <a:t/>
            </a:r>
            <a:endParaRPr b="0" i="0" sz="1000" u="none" cap="none" strike="noStrike">
              <a:solidFill>
                <a:schemeClr val="dk1"/>
              </a:solidFill>
              <a:latin typeface="Arial"/>
              <a:ea typeface="Arial"/>
              <a:cs typeface="Arial"/>
              <a:sym typeface="Arial"/>
            </a:endParaRPr>
          </a:p>
          <a:p>
            <a:pPr indent="-342900" lvl="1" marL="800100" marR="0" rtl="0" algn="l">
              <a:spcBef>
                <a:spcPts val="0"/>
              </a:spcBef>
              <a:spcAft>
                <a:spcPts val="0"/>
              </a:spcAft>
              <a:buClr>
                <a:schemeClr val="dk1"/>
              </a:buClr>
              <a:buSzPts val="2000"/>
              <a:buFont typeface="Noto Sans Symbols"/>
              <a:buChar char="▪"/>
            </a:pPr>
            <a:r>
              <a:rPr b="0" i="0" lang="en-US" sz="2000" u="none" cap="none" strike="noStrike">
                <a:solidFill>
                  <a:schemeClr val="dk1"/>
                </a:solidFill>
                <a:latin typeface="Arial"/>
                <a:ea typeface="Arial"/>
                <a:cs typeface="Arial"/>
                <a:sym typeface="Arial"/>
              </a:rPr>
              <a:t>Clarify a path to WACAC involvement, engagement and leadership</a:t>
            </a:r>
            <a:endParaRPr/>
          </a:p>
          <a:p>
            <a:pPr indent="0" lvl="1" marL="457200" marR="0" rtl="0" algn="l">
              <a:spcBef>
                <a:spcPts val="0"/>
              </a:spcBef>
              <a:spcAft>
                <a:spcPts val="0"/>
              </a:spcAft>
              <a:buNone/>
            </a:pPr>
            <a:r>
              <a:t/>
            </a:r>
            <a:endParaRPr b="0" i="0" sz="1000" u="none" cap="none" strike="noStrike">
              <a:solidFill>
                <a:schemeClr val="dk1"/>
              </a:solidFill>
              <a:latin typeface="Arial"/>
              <a:ea typeface="Arial"/>
              <a:cs typeface="Arial"/>
              <a:sym typeface="Arial"/>
            </a:endParaRPr>
          </a:p>
          <a:p>
            <a:pPr indent="-342900" lvl="1" marL="800100" marR="0" rtl="0" algn="l">
              <a:spcBef>
                <a:spcPts val="0"/>
              </a:spcBef>
              <a:spcAft>
                <a:spcPts val="0"/>
              </a:spcAft>
              <a:buClr>
                <a:schemeClr val="dk1"/>
              </a:buClr>
              <a:buSzPts val="2000"/>
              <a:buFont typeface="Noto Sans Symbols"/>
              <a:buChar char="▪"/>
            </a:pPr>
            <a:r>
              <a:rPr b="0" i="0" lang="en-US" sz="2000" u="none" cap="none" strike="noStrike">
                <a:solidFill>
                  <a:schemeClr val="dk1"/>
                </a:solidFill>
                <a:latin typeface="Arial"/>
                <a:ea typeface="Arial"/>
                <a:cs typeface="Arial"/>
                <a:sym typeface="Arial"/>
              </a:rPr>
              <a:t>Expand Board representation to reflect all professional backgrounds and social identity categories</a:t>
            </a:r>
            <a:endParaRPr/>
          </a:p>
          <a:p>
            <a:pPr indent="0" lvl="1" marL="457200" marR="0" rtl="0" algn="l">
              <a:spcBef>
                <a:spcPts val="0"/>
              </a:spcBef>
              <a:spcAft>
                <a:spcPts val="0"/>
              </a:spcAft>
              <a:buNone/>
            </a:pPr>
            <a:r>
              <a:t/>
            </a:r>
            <a:endParaRPr b="0" i="0" sz="1000" u="none" cap="none" strike="noStrike">
              <a:solidFill>
                <a:schemeClr val="dk1"/>
              </a:solidFill>
              <a:latin typeface="Arial"/>
              <a:ea typeface="Arial"/>
              <a:cs typeface="Arial"/>
              <a:sym typeface="Arial"/>
            </a:endParaRPr>
          </a:p>
          <a:p>
            <a:pPr indent="-342900" lvl="1" marL="800100" marR="0" rtl="0" algn="l">
              <a:spcBef>
                <a:spcPts val="0"/>
              </a:spcBef>
              <a:spcAft>
                <a:spcPts val="0"/>
              </a:spcAft>
              <a:buClr>
                <a:schemeClr val="dk1"/>
              </a:buClr>
              <a:buSzPts val="2000"/>
              <a:buFont typeface="Noto Sans Symbols"/>
              <a:buChar char="▪"/>
            </a:pPr>
            <a:r>
              <a:rPr b="0" i="0" lang="en-US" sz="2000" u="none" cap="none" strike="noStrike">
                <a:solidFill>
                  <a:schemeClr val="dk1"/>
                </a:solidFill>
                <a:latin typeface="Arial"/>
                <a:ea typeface="Arial"/>
                <a:cs typeface="Arial"/>
                <a:sym typeface="Arial"/>
              </a:rPr>
              <a:t>Create a more welcoming and effective community for IECs</a:t>
            </a:r>
            <a:endParaRPr/>
          </a:p>
          <a:p>
            <a:pPr indent="-279400" lvl="0" marL="457200" marR="0" rtl="0" algn="l">
              <a:spcBef>
                <a:spcPts val="0"/>
              </a:spcBef>
              <a:spcAft>
                <a:spcPts val="0"/>
              </a:spcAft>
              <a:buClr>
                <a:schemeClr val="dk1"/>
              </a:buClr>
              <a:buSzPts val="2800"/>
              <a:buFont typeface="Arial"/>
              <a:buNone/>
            </a:pPr>
            <a:r>
              <a:t/>
            </a:r>
            <a:endParaRPr b="1" sz="280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4"/>
          <p:cNvSpPr txBox="1"/>
          <p:nvPr>
            <p:ph type="title"/>
          </p:nvPr>
        </p:nvSpPr>
        <p:spPr>
          <a:xfrm>
            <a:off x="566057" y="354239"/>
            <a:ext cx="10787743" cy="10826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a:latin typeface="Arial"/>
                <a:ea typeface="Arial"/>
                <a:cs typeface="Arial"/>
                <a:sym typeface="Arial"/>
              </a:rPr>
              <a:t>Strategic Planning: WACAC 2025</a:t>
            </a:r>
            <a:endParaRPr/>
          </a:p>
        </p:txBody>
      </p:sp>
      <p:pic>
        <p:nvPicPr>
          <p:cNvPr id="140" name="Google Shape;140;p24"/>
          <p:cNvPicPr preferRelativeResize="0"/>
          <p:nvPr>
            <p:ph idx="1" type="body"/>
          </p:nvPr>
        </p:nvPicPr>
        <p:blipFill rotWithShape="1">
          <a:blip r:embed="rId3">
            <a:alphaModFix/>
          </a:blip>
          <a:srcRect b="0" l="0" r="0" t="0"/>
          <a:stretch/>
        </p:blipFill>
        <p:spPr>
          <a:xfrm>
            <a:off x="206824" y="1319893"/>
            <a:ext cx="4469040" cy="4469040"/>
          </a:xfrm>
          <a:prstGeom prst="rect">
            <a:avLst/>
          </a:prstGeom>
          <a:noFill/>
          <a:ln>
            <a:noFill/>
          </a:ln>
        </p:spPr>
      </p:pic>
      <p:sp>
        <p:nvSpPr>
          <p:cNvPr id="141" name="Google Shape;141;p24"/>
          <p:cNvSpPr txBox="1"/>
          <p:nvPr/>
        </p:nvSpPr>
        <p:spPr>
          <a:xfrm>
            <a:off x="4746171" y="1831523"/>
            <a:ext cx="7228115" cy="35394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Want to know more? </a:t>
            </a:r>
            <a:endParaRPr/>
          </a:p>
          <a:p>
            <a:pPr indent="0" lvl="0" marL="0" marR="0" rtl="0" algn="l">
              <a:spcBef>
                <a:spcPts val="0"/>
              </a:spcBef>
              <a:spcAft>
                <a:spcPts val="0"/>
              </a:spcAft>
              <a:buNone/>
            </a:pPr>
            <a:r>
              <a:t/>
            </a:r>
            <a:endParaRPr sz="2800">
              <a:solidFill>
                <a:schemeClr val="dk1"/>
              </a:solidFill>
              <a:latin typeface="Arial"/>
              <a:ea typeface="Arial"/>
              <a:cs typeface="Arial"/>
              <a:sym typeface="Arial"/>
            </a:endParaRPr>
          </a:p>
          <a:p>
            <a:pPr indent="0" lvl="0" marL="0" marR="0" rtl="0" algn="l">
              <a:spcBef>
                <a:spcPts val="0"/>
              </a:spcBef>
              <a:spcAft>
                <a:spcPts val="0"/>
              </a:spcAft>
              <a:buNone/>
            </a:pPr>
            <a:r>
              <a:rPr lang="en-US" sz="2800">
                <a:solidFill>
                  <a:schemeClr val="dk1"/>
                </a:solidFill>
                <a:latin typeface="Arial"/>
                <a:ea typeface="Arial"/>
                <a:cs typeface="Arial"/>
                <a:sym typeface="Arial"/>
              </a:rPr>
              <a:t>Attend a “WACAC 2025” session at the Annual Conference in Long Beach, where we’ll discuss the results of the membership survey, dive into each theme, and take feedback before the plan is finalized this summer.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5"/>
          <p:cNvSpPr txBox="1"/>
          <p:nvPr>
            <p:ph type="title"/>
          </p:nvPr>
        </p:nvSpPr>
        <p:spPr>
          <a:xfrm>
            <a:off x="511627" y="201836"/>
            <a:ext cx="10787743" cy="95204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a:latin typeface="Arial"/>
                <a:ea typeface="Arial"/>
                <a:cs typeface="Arial"/>
                <a:sym typeface="Arial"/>
              </a:rPr>
              <a:t>Get Involved!</a:t>
            </a:r>
            <a:endParaRPr/>
          </a:p>
        </p:txBody>
      </p:sp>
      <p:sp>
        <p:nvSpPr>
          <p:cNvPr id="147" name="Google Shape;147;p25"/>
          <p:cNvSpPr txBox="1"/>
          <p:nvPr>
            <p:ph idx="1" type="body"/>
          </p:nvPr>
        </p:nvSpPr>
        <p:spPr>
          <a:xfrm>
            <a:off x="489857" y="1306282"/>
            <a:ext cx="11212286" cy="273231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B9EC9"/>
              </a:buClr>
              <a:buSzPts val="2775"/>
              <a:buNone/>
            </a:pPr>
            <a:r>
              <a:rPr b="1" lang="en-US" sz="2775">
                <a:solidFill>
                  <a:srgbClr val="3B9EC9"/>
                </a:solidFill>
                <a:latin typeface="Arial"/>
                <a:ea typeface="Arial"/>
                <a:cs typeface="Arial"/>
                <a:sym typeface="Arial"/>
              </a:rPr>
              <a:t>ATTEND:</a:t>
            </a:r>
            <a:endParaRPr/>
          </a:p>
          <a:p>
            <a:pPr indent="-228600" lvl="1" marL="685800" rtl="0" algn="l">
              <a:lnSpc>
                <a:spcPct val="90000"/>
              </a:lnSpc>
              <a:spcBef>
                <a:spcPts val="500"/>
              </a:spcBef>
              <a:spcAft>
                <a:spcPts val="0"/>
              </a:spcAft>
              <a:buClr>
                <a:schemeClr val="dk1"/>
              </a:buClr>
              <a:buSzPts val="2590"/>
              <a:buChar char="•"/>
            </a:pPr>
            <a:r>
              <a:rPr b="1" lang="en-US" sz="2590">
                <a:latin typeface="Arial"/>
                <a:ea typeface="Arial"/>
                <a:cs typeface="Arial"/>
                <a:sym typeface="Arial"/>
              </a:rPr>
              <a:t>Annual Conference</a:t>
            </a:r>
            <a:endParaRPr/>
          </a:p>
          <a:p>
            <a:pPr indent="-228600" lvl="1" marL="685800" rtl="0" algn="l">
              <a:lnSpc>
                <a:spcPct val="90000"/>
              </a:lnSpc>
              <a:spcBef>
                <a:spcPts val="500"/>
              </a:spcBef>
              <a:spcAft>
                <a:spcPts val="0"/>
              </a:spcAft>
              <a:buClr>
                <a:schemeClr val="dk1"/>
              </a:buClr>
              <a:buSzPts val="2590"/>
              <a:buChar char="•"/>
            </a:pPr>
            <a:r>
              <a:rPr b="1" lang="en-US" sz="2590">
                <a:latin typeface="Arial"/>
                <a:ea typeface="Arial"/>
                <a:cs typeface="Arial"/>
                <a:sym typeface="Arial"/>
              </a:rPr>
              <a:t>College Fairs</a:t>
            </a:r>
            <a:endParaRPr/>
          </a:p>
          <a:p>
            <a:pPr indent="-228600" lvl="1" marL="685800" rtl="0" algn="l">
              <a:lnSpc>
                <a:spcPct val="90000"/>
              </a:lnSpc>
              <a:spcBef>
                <a:spcPts val="500"/>
              </a:spcBef>
              <a:spcAft>
                <a:spcPts val="0"/>
              </a:spcAft>
              <a:buClr>
                <a:schemeClr val="dk1"/>
              </a:buClr>
              <a:buSzPts val="2590"/>
              <a:buChar char="•"/>
            </a:pPr>
            <a:r>
              <a:rPr b="1" lang="en-US" sz="2590">
                <a:latin typeface="Arial"/>
                <a:ea typeface="Arial"/>
                <a:cs typeface="Arial"/>
                <a:sym typeface="Arial"/>
              </a:rPr>
              <a:t>Legislative Conference</a:t>
            </a:r>
            <a:endParaRPr/>
          </a:p>
          <a:p>
            <a:pPr indent="-228600" lvl="1" marL="685800" rtl="0" algn="l">
              <a:lnSpc>
                <a:spcPct val="90000"/>
              </a:lnSpc>
              <a:spcBef>
                <a:spcPts val="500"/>
              </a:spcBef>
              <a:spcAft>
                <a:spcPts val="0"/>
              </a:spcAft>
              <a:buClr>
                <a:schemeClr val="dk1"/>
              </a:buClr>
              <a:buSzPts val="2590"/>
              <a:buChar char="•"/>
            </a:pPr>
            <a:r>
              <a:rPr b="1" lang="en-US" sz="2590">
                <a:latin typeface="Arial"/>
                <a:ea typeface="Arial"/>
                <a:cs typeface="Arial"/>
                <a:sym typeface="Arial"/>
              </a:rPr>
              <a:t>Share, Learn, Connect</a:t>
            </a:r>
            <a:endParaRPr/>
          </a:p>
          <a:p>
            <a:pPr indent="-228600" lvl="1" marL="685800" rtl="0" algn="l">
              <a:lnSpc>
                <a:spcPct val="90000"/>
              </a:lnSpc>
              <a:spcBef>
                <a:spcPts val="500"/>
              </a:spcBef>
              <a:spcAft>
                <a:spcPts val="0"/>
              </a:spcAft>
              <a:buClr>
                <a:schemeClr val="dk1"/>
              </a:buClr>
              <a:buSzPts val="2590"/>
              <a:buChar char="•"/>
            </a:pPr>
            <a:r>
              <a:rPr b="1" lang="en-US" sz="2590">
                <a:latin typeface="Arial"/>
                <a:ea typeface="Arial"/>
                <a:cs typeface="Arial"/>
                <a:sym typeface="Arial"/>
              </a:rPr>
              <a:t>NACAC National Conference</a:t>
            </a:r>
            <a:endParaRPr b="1" sz="2220">
              <a:latin typeface="Arial"/>
              <a:ea typeface="Arial"/>
              <a:cs typeface="Arial"/>
              <a:sym typeface="Arial"/>
            </a:endParaRPr>
          </a:p>
          <a:p>
            <a:pPr indent="0" lvl="0" marL="0" rtl="0" algn="l">
              <a:lnSpc>
                <a:spcPct val="90000"/>
              </a:lnSpc>
              <a:spcBef>
                <a:spcPts val="1000"/>
              </a:spcBef>
              <a:spcAft>
                <a:spcPts val="0"/>
              </a:spcAft>
              <a:buClr>
                <a:srgbClr val="3B9EC9"/>
              </a:buClr>
              <a:buSzPts val="2775"/>
              <a:buNone/>
            </a:pPr>
            <a:r>
              <a:rPr b="1" lang="en-US" sz="2775">
                <a:solidFill>
                  <a:srgbClr val="3B9EC9"/>
                </a:solidFill>
                <a:latin typeface="Arial"/>
                <a:ea typeface="Arial"/>
                <a:cs typeface="Arial"/>
                <a:sym typeface="Arial"/>
              </a:rPr>
              <a:t>PRESENT:</a:t>
            </a:r>
            <a:endParaRPr/>
          </a:p>
          <a:p>
            <a:pPr indent="-228600" lvl="1" marL="685800" rtl="0" algn="l">
              <a:lnSpc>
                <a:spcPct val="90000"/>
              </a:lnSpc>
              <a:spcBef>
                <a:spcPts val="500"/>
              </a:spcBef>
              <a:spcAft>
                <a:spcPts val="0"/>
              </a:spcAft>
              <a:buClr>
                <a:schemeClr val="dk1"/>
              </a:buClr>
              <a:buSzPts val="2590"/>
              <a:buChar char="•"/>
            </a:pPr>
            <a:r>
              <a:rPr b="1" lang="en-US" sz="2590">
                <a:latin typeface="Arial"/>
                <a:ea typeface="Arial"/>
                <a:cs typeface="Arial"/>
                <a:sym typeface="Arial"/>
              </a:rPr>
              <a:t>At Share, Learn, Connect</a:t>
            </a:r>
            <a:endParaRPr/>
          </a:p>
          <a:p>
            <a:pPr indent="-228600" lvl="1" marL="685800" rtl="0" algn="l">
              <a:lnSpc>
                <a:spcPct val="90000"/>
              </a:lnSpc>
              <a:spcBef>
                <a:spcPts val="500"/>
              </a:spcBef>
              <a:spcAft>
                <a:spcPts val="0"/>
              </a:spcAft>
              <a:buClr>
                <a:schemeClr val="dk1"/>
              </a:buClr>
              <a:buSzPts val="2590"/>
              <a:buChar char="•"/>
            </a:pPr>
            <a:r>
              <a:rPr b="1" lang="en-US" sz="2590">
                <a:latin typeface="Arial"/>
                <a:ea typeface="Arial"/>
                <a:cs typeface="Arial"/>
                <a:sym typeface="Arial"/>
              </a:rPr>
              <a:t>At the WACAC Annual Conference</a:t>
            </a:r>
            <a:endParaRPr/>
          </a:p>
          <a:p>
            <a:pPr indent="-228600" lvl="1" marL="685800" rtl="0" algn="l">
              <a:lnSpc>
                <a:spcPct val="90000"/>
              </a:lnSpc>
              <a:spcBef>
                <a:spcPts val="500"/>
              </a:spcBef>
              <a:spcAft>
                <a:spcPts val="0"/>
              </a:spcAft>
              <a:buClr>
                <a:schemeClr val="dk1"/>
              </a:buClr>
              <a:buSzPts val="2590"/>
              <a:buChar char="•"/>
            </a:pPr>
            <a:r>
              <a:rPr b="1" lang="en-US" sz="2590">
                <a:latin typeface="Arial"/>
                <a:ea typeface="Arial"/>
                <a:cs typeface="Arial"/>
                <a:sym typeface="Arial"/>
              </a:rPr>
              <a:t>At the NACAC National Conference </a:t>
            </a:r>
            <a:endParaRPr/>
          </a:p>
          <a:p>
            <a:pPr indent="-87630" lvl="1" marL="685800" rtl="0" algn="l">
              <a:lnSpc>
                <a:spcPct val="90000"/>
              </a:lnSpc>
              <a:spcBef>
                <a:spcPts val="500"/>
              </a:spcBef>
              <a:spcAft>
                <a:spcPts val="0"/>
              </a:spcAft>
              <a:buClr>
                <a:schemeClr val="dk1"/>
              </a:buClr>
              <a:buSzPts val="2220"/>
              <a:buNone/>
            </a:pPr>
            <a:r>
              <a:t/>
            </a:r>
            <a:endParaRPr b="1" sz="2220">
              <a:latin typeface="Arial"/>
              <a:ea typeface="Arial"/>
              <a:cs typeface="Arial"/>
              <a:sym typeface="Arial"/>
            </a:endParaRPr>
          </a:p>
        </p:txBody>
      </p:sp>
      <p:sp>
        <p:nvSpPr>
          <p:cNvPr id="148" name="Google Shape;148;p25"/>
          <p:cNvSpPr txBox="1"/>
          <p:nvPr/>
        </p:nvSpPr>
        <p:spPr>
          <a:xfrm>
            <a:off x="2520040" y="4098484"/>
            <a:ext cx="7897589" cy="1785104"/>
          </a:xfrm>
          <a:prstGeom prst="rect">
            <a:avLst/>
          </a:prstGeom>
          <a:noFill/>
          <a:ln>
            <a:noFill/>
          </a:ln>
        </p:spPr>
        <p:txBody>
          <a:bodyPr anchorCtr="0" anchor="t" bIns="45700" lIns="91425" spcFirstLastPara="1" rIns="91425" wrap="square" tIns="45700">
            <a:noAutofit/>
          </a:bodyPr>
          <a:lstStyle/>
          <a:p>
            <a:pPr indent="0" lvl="2" marL="914400" marR="0" rtl="0" algn="l">
              <a:spcBef>
                <a:spcPts val="0"/>
              </a:spcBef>
              <a:spcAft>
                <a:spcPts val="0"/>
              </a:spcAft>
              <a:buNone/>
            </a:pPr>
            <a:r>
              <a:rPr b="1" i="0" lang="en-US" sz="2800" u="none" cap="none" strike="noStrike">
                <a:solidFill>
                  <a:srgbClr val="3B9EC9"/>
                </a:solidFill>
                <a:latin typeface="Arial"/>
                <a:ea typeface="Arial"/>
                <a:cs typeface="Arial"/>
                <a:sym typeface="Arial"/>
              </a:rPr>
              <a:t>VOLUNTEER:</a:t>
            </a:r>
            <a:endParaRPr/>
          </a:p>
          <a:p>
            <a:pPr indent="0" lvl="2" marL="914400" marR="0" rtl="0" algn="l">
              <a:spcBef>
                <a:spcPts val="0"/>
              </a:spcBef>
              <a:spcAft>
                <a:spcPts val="0"/>
              </a:spcAft>
              <a:buNone/>
            </a:pPr>
            <a:r>
              <a:t/>
            </a:r>
            <a:endParaRPr b="1" i="0" sz="400" u="none" cap="none" strike="noStrike">
              <a:solidFill>
                <a:srgbClr val="3B9EC9"/>
              </a:solidFill>
              <a:latin typeface="Arial"/>
              <a:ea typeface="Arial"/>
              <a:cs typeface="Arial"/>
              <a:sym typeface="Arial"/>
            </a:endParaRPr>
          </a:p>
          <a:p>
            <a:pPr indent="-457200" lvl="3" marL="1828800" marR="0" rtl="0" algn="l">
              <a:spcBef>
                <a:spcPts val="0"/>
              </a:spcBef>
              <a:spcAft>
                <a:spcPts val="0"/>
              </a:spcAft>
              <a:buClr>
                <a:schemeClr val="dk1"/>
              </a:buClr>
              <a:buSzPts val="2600"/>
              <a:buFont typeface="Arial"/>
              <a:buChar char="•"/>
            </a:pPr>
            <a:r>
              <a:rPr b="1" i="0" lang="en-US" sz="2600" u="none" cap="none" strike="noStrike">
                <a:solidFill>
                  <a:schemeClr val="dk1"/>
                </a:solidFill>
                <a:latin typeface="Arial"/>
                <a:ea typeface="Arial"/>
                <a:cs typeface="Arial"/>
                <a:sym typeface="Arial"/>
              </a:rPr>
              <a:t>For WACAC Events</a:t>
            </a:r>
            <a:endParaRPr/>
          </a:p>
          <a:p>
            <a:pPr indent="-457200" lvl="3" marL="1828800" marR="0" rtl="0" algn="l">
              <a:spcBef>
                <a:spcPts val="0"/>
              </a:spcBef>
              <a:spcAft>
                <a:spcPts val="0"/>
              </a:spcAft>
              <a:buClr>
                <a:schemeClr val="dk1"/>
              </a:buClr>
              <a:buSzPts val="2600"/>
              <a:buFont typeface="Arial"/>
              <a:buChar char="•"/>
            </a:pPr>
            <a:r>
              <a:rPr b="1" i="0" lang="en-US" sz="2600" u="none" cap="none" strike="noStrike">
                <a:solidFill>
                  <a:schemeClr val="dk1"/>
                </a:solidFill>
                <a:latin typeface="Arial"/>
                <a:ea typeface="Arial"/>
                <a:cs typeface="Arial"/>
                <a:sym typeface="Arial"/>
              </a:rPr>
              <a:t>For a WACAC Committee</a:t>
            </a:r>
            <a:endParaRPr/>
          </a:p>
          <a:p>
            <a:pPr indent="-457200" lvl="3" marL="1828800" marR="0" rtl="0" algn="l">
              <a:spcBef>
                <a:spcPts val="0"/>
              </a:spcBef>
              <a:spcAft>
                <a:spcPts val="0"/>
              </a:spcAft>
              <a:buClr>
                <a:schemeClr val="dk1"/>
              </a:buClr>
              <a:buSzPts val="2600"/>
              <a:buFont typeface="Arial"/>
              <a:buChar char="•"/>
            </a:pPr>
            <a:r>
              <a:rPr b="1" i="0" lang="en-US" sz="2600" u="none" cap="none" strike="noStrike">
                <a:solidFill>
                  <a:schemeClr val="dk1"/>
                </a:solidFill>
                <a:latin typeface="Arial"/>
                <a:ea typeface="Arial"/>
                <a:cs typeface="Arial"/>
                <a:sym typeface="Arial"/>
              </a:rPr>
              <a:t>Run for WACAC Assembly Delegate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6"/>
          <p:cNvSpPr txBox="1"/>
          <p:nvPr>
            <p:ph type="ctrTitle"/>
          </p:nvPr>
        </p:nvSpPr>
        <p:spPr>
          <a:xfrm>
            <a:off x="555171" y="874486"/>
            <a:ext cx="8474765" cy="2387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959"/>
              <a:buFont typeface="Arial"/>
              <a:buNone/>
            </a:pPr>
            <a:br>
              <a:rPr lang="en-US" sz="3959"/>
            </a:br>
            <a:br>
              <a:rPr lang="en-US" sz="3959"/>
            </a:br>
            <a:r>
              <a:rPr lang="en-US" sz="3959"/>
              <a:t>Questions?</a:t>
            </a:r>
            <a:br>
              <a:rPr lang="en-US" sz="3959"/>
            </a:br>
            <a:br>
              <a:rPr lang="en-US" sz="3959"/>
            </a:br>
            <a:r>
              <a:rPr lang="en-US" sz="3959"/>
              <a:t>WACAC.org</a:t>
            </a:r>
            <a:br>
              <a:rPr lang="en-US" sz="3959"/>
            </a:br>
            <a:r>
              <a:rPr lang="en-US" sz="3959"/>
              <a:t>wacacadmin@wacac.org</a:t>
            </a:r>
            <a:endParaRPr sz="3959"/>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3"/>
          <p:cNvSpPr txBox="1"/>
          <p:nvPr>
            <p:ph type="title"/>
          </p:nvPr>
        </p:nvSpPr>
        <p:spPr>
          <a:xfrm>
            <a:off x="598714" y="365125"/>
            <a:ext cx="10755086"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a:latin typeface="Arial"/>
                <a:ea typeface="Arial"/>
                <a:cs typeface="Arial"/>
                <a:sym typeface="Arial"/>
              </a:rPr>
              <a:t>In the beginning, there was</a:t>
            </a:r>
            <a:r>
              <a:rPr lang="en-US"/>
              <a:t>	</a:t>
            </a:r>
            <a:endParaRPr/>
          </a:p>
        </p:txBody>
      </p:sp>
      <p:sp>
        <p:nvSpPr>
          <p:cNvPr id="67" name="Google Shape;67;p13"/>
          <p:cNvSpPr txBox="1"/>
          <p:nvPr>
            <p:ph idx="1" type="body"/>
          </p:nvPr>
        </p:nvSpPr>
        <p:spPr>
          <a:xfrm>
            <a:off x="674914" y="1825625"/>
            <a:ext cx="10820400" cy="377902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a:latin typeface="Arial"/>
                <a:ea typeface="Arial"/>
                <a:cs typeface="Arial"/>
                <a:sym typeface="Arial"/>
              </a:rPr>
              <a:t>The National Association for College Admission Counseling (NACAC) was founded in 1937, and represents a broad collection of over 15,000 enrollment management, admission, and counseling professionals who together support students seeking higher education.</a:t>
            </a:r>
            <a:endParaRPr/>
          </a:p>
          <a:p>
            <a:pPr indent="0" lvl="0" marL="0" rtl="0" algn="l">
              <a:lnSpc>
                <a:spcPct val="90000"/>
              </a:lnSpc>
              <a:spcBef>
                <a:spcPts val="1000"/>
              </a:spcBef>
              <a:spcAft>
                <a:spcPts val="0"/>
              </a:spcAft>
              <a:buClr>
                <a:schemeClr val="dk1"/>
              </a:buClr>
              <a:buSzPts val="1400"/>
              <a:buNone/>
            </a:pPr>
            <a:r>
              <a:t/>
            </a:r>
            <a:endParaRPr sz="1400">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rPr lang="en-US">
                <a:latin typeface="Arial"/>
                <a:ea typeface="Arial"/>
                <a:cs typeface="Arial"/>
                <a:sym typeface="Arial"/>
              </a:rPr>
              <a:t>Over time, the organization has expanded to include 22 smaller affiliates around the United States, and one affiliate for professionals who work internationally.</a:t>
            </a:r>
            <a:endParaRPr/>
          </a:p>
        </p:txBody>
      </p:sp>
      <p:pic>
        <p:nvPicPr>
          <p:cNvPr id="68" name="Google Shape;68;p13"/>
          <p:cNvPicPr preferRelativeResize="0"/>
          <p:nvPr/>
        </p:nvPicPr>
        <p:blipFill rotWithShape="1">
          <a:blip r:embed="rId3">
            <a:alphaModFix/>
          </a:blip>
          <a:srcRect b="0" l="0" r="0" t="0"/>
          <a:stretch/>
        </p:blipFill>
        <p:spPr>
          <a:xfrm>
            <a:off x="8316689" y="633732"/>
            <a:ext cx="2682422" cy="104607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4"/>
          <p:cNvSpPr txBox="1"/>
          <p:nvPr>
            <p:ph type="title"/>
          </p:nvPr>
        </p:nvSpPr>
        <p:spPr>
          <a:xfrm>
            <a:off x="598714" y="365125"/>
            <a:ext cx="10755086"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a:latin typeface="Arial"/>
                <a:ea typeface="Arial"/>
                <a:cs typeface="Arial"/>
                <a:sym typeface="Arial"/>
              </a:rPr>
              <a:t>Forming</a:t>
            </a:r>
            <a:endParaRPr/>
          </a:p>
        </p:txBody>
      </p:sp>
      <p:sp>
        <p:nvSpPr>
          <p:cNvPr id="74" name="Google Shape;74;p14"/>
          <p:cNvSpPr txBox="1"/>
          <p:nvPr>
            <p:ph idx="1" type="body"/>
          </p:nvPr>
        </p:nvSpPr>
        <p:spPr>
          <a:xfrm>
            <a:off x="598713" y="1823989"/>
            <a:ext cx="11027229" cy="393455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In 1967, members of the Claremont Consortium received a request from NACAC to form a regional association on the west coast</a:t>
            </a:r>
            <a:endParaRPr/>
          </a:p>
          <a:p>
            <a:pPr indent="0" lvl="0" marL="0" rtl="0" algn="l">
              <a:lnSpc>
                <a:spcPct val="90000"/>
              </a:lnSpc>
              <a:spcBef>
                <a:spcPts val="1000"/>
              </a:spcBef>
              <a:spcAft>
                <a:spcPts val="0"/>
              </a:spcAft>
              <a:buClr>
                <a:schemeClr val="dk1"/>
              </a:buClr>
              <a:buSzPts val="1000"/>
              <a:buNone/>
            </a:pPr>
            <a:r>
              <a:t/>
            </a:r>
            <a:endParaRPr sz="1000">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After some time and debate, Western came to be made up of the states of California and Nevada</a:t>
            </a:r>
            <a:endParaRPr/>
          </a:p>
          <a:p>
            <a:pPr indent="0" lvl="0" marL="0" rtl="0" algn="l">
              <a:lnSpc>
                <a:spcPct val="90000"/>
              </a:lnSpc>
              <a:spcBef>
                <a:spcPts val="1000"/>
              </a:spcBef>
              <a:spcAft>
                <a:spcPts val="0"/>
              </a:spcAft>
              <a:buClr>
                <a:schemeClr val="dk1"/>
              </a:buClr>
              <a:buSzPts val="1000"/>
              <a:buNone/>
            </a:pPr>
            <a:r>
              <a:t/>
            </a:r>
            <a:endParaRPr sz="1000">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We received non-profit status in 1984</a:t>
            </a:r>
            <a:endParaRPr/>
          </a:p>
          <a:p>
            <a:pPr indent="0" lvl="0" marL="0" rtl="0" algn="l">
              <a:lnSpc>
                <a:spcPct val="90000"/>
              </a:lnSpc>
              <a:spcBef>
                <a:spcPts val="1000"/>
              </a:spcBef>
              <a:spcAft>
                <a:spcPts val="0"/>
              </a:spcAft>
              <a:buClr>
                <a:schemeClr val="dk1"/>
              </a:buClr>
              <a:buSzPts val="1000"/>
              <a:buNone/>
            </a:pPr>
            <a:r>
              <a:t/>
            </a:r>
            <a:endParaRPr sz="1000">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Currently have just over 3,000 members - a record number!</a:t>
            </a:r>
            <a:endParaRPr/>
          </a:p>
        </p:txBody>
      </p:sp>
      <p:pic>
        <p:nvPicPr>
          <p:cNvPr id="75" name="Google Shape;75;p14"/>
          <p:cNvPicPr preferRelativeResize="0"/>
          <p:nvPr/>
        </p:nvPicPr>
        <p:blipFill rotWithShape="1">
          <a:blip r:embed="rId3">
            <a:alphaModFix/>
          </a:blip>
          <a:srcRect b="0" l="0" r="0" t="0"/>
          <a:stretch/>
        </p:blipFill>
        <p:spPr>
          <a:xfrm>
            <a:off x="3080652" y="231823"/>
            <a:ext cx="2434770" cy="133912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pic>
        <p:nvPicPr>
          <p:cNvPr id="80" name="Google Shape;80;p15"/>
          <p:cNvPicPr preferRelativeResize="0"/>
          <p:nvPr/>
        </p:nvPicPr>
        <p:blipFill rotWithShape="1">
          <a:blip r:embed="rId3">
            <a:alphaModFix/>
          </a:blip>
          <a:srcRect b="0" l="0" r="0" t="0"/>
          <a:stretch/>
        </p:blipFill>
        <p:spPr>
          <a:xfrm>
            <a:off x="391882" y="98959"/>
            <a:ext cx="5932715" cy="5912043"/>
          </a:xfrm>
          <a:prstGeom prst="rect">
            <a:avLst/>
          </a:prstGeom>
          <a:noFill/>
          <a:ln>
            <a:noFill/>
          </a:ln>
        </p:spPr>
      </p:pic>
      <p:sp>
        <p:nvSpPr>
          <p:cNvPr id="81" name="Google Shape;81;p15"/>
          <p:cNvSpPr txBox="1"/>
          <p:nvPr/>
        </p:nvSpPr>
        <p:spPr>
          <a:xfrm>
            <a:off x="6651171" y="1426028"/>
            <a:ext cx="5214257" cy="267765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800" u="none" cap="none" strike="noStrike">
                <a:solidFill>
                  <a:schemeClr val="dk1"/>
                </a:solidFill>
                <a:latin typeface="Arial"/>
                <a:ea typeface="Arial"/>
                <a:cs typeface="Arial"/>
                <a:sym typeface="Arial"/>
              </a:rPr>
              <a:t>WACAC is the only organization in California and Nevada that serves </a:t>
            </a:r>
            <a:r>
              <a:rPr b="1" i="0" lang="en-US" sz="2800" u="none" cap="none" strike="noStrike">
                <a:solidFill>
                  <a:schemeClr val="dk1"/>
                </a:solidFill>
                <a:latin typeface="Arial"/>
                <a:ea typeface="Arial"/>
                <a:cs typeface="Arial"/>
                <a:sym typeface="Arial"/>
              </a:rPr>
              <a:t>all</a:t>
            </a:r>
            <a:r>
              <a:rPr b="0" i="0" lang="en-US" sz="2800" u="none" cap="none" strike="noStrike">
                <a:solidFill>
                  <a:schemeClr val="dk1"/>
                </a:solidFill>
                <a:latin typeface="Arial"/>
                <a:ea typeface="Arial"/>
                <a:cs typeface="Arial"/>
                <a:sym typeface="Arial"/>
              </a:rPr>
              <a:t> professionals invested in the transition between high school and higher education.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6"/>
          <p:cNvSpPr txBox="1"/>
          <p:nvPr>
            <p:ph type="title"/>
          </p:nvPr>
        </p:nvSpPr>
        <p:spPr>
          <a:xfrm>
            <a:off x="544286" y="256266"/>
            <a:ext cx="10515600" cy="76698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a:latin typeface="Arial"/>
                <a:ea typeface="Arial"/>
                <a:cs typeface="Arial"/>
                <a:sym typeface="Arial"/>
              </a:rPr>
              <a:t>Current Membership</a:t>
            </a:r>
            <a:endParaRPr/>
          </a:p>
        </p:txBody>
      </p:sp>
      <p:pic>
        <p:nvPicPr>
          <p:cNvPr id="87" name="Google Shape;87;p16"/>
          <p:cNvPicPr preferRelativeResize="0"/>
          <p:nvPr>
            <p:ph idx="1" type="body"/>
          </p:nvPr>
        </p:nvPicPr>
        <p:blipFill rotWithShape="1">
          <a:blip r:embed="rId3">
            <a:alphaModFix/>
          </a:blip>
          <a:srcRect b="0" l="0" r="0" t="0"/>
          <a:stretch/>
        </p:blipFill>
        <p:spPr>
          <a:xfrm>
            <a:off x="663483" y="1338941"/>
            <a:ext cx="10298432" cy="433331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7"/>
          <p:cNvSpPr txBox="1"/>
          <p:nvPr>
            <p:ph type="title"/>
          </p:nvPr>
        </p:nvSpPr>
        <p:spPr>
          <a:xfrm>
            <a:off x="544286" y="256266"/>
            <a:ext cx="10515600" cy="76698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a:latin typeface="Arial"/>
                <a:ea typeface="Arial"/>
                <a:cs typeface="Arial"/>
                <a:sym typeface="Arial"/>
              </a:rPr>
              <a:t>Current Leadership</a:t>
            </a:r>
            <a:endParaRPr/>
          </a:p>
        </p:txBody>
      </p:sp>
      <p:pic>
        <p:nvPicPr>
          <p:cNvPr id="93" name="Google Shape;93;p17"/>
          <p:cNvPicPr preferRelativeResize="0"/>
          <p:nvPr>
            <p:ph idx="1" type="body"/>
          </p:nvPr>
        </p:nvPicPr>
        <p:blipFill rotWithShape="1">
          <a:blip r:embed="rId3">
            <a:alphaModFix/>
          </a:blip>
          <a:srcRect b="0" l="0" r="0" t="0"/>
          <a:stretch/>
        </p:blipFill>
        <p:spPr>
          <a:xfrm>
            <a:off x="6934204" y="1023254"/>
            <a:ext cx="4610554" cy="4610554"/>
          </a:xfrm>
          <a:prstGeom prst="rect">
            <a:avLst/>
          </a:prstGeom>
          <a:noFill/>
          <a:ln>
            <a:noFill/>
          </a:ln>
        </p:spPr>
      </p:pic>
      <p:sp>
        <p:nvSpPr>
          <p:cNvPr id="94" name="Google Shape;94;p17"/>
          <p:cNvSpPr txBox="1"/>
          <p:nvPr/>
        </p:nvSpPr>
        <p:spPr>
          <a:xfrm>
            <a:off x="544286" y="1273632"/>
            <a:ext cx="5627912" cy="415498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President-Elect: Phil Moreno</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Dickinson College (regional)</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Conference Planning</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b="1" lang="en-US" sz="2400">
                <a:solidFill>
                  <a:schemeClr val="dk1"/>
                </a:solidFill>
                <a:latin typeface="Arial"/>
                <a:ea typeface="Arial"/>
                <a:cs typeface="Arial"/>
                <a:sym typeface="Arial"/>
              </a:rPr>
              <a:t>President: Lauren Cook</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Jewish Community HS of the Bay</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Organizational Oversight</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b="1" lang="en-US" sz="2400">
                <a:solidFill>
                  <a:schemeClr val="dk1"/>
                </a:solidFill>
                <a:latin typeface="Arial"/>
                <a:ea typeface="Arial"/>
                <a:cs typeface="Arial"/>
                <a:sym typeface="Arial"/>
              </a:rPr>
              <a:t>Past-President: Marc McGee</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Cal State Maritime</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Governance and Nominating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8"/>
          <p:cNvSpPr txBox="1"/>
          <p:nvPr>
            <p:ph type="title"/>
          </p:nvPr>
        </p:nvSpPr>
        <p:spPr>
          <a:xfrm>
            <a:off x="576943" y="365126"/>
            <a:ext cx="10776857" cy="79964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a:latin typeface="Arial"/>
                <a:ea typeface="Arial"/>
                <a:cs typeface="Arial"/>
                <a:sym typeface="Arial"/>
              </a:rPr>
              <a:t>Committees</a:t>
            </a:r>
            <a:endParaRPr/>
          </a:p>
        </p:txBody>
      </p:sp>
      <p:pic>
        <p:nvPicPr>
          <p:cNvPr id="100" name="Google Shape;100;p18"/>
          <p:cNvPicPr preferRelativeResize="0"/>
          <p:nvPr>
            <p:ph idx="1" type="body"/>
          </p:nvPr>
        </p:nvPicPr>
        <p:blipFill rotWithShape="1">
          <a:blip r:embed="rId3">
            <a:alphaModFix/>
          </a:blip>
          <a:srcRect b="0" l="0" r="0" t="0"/>
          <a:stretch/>
        </p:blipFill>
        <p:spPr>
          <a:xfrm>
            <a:off x="156330" y="1328059"/>
            <a:ext cx="11865534" cy="375375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631371" y="539295"/>
            <a:ext cx="10515600" cy="94116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a:latin typeface="Arial"/>
                <a:ea typeface="Arial"/>
                <a:cs typeface="Arial"/>
                <a:sym typeface="Arial"/>
              </a:rPr>
              <a:t>Finances</a:t>
            </a:r>
            <a:endParaRPr/>
          </a:p>
        </p:txBody>
      </p:sp>
      <p:sp>
        <p:nvSpPr>
          <p:cNvPr id="106" name="Google Shape;106;p19"/>
          <p:cNvSpPr txBox="1"/>
          <p:nvPr>
            <p:ph idx="1" type="body"/>
          </p:nvPr>
        </p:nvSpPr>
        <p:spPr>
          <a:xfrm>
            <a:off x="838200" y="1839686"/>
            <a:ext cx="10515600" cy="3950017"/>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WACAC is a 501c3 member-directed organization</a:t>
            </a:r>
            <a:endParaRPr/>
          </a:p>
          <a:p>
            <a:pPr indent="-158750" lvl="0" marL="228600" rtl="0" algn="l">
              <a:lnSpc>
                <a:spcPct val="90000"/>
              </a:lnSpc>
              <a:spcBef>
                <a:spcPts val="1000"/>
              </a:spcBef>
              <a:spcAft>
                <a:spcPts val="0"/>
              </a:spcAft>
              <a:buClr>
                <a:schemeClr val="dk1"/>
              </a:buClr>
              <a:buSzPts val="1100"/>
              <a:buNone/>
            </a:pPr>
            <a:r>
              <a:t/>
            </a:r>
            <a:endParaRPr sz="1100">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We employ two paid staff members: an Executive Assistant and a Technology Coordinator</a:t>
            </a:r>
            <a:endParaRPr/>
          </a:p>
          <a:p>
            <a:pPr indent="-165100" lvl="0" marL="228600" rtl="0" algn="l">
              <a:lnSpc>
                <a:spcPct val="90000"/>
              </a:lnSpc>
              <a:spcBef>
                <a:spcPts val="1000"/>
              </a:spcBef>
              <a:spcAft>
                <a:spcPts val="0"/>
              </a:spcAft>
              <a:buClr>
                <a:schemeClr val="dk1"/>
              </a:buClr>
              <a:buSzPts val="1000"/>
              <a:buNone/>
            </a:pPr>
            <a:r>
              <a:t/>
            </a:r>
            <a:endParaRPr sz="1000">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Our annual budget falls between 700k-800k on average</a:t>
            </a:r>
            <a:endParaRPr/>
          </a:p>
          <a:p>
            <a:pPr indent="-165100" lvl="0" marL="228600" rtl="0" algn="l">
              <a:lnSpc>
                <a:spcPct val="90000"/>
              </a:lnSpc>
              <a:spcBef>
                <a:spcPts val="1000"/>
              </a:spcBef>
              <a:spcAft>
                <a:spcPts val="0"/>
              </a:spcAft>
              <a:buClr>
                <a:schemeClr val="dk1"/>
              </a:buClr>
              <a:buSzPts val="1000"/>
              <a:buNone/>
            </a:pPr>
            <a:r>
              <a:t/>
            </a:r>
            <a:endParaRPr sz="1000">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75% of the budget is in reserves </a:t>
            </a:r>
            <a:endParaRPr/>
          </a:p>
          <a:p>
            <a:pPr indent="0" lvl="1" marL="457200" rtl="0" algn="l">
              <a:lnSpc>
                <a:spcPct val="90000"/>
              </a:lnSpc>
              <a:spcBef>
                <a:spcPts val="500"/>
              </a:spcBef>
              <a:spcAft>
                <a:spcPts val="0"/>
              </a:spcAft>
              <a:buClr>
                <a:schemeClr val="dk1"/>
              </a:buClr>
              <a:buSzPts val="2400"/>
              <a:buNone/>
            </a:pPr>
            <a:r>
              <a:rPr i="1" lang="en-US">
                <a:latin typeface="Arial"/>
                <a:ea typeface="Arial"/>
                <a:cs typeface="Arial"/>
                <a:sym typeface="Arial"/>
              </a:rPr>
              <a:t>-best practices dictate that number should be between 50-100%</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642255" y="180064"/>
            <a:ext cx="10635343" cy="99558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a:latin typeface="Arial"/>
                <a:ea typeface="Arial"/>
                <a:cs typeface="Arial"/>
                <a:sym typeface="Arial"/>
              </a:rPr>
              <a:t>2019-2020 Projected Revenue</a:t>
            </a:r>
            <a:endParaRPr/>
          </a:p>
        </p:txBody>
      </p:sp>
      <p:pic>
        <p:nvPicPr>
          <p:cNvPr id="112" name="Google Shape;112;p20"/>
          <p:cNvPicPr preferRelativeResize="0"/>
          <p:nvPr/>
        </p:nvPicPr>
        <p:blipFill rotWithShape="1">
          <a:blip r:embed="rId3">
            <a:alphaModFix/>
          </a:blip>
          <a:srcRect b="0" l="0" r="0" t="0"/>
          <a:stretch/>
        </p:blipFill>
        <p:spPr>
          <a:xfrm>
            <a:off x="446314" y="1251855"/>
            <a:ext cx="7478486" cy="4713519"/>
          </a:xfrm>
          <a:prstGeom prst="rect">
            <a:avLst/>
          </a:prstGeom>
          <a:noFill/>
          <a:ln>
            <a:noFill/>
          </a:ln>
        </p:spPr>
      </p:pic>
      <p:sp>
        <p:nvSpPr>
          <p:cNvPr id="113" name="Google Shape;113;p20"/>
          <p:cNvSpPr txBox="1"/>
          <p:nvPr/>
        </p:nvSpPr>
        <p:spPr>
          <a:xfrm>
            <a:off x="7717971" y="1349829"/>
            <a:ext cx="4245429" cy="32316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Arial"/>
                <a:ea typeface="Arial"/>
                <a:cs typeface="Arial"/>
                <a:sym typeface="Arial"/>
              </a:rPr>
              <a:t>Revenue</a:t>
            </a:r>
            <a:endParaRPr/>
          </a:p>
          <a:p>
            <a:pPr indent="0" lvl="0" marL="0" marR="0" rtl="0" algn="l">
              <a:spcBef>
                <a:spcPts val="0"/>
              </a:spcBef>
              <a:spcAft>
                <a:spcPts val="0"/>
              </a:spcAft>
              <a:buNone/>
            </a:pPr>
            <a:r>
              <a:t/>
            </a:r>
            <a:endParaRPr b="1" sz="1600">
              <a:solidFill>
                <a:schemeClr val="dk1"/>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College Fairs		$300,000</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Conference		$245,000</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Development		$10,000</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Membership		$85,000</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Interest Income	$0</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Prof. Development	$60,000</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			_________</a:t>
            </a:r>
            <a:endParaRPr/>
          </a:p>
          <a:p>
            <a:pPr indent="0" lvl="0" marL="0" marR="0" rtl="0" algn="l">
              <a:spcBef>
                <a:spcPts val="0"/>
              </a:spcBef>
              <a:spcAft>
                <a:spcPts val="0"/>
              </a:spcAft>
              <a:buNone/>
            </a:pPr>
            <a:r>
              <a:rPr b="1" i="1" lang="en-US" sz="2000">
                <a:solidFill>
                  <a:schemeClr val="dk1"/>
                </a:solidFill>
                <a:latin typeface="Arial"/>
                <a:ea typeface="Arial"/>
                <a:cs typeface="Arial"/>
                <a:sym typeface="Arial"/>
              </a:rPr>
              <a:t>Total</a:t>
            </a:r>
            <a:r>
              <a:rPr b="1" lang="en-US" sz="2000">
                <a:solidFill>
                  <a:schemeClr val="dk1"/>
                </a:solidFill>
                <a:latin typeface="Arial"/>
                <a:ea typeface="Arial"/>
                <a:cs typeface="Arial"/>
                <a:sym typeface="Arial"/>
              </a:rPr>
              <a:t>			$700,000</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