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43" autoAdjust="0"/>
  </p:normalViewPr>
  <p:slideViewPr>
    <p:cSldViewPr snapToGrid="0">
      <p:cViewPr varScale="1">
        <p:scale>
          <a:sx n="87" d="100"/>
          <a:sy n="87" d="100"/>
        </p:scale>
        <p:origin x="696"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E76609-9CDC-40C5-9C6D-5DD48C25B476}" type="datetimeFigureOut">
              <a:rPr lang="en-US" smtClean="0"/>
              <a:t>3/6/2019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19D444-2443-4721-A316-8D227F14B8D7}" type="slidenum">
              <a:rPr lang="en-US" smtClean="0"/>
              <a:t>‹#›</a:t>
            </a:fld>
            <a:endParaRPr lang="en-US" dirty="0"/>
          </a:p>
        </p:txBody>
      </p:sp>
    </p:spTree>
    <p:extLst>
      <p:ext uri="{BB962C8B-B14F-4D97-AF65-F5344CB8AC3E}">
        <p14:creationId xmlns:p14="http://schemas.microsoft.com/office/powerpoint/2010/main" val="301678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Governor</a:t>
            </a:r>
            <a:r>
              <a:rPr lang="en-US" baseline="0" dirty="0" smtClean="0"/>
              <a:t> Brown maintain Cal Grant Eligibility for system, 2019=2,000  yr. 2 = 3,000 yr. 3=3,500</a:t>
            </a:r>
            <a:endParaRPr lang="en-US" dirty="0"/>
          </a:p>
        </p:txBody>
      </p:sp>
      <p:sp>
        <p:nvSpPr>
          <p:cNvPr id="4" name="Slide Number Placeholder 3"/>
          <p:cNvSpPr>
            <a:spLocks noGrp="1"/>
          </p:cNvSpPr>
          <p:nvPr>
            <p:ph type="sldNum" sz="quarter" idx="10"/>
          </p:nvPr>
        </p:nvSpPr>
        <p:spPr/>
        <p:txBody>
          <a:bodyPr/>
          <a:lstStyle/>
          <a:p>
            <a:fld id="{1119D444-2443-4721-A316-8D227F14B8D7}" type="slidenum">
              <a:rPr lang="en-US" smtClean="0"/>
              <a:t>5</a:t>
            </a:fld>
            <a:endParaRPr lang="en-US" dirty="0"/>
          </a:p>
        </p:txBody>
      </p:sp>
    </p:spTree>
    <p:extLst>
      <p:ext uri="{BB962C8B-B14F-4D97-AF65-F5344CB8AC3E}">
        <p14:creationId xmlns:p14="http://schemas.microsoft.com/office/powerpoint/2010/main" val="954690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12556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48832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642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9339928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38836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3/6/2019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57175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3/6/2019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37596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50150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10233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57070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25102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3/6/2019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23457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3/6/2019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38309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3/6/2019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78001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3/6/2019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72161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3/6/2019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24672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60736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3/6/2019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726692038"/>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ocs.google.com/spreadsheets/d/1KeCD7ObkPwqkHDXeazhcb4OmPlizW6GAGnDPIcZT5ZU/edit#gid=1283451677" TargetMode="External"/><Relationship Id="rId2" Type="http://schemas.openxmlformats.org/officeDocument/2006/relationships/hyperlink" Target="https://www.aiccu.edu/wp-content/uploads/2018/10/ADT-Flyer_AICCU_rev-10-18.pdf" TargetMode="External"/><Relationship Id="rId1" Type="http://schemas.openxmlformats.org/officeDocument/2006/relationships/slideLayout" Target="../slideLayouts/slideLayout2.xml"/><Relationship Id="rId4" Type="http://schemas.openxmlformats.org/officeDocument/2006/relationships/hyperlink" Target="http://adegreewithaguarantee.com/abouttheprogram.aspx"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admissions.lasierra.edu/transfer/ad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Kylie_webb@redlands.edu" TargetMode="External"/><Relationship Id="rId2" Type="http://schemas.openxmlformats.org/officeDocument/2006/relationships/hyperlink" Target="mailto:Julrich@whittier.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1284" y="908957"/>
            <a:ext cx="8825658" cy="3329581"/>
          </a:xfrm>
        </p:spPr>
        <p:txBody>
          <a:bodyPr/>
          <a:lstStyle/>
          <a:p>
            <a:r>
              <a:rPr lang="en-US" sz="3600" dirty="0" smtClean="0"/>
              <a:t>Bridging the Gap: Exploring the Associate Degree for Transfer, Guided Pathways, and the Role of Private and Independent Colleges</a:t>
            </a:r>
            <a:endParaRPr lang="en-US" sz="3600" dirty="0"/>
          </a:p>
        </p:txBody>
      </p:sp>
      <p:sp>
        <p:nvSpPr>
          <p:cNvPr id="3" name="Subtitle 2"/>
          <p:cNvSpPr>
            <a:spLocks noGrp="1"/>
          </p:cNvSpPr>
          <p:nvPr>
            <p:ph type="subTitle" idx="1"/>
          </p:nvPr>
        </p:nvSpPr>
        <p:spPr>
          <a:xfrm>
            <a:off x="3114383" y="5548088"/>
            <a:ext cx="8825658" cy="861420"/>
          </a:xfrm>
        </p:spPr>
        <p:txBody>
          <a:bodyPr>
            <a:normAutofit/>
          </a:bodyPr>
          <a:lstStyle/>
          <a:p>
            <a:r>
              <a:rPr lang="en-US" sz="1600" dirty="0" smtClean="0"/>
              <a:t>Jaimis Ulrich, assistant director of transfer admission, whittier college</a:t>
            </a:r>
          </a:p>
          <a:p>
            <a:r>
              <a:rPr lang="en-US" sz="1600" dirty="0" smtClean="0"/>
              <a:t>Kylie webb, associate director of transfer recruitment, university of Redlands</a:t>
            </a:r>
            <a:endParaRPr lang="en-US" sz="1600" dirty="0"/>
          </a:p>
        </p:txBody>
      </p:sp>
    </p:spTree>
    <p:extLst>
      <p:ext uri="{BB962C8B-B14F-4D97-AF65-F5344CB8AC3E}">
        <p14:creationId xmlns:p14="http://schemas.microsoft.com/office/powerpoint/2010/main" val="3721470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BEBEB"/>
                </a:solidFill>
              </a:rPr>
              <a:t>Associate Degree for Transfer</a:t>
            </a:r>
            <a:br>
              <a:rPr lang="en-US" dirty="0">
                <a:solidFill>
                  <a:srgbClr val="EBEBEB"/>
                </a:solidFill>
              </a:rPr>
            </a:br>
            <a:r>
              <a:rPr lang="en-US" sz="3600" dirty="0" smtClean="0">
                <a:solidFill>
                  <a:srgbClr val="EBEBEB"/>
                </a:solidFill>
              </a:rPr>
              <a:t>History</a:t>
            </a:r>
            <a:endParaRPr lang="en-US" sz="3600" dirty="0"/>
          </a:p>
        </p:txBody>
      </p:sp>
      <p:sp>
        <p:nvSpPr>
          <p:cNvPr id="3" name="Content Placeholder 2"/>
          <p:cNvSpPr>
            <a:spLocks noGrp="1"/>
          </p:cNvSpPr>
          <p:nvPr>
            <p:ph idx="1"/>
          </p:nvPr>
        </p:nvSpPr>
        <p:spPr>
          <a:xfrm>
            <a:off x="300446" y="1853248"/>
            <a:ext cx="8946541" cy="4195481"/>
          </a:xfrm>
        </p:spPr>
        <p:txBody>
          <a:bodyPr/>
          <a:lstStyle/>
          <a:p>
            <a:r>
              <a:rPr lang="en-US" dirty="0" smtClean="0"/>
              <a:t>Implemented in 2011</a:t>
            </a:r>
          </a:p>
          <a:p>
            <a:pPr lvl="1"/>
            <a:r>
              <a:rPr lang="en-US" dirty="0" smtClean="0"/>
              <a:t>Senate Bill 1440 and Assembly Bill 2302 to “Ease Transfer Process for Students”</a:t>
            </a:r>
          </a:p>
          <a:p>
            <a:pPr lvl="1"/>
            <a:r>
              <a:rPr lang="en-US" dirty="0" smtClean="0"/>
              <a:t>Specific pathway that guarantees community college students the opportunity to transfer to a saved spot at a CSU campus with junior standing</a:t>
            </a:r>
          </a:p>
          <a:p>
            <a:pPr lvl="1"/>
            <a:r>
              <a:rPr lang="en-US" dirty="0" smtClean="0"/>
              <a:t>Quickest path for students to transfer between the two college systems by completing 60 semester units of specified work at a community college, and then completing 60 semester units at a CSU campus to receive a bachelor’s degree</a:t>
            </a:r>
          </a:p>
          <a:p>
            <a:pPr lvl="1"/>
            <a:endParaRPr lang="en-US" dirty="0"/>
          </a:p>
        </p:txBody>
      </p:sp>
      <p:pic>
        <p:nvPicPr>
          <p:cNvPr id="5" name="Picture 4"/>
          <p:cNvPicPr>
            <a:picLocks noChangeAspect="1"/>
          </p:cNvPicPr>
          <p:nvPr/>
        </p:nvPicPr>
        <p:blipFill>
          <a:blip r:embed="rId2"/>
          <a:stretch>
            <a:fillRect/>
          </a:stretch>
        </p:blipFill>
        <p:spPr>
          <a:xfrm>
            <a:off x="8360228" y="4783246"/>
            <a:ext cx="3692318" cy="1927106"/>
          </a:xfrm>
          <a:prstGeom prst="rect">
            <a:avLst/>
          </a:prstGeom>
        </p:spPr>
      </p:pic>
    </p:spTree>
    <p:extLst>
      <p:ext uri="{BB962C8B-B14F-4D97-AF65-F5344CB8AC3E}">
        <p14:creationId xmlns:p14="http://schemas.microsoft.com/office/powerpoint/2010/main" val="890623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Associate Degree for </a:t>
            </a:r>
            <a:r>
              <a:rPr lang="en-US" dirty="0" smtClean="0"/>
              <a:t>Transfer</a:t>
            </a:r>
            <a:br>
              <a:rPr lang="en-US" dirty="0" smtClean="0"/>
            </a:br>
            <a:r>
              <a:rPr lang="en-US" sz="3600" dirty="0" smtClean="0"/>
              <a:t>Program Benefits</a:t>
            </a:r>
            <a:endParaRPr lang="en-US" sz="3600" dirty="0"/>
          </a:p>
        </p:txBody>
      </p:sp>
      <p:sp>
        <p:nvSpPr>
          <p:cNvPr id="3" name="Content Placeholder 2"/>
          <p:cNvSpPr>
            <a:spLocks noGrp="1"/>
          </p:cNvSpPr>
          <p:nvPr>
            <p:ph idx="1"/>
          </p:nvPr>
        </p:nvSpPr>
        <p:spPr/>
        <p:txBody>
          <a:bodyPr/>
          <a:lstStyle/>
          <a:p>
            <a:r>
              <a:rPr lang="en-US" dirty="0" smtClean="0"/>
              <a:t>Provides a clear transfer pathway</a:t>
            </a:r>
          </a:p>
          <a:p>
            <a:r>
              <a:rPr lang="en-US" dirty="0" smtClean="0"/>
              <a:t>Guarantee admission into the CSU system</a:t>
            </a:r>
          </a:p>
          <a:p>
            <a:r>
              <a:rPr lang="en-US" dirty="0" smtClean="0"/>
              <a:t>Grants priority consideration when applying to impacted majors and/or campuses based on university capacity</a:t>
            </a:r>
          </a:p>
          <a:p>
            <a:r>
              <a:rPr lang="en-US" dirty="0" smtClean="0"/>
              <a:t>Lets students use the same GE and Major Prep courses for transfer to a CSU campus</a:t>
            </a:r>
          </a:p>
          <a:p>
            <a:r>
              <a:rPr lang="en-US" dirty="0" smtClean="0"/>
              <a:t>Guarantees an associate degree in 60 semester units at a community college and a bachelors degree in 60 semester units at a CSU</a:t>
            </a:r>
            <a:endParaRPr lang="en-US" dirty="0"/>
          </a:p>
        </p:txBody>
      </p:sp>
      <p:pic>
        <p:nvPicPr>
          <p:cNvPr id="4" name="Picture 3"/>
          <p:cNvPicPr>
            <a:picLocks noChangeAspect="1"/>
          </p:cNvPicPr>
          <p:nvPr/>
        </p:nvPicPr>
        <p:blipFill>
          <a:blip r:embed="rId2"/>
          <a:stretch>
            <a:fillRect/>
          </a:stretch>
        </p:blipFill>
        <p:spPr>
          <a:xfrm>
            <a:off x="7929155" y="5218638"/>
            <a:ext cx="3884020" cy="1410734"/>
          </a:xfrm>
          <a:prstGeom prst="rect">
            <a:avLst/>
          </a:prstGeom>
        </p:spPr>
      </p:pic>
    </p:spTree>
    <p:extLst>
      <p:ext uri="{BB962C8B-B14F-4D97-AF65-F5344CB8AC3E}">
        <p14:creationId xmlns:p14="http://schemas.microsoft.com/office/powerpoint/2010/main" val="3575550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Associate Degree for Transfer</a:t>
            </a:r>
            <a:br>
              <a:rPr lang="en-US" dirty="0"/>
            </a:br>
            <a:r>
              <a:rPr lang="en-US" sz="3600" dirty="0" smtClean="0"/>
              <a:t>California Community Colleges	</a:t>
            </a:r>
            <a:endParaRPr lang="en-US" sz="3600" dirty="0"/>
          </a:p>
        </p:txBody>
      </p:sp>
      <p:sp>
        <p:nvSpPr>
          <p:cNvPr id="3" name="Content Placeholder 2"/>
          <p:cNvSpPr>
            <a:spLocks noGrp="1"/>
          </p:cNvSpPr>
          <p:nvPr>
            <p:ph idx="1"/>
          </p:nvPr>
        </p:nvSpPr>
        <p:spPr/>
        <p:txBody>
          <a:bodyPr/>
          <a:lstStyle/>
          <a:p>
            <a:r>
              <a:rPr lang="en-US" dirty="0" smtClean="0"/>
              <a:t>More than 2.1 million students are served each year at 114 community colleges statewide, representing the largest system of higher education in the nation.</a:t>
            </a:r>
          </a:p>
          <a:p>
            <a:r>
              <a:rPr lang="en-US" dirty="0"/>
              <a:t>The number of California community college students participating in the Associate Degree for Transfer program has grown from 722 in the first year to 31,000. These degrees are now the most popular and streamlined pathway for community college students wanting to transfer to a CSU with a degree.</a:t>
            </a:r>
          </a:p>
          <a:p>
            <a:endParaRPr lang="en-US" dirty="0"/>
          </a:p>
        </p:txBody>
      </p:sp>
      <p:pic>
        <p:nvPicPr>
          <p:cNvPr id="4" name="Picture 3"/>
          <p:cNvPicPr>
            <a:picLocks noChangeAspect="1"/>
          </p:cNvPicPr>
          <p:nvPr/>
        </p:nvPicPr>
        <p:blipFill>
          <a:blip r:embed="rId2"/>
          <a:stretch>
            <a:fillRect/>
          </a:stretch>
        </p:blipFill>
        <p:spPr>
          <a:xfrm>
            <a:off x="9444446" y="4527739"/>
            <a:ext cx="2159726" cy="2165516"/>
          </a:xfrm>
          <a:prstGeom prst="rect">
            <a:avLst/>
          </a:prstGeom>
        </p:spPr>
      </p:pic>
    </p:spTree>
    <p:extLst>
      <p:ext uri="{BB962C8B-B14F-4D97-AF65-F5344CB8AC3E}">
        <p14:creationId xmlns:p14="http://schemas.microsoft.com/office/powerpoint/2010/main" val="2458439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Associate Degree for Transfer</a:t>
            </a:r>
            <a:br>
              <a:rPr lang="en-US" dirty="0" smtClean="0"/>
            </a:br>
            <a:r>
              <a:rPr lang="en-US" sz="3600" dirty="0" smtClean="0"/>
              <a:t>AICCU</a:t>
            </a:r>
            <a:endParaRPr lang="en-US" sz="3600" dirty="0"/>
          </a:p>
        </p:txBody>
      </p:sp>
      <p:sp>
        <p:nvSpPr>
          <p:cNvPr id="3" name="Content Placeholder 2"/>
          <p:cNvSpPr>
            <a:spLocks noGrp="1"/>
          </p:cNvSpPr>
          <p:nvPr>
            <p:ph idx="1"/>
          </p:nvPr>
        </p:nvSpPr>
        <p:spPr/>
        <p:txBody>
          <a:bodyPr>
            <a:normAutofit/>
          </a:bodyPr>
          <a:lstStyle/>
          <a:p>
            <a:r>
              <a:rPr lang="en-US" dirty="0" smtClean="0"/>
              <a:t>MOU signed July 25, 2018 between AICCU and California Community College Chancellors Office </a:t>
            </a:r>
          </a:p>
          <a:p>
            <a:r>
              <a:rPr lang="en-US" dirty="0" smtClean="0"/>
              <a:t>The </a:t>
            </a:r>
            <a:r>
              <a:rPr lang="en-US" dirty="0"/>
              <a:t>ADT Commitment is </a:t>
            </a:r>
            <a:r>
              <a:rPr lang="en-US" dirty="0" smtClean="0"/>
              <a:t>the Association of </a:t>
            </a:r>
            <a:r>
              <a:rPr lang="en-US" dirty="0"/>
              <a:t>Independent California </a:t>
            </a:r>
            <a:r>
              <a:rPr lang="en-US" dirty="0" smtClean="0"/>
              <a:t>Colleges </a:t>
            </a:r>
            <a:r>
              <a:rPr lang="en-US" dirty="0"/>
              <a:t>and </a:t>
            </a:r>
            <a:r>
              <a:rPr lang="en-US" dirty="0" smtClean="0"/>
              <a:t>Universities </a:t>
            </a:r>
            <a:r>
              <a:rPr lang="en-US" dirty="0"/>
              <a:t>sector’s adaptation of the ADT </a:t>
            </a:r>
            <a:r>
              <a:rPr lang="en-US" dirty="0" smtClean="0"/>
              <a:t>pathway </a:t>
            </a:r>
          </a:p>
          <a:p>
            <a:r>
              <a:rPr lang="en-US" dirty="0"/>
              <a:t>The ADT Commitment is:</a:t>
            </a:r>
          </a:p>
          <a:p>
            <a:pPr lvl="1"/>
            <a:r>
              <a:rPr lang="en-US" dirty="0"/>
              <a:t>Guaranteed admission for the ADT students meeting admission </a:t>
            </a:r>
            <a:r>
              <a:rPr lang="en-US" dirty="0" smtClean="0"/>
              <a:t>requirements</a:t>
            </a:r>
            <a:endParaRPr lang="en-US" dirty="0"/>
          </a:p>
          <a:p>
            <a:pPr lvl="1"/>
            <a:r>
              <a:rPr lang="en-US" dirty="0"/>
              <a:t>Guarantees a minimum of 60 semester/90 quarter units will </a:t>
            </a:r>
            <a:r>
              <a:rPr lang="en-US" dirty="0" smtClean="0"/>
              <a:t>transfer</a:t>
            </a:r>
            <a:endParaRPr lang="en-US" dirty="0"/>
          </a:p>
          <a:p>
            <a:pPr lvl="1"/>
            <a:r>
              <a:rPr lang="en-US" dirty="0"/>
              <a:t>Guarantees the student starts with junior </a:t>
            </a:r>
            <a:r>
              <a:rPr lang="en-US" dirty="0" smtClean="0"/>
              <a:t>standing</a:t>
            </a:r>
          </a:p>
          <a:p>
            <a:pPr lvl="1"/>
            <a:r>
              <a:rPr lang="en-US" dirty="0" smtClean="0"/>
              <a:t>Recognition of general education pattern</a:t>
            </a:r>
            <a:endParaRPr lang="en-US" dirty="0"/>
          </a:p>
          <a:p>
            <a:pPr marL="0" indent="0">
              <a:buNone/>
            </a:pPr>
            <a:endParaRPr lang="en-US" dirty="0" smtClean="0"/>
          </a:p>
        </p:txBody>
      </p:sp>
      <p:pic>
        <p:nvPicPr>
          <p:cNvPr id="4" name="Picture 3"/>
          <p:cNvPicPr>
            <a:picLocks noChangeAspect="1"/>
          </p:cNvPicPr>
          <p:nvPr/>
        </p:nvPicPr>
        <p:blipFill>
          <a:blip r:embed="rId3"/>
          <a:stretch>
            <a:fillRect/>
          </a:stretch>
        </p:blipFill>
        <p:spPr>
          <a:xfrm>
            <a:off x="8282965" y="5274128"/>
            <a:ext cx="3533775" cy="1371600"/>
          </a:xfrm>
          <a:prstGeom prst="rect">
            <a:avLst/>
          </a:prstGeom>
        </p:spPr>
      </p:pic>
    </p:spTree>
    <p:extLst>
      <p:ext uri="{BB962C8B-B14F-4D97-AF65-F5344CB8AC3E}">
        <p14:creationId xmlns:p14="http://schemas.microsoft.com/office/powerpoint/2010/main" val="3585899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Associate Degree for Transfer</a:t>
            </a:r>
            <a:br>
              <a:rPr lang="en-US" dirty="0"/>
            </a:br>
            <a:r>
              <a:rPr lang="en-US" sz="3600" dirty="0"/>
              <a:t>AICCU</a:t>
            </a:r>
          </a:p>
        </p:txBody>
      </p:sp>
      <p:sp>
        <p:nvSpPr>
          <p:cNvPr id="3" name="Content Placeholder 2"/>
          <p:cNvSpPr>
            <a:spLocks noGrp="1"/>
          </p:cNvSpPr>
          <p:nvPr>
            <p:ph idx="1"/>
          </p:nvPr>
        </p:nvSpPr>
        <p:spPr/>
        <p:txBody>
          <a:bodyPr/>
          <a:lstStyle/>
          <a:p>
            <a:r>
              <a:rPr lang="en-US" dirty="0" smtClean="0">
                <a:hlinkClick r:id="rId2"/>
              </a:rPr>
              <a:t>40 Participating Schools</a:t>
            </a:r>
            <a:endParaRPr lang="en-US" dirty="0" smtClean="0"/>
          </a:p>
          <a:p>
            <a:r>
              <a:rPr lang="en-US" dirty="0"/>
              <a:t>Unlike CSU, AICCU institutions are not part of a system and each campus has its own admission and graduation </a:t>
            </a:r>
            <a:r>
              <a:rPr lang="en-US" dirty="0" smtClean="0"/>
              <a:t>requirements</a:t>
            </a:r>
            <a:endParaRPr lang="en-US" dirty="0"/>
          </a:p>
          <a:p>
            <a:r>
              <a:rPr lang="en-US" dirty="0"/>
              <a:t>If an ADT transfer student meets all the requirements of admission to a participating institution, admission is guaranteed to that </a:t>
            </a:r>
            <a:r>
              <a:rPr lang="en-US" i="1" dirty="0"/>
              <a:t>college</a:t>
            </a:r>
            <a:r>
              <a:rPr lang="en-US" dirty="0"/>
              <a:t> as opposed to a system</a:t>
            </a:r>
          </a:p>
          <a:p>
            <a:r>
              <a:rPr lang="en-US" dirty="0" smtClean="0">
                <a:hlinkClick r:id="rId3"/>
              </a:rPr>
              <a:t>List of participating schools and majors </a:t>
            </a:r>
            <a:r>
              <a:rPr lang="en-US" dirty="0" smtClean="0">
                <a:hlinkClick r:id="rId3"/>
              </a:rPr>
              <a:t>accepted</a:t>
            </a:r>
            <a:r>
              <a:rPr lang="en-US" dirty="0" smtClean="0"/>
              <a:t> </a:t>
            </a:r>
            <a:endParaRPr lang="en-US" dirty="0" smtClean="0"/>
          </a:p>
          <a:p>
            <a:r>
              <a:rPr lang="en-US" dirty="0" smtClean="0"/>
              <a:t>Updated</a:t>
            </a:r>
            <a:r>
              <a:rPr lang="en-US" dirty="0" smtClean="0"/>
              <a:t> </a:t>
            </a:r>
            <a:r>
              <a:rPr lang="en-US" dirty="0" smtClean="0"/>
              <a:t>website July 2019 </a:t>
            </a:r>
            <a:r>
              <a:rPr lang="en-US" dirty="0" smtClean="0">
                <a:hlinkClick r:id="rId4"/>
              </a:rPr>
              <a:t>A Degree with a Gurantee.com</a:t>
            </a:r>
            <a:endParaRPr lang="en-US" dirty="0"/>
          </a:p>
        </p:txBody>
      </p:sp>
    </p:spTree>
    <p:extLst>
      <p:ext uri="{BB962C8B-B14F-4D97-AF65-F5344CB8AC3E}">
        <p14:creationId xmlns:p14="http://schemas.microsoft.com/office/powerpoint/2010/main" val="296121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Associate Degree for Transfer</a:t>
            </a:r>
            <a:endParaRPr lang="en-US" dirty="0"/>
          </a:p>
        </p:txBody>
      </p:sp>
      <p:sp>
        <p:nvSpPr>
          <p:cNvPr id="3" name="Content Placeholder 2"/>
          <p:cNvSpPr>
            <a:spLocks noGrp="1"/>
          </p:cNvSpPr>
          <p:nvPr>
            <p:ph idx="1"/>
          </p:nvPr>
        </p:nvSpPr>
        <p:spPr/>
        <p:txBody>
          <a:bodyPr/>
          <a:lstStyle/>
          <a:p>
            <a:r>
              <a:rPr lang="en-US" dirty="0" smtClean="0"/>
              <a:t>Guided Pathways </a:t>
            </a:r>
            <a:r>
              <a:rPr lang="en-US" dirty="0" smtClean="0"/>
              <a:t>Example </a:t>
            </a:r>
            <a:r>
              <a:rPr lang="en-US" dirty="0" smtClean="0"/>
              <a:t>– La Sierra University </a:t>
            </a:r>
          </a:p>
          <a:p>
            <a:pPr lvl="1"/>
            <a:r>
              <a:rPr lang="en-US" dirty="0">
                <a:hlinkClick r:id="rId2"/>
              </a:rPr>
              <a:t>https://admissions.lasierra.edu/transfer/adt</a:t>
            </a:r>
            <a:r>
              <a:rPr lang="en-US" dirty="0" smtClean="0">
                <a:hlinkClick r:id="rId2"/>
              </a:rPr>
              <a:t>/</a:t>
            </a:r>
            <a:r>
              <a:rPr lang="en-US" dirty="0" smtClean="0"/>
              <a:t> </a:t>
            </a:r>
          </a:p>
          <a:p>
            <a:r>
              <a:rPr lang="en-US" dirty="0" smtClean="0"/>
              <a:t>Discussion</a:t>
            </a:r>
          </a:p>
          <a:p>
            <a:pPr lvl="1"/>
            <a:r>
              <a:rPr lang="en-US" dirty="0" smtClean="0"/>
              <a:t>What can AICCU do to support your campuses with this new initiative?</a:t>
            </a:r>
          </a:p>
          <a:p>
            <a:pPr lvl="1"/>
            <a:r>
              <a:rPr lang="en-US" dirty="0" smtClean="0"/>
              <a:t>What tools or resources would your campuses like from AICCU and participating universities?  </a:t>
            </a:r>
          </a:p>
          <a:p>
            <a:pPr lvl="1"/>
            <a:r>
              <a:rPr lang="en-US" dirty="0" smtClean="0"/>
              <a:t>What are common questions you receive from students about the ADT and participating AICCU institutions? </a:t>
            </a:r>
          </a:p>
          <a:p>
            <a:pPr marL="457200" lvl="1" indent="0">
              <a:buNone/>
            </a:pPr>
            <a:endParaRPr lang="en-US" dirty="0"/>
          </a:p>
        </p:txBody>
      </p:sp>
    </p:spTree>
    <p:extLst>
      <p:ext uri="{BB962C8B-B14F-4D97-AF65-F5344CB8AC3E}">
        <p14:creationId xmlns:p14="http://schemas.microsoft.com/office/powerpoint/2010/main" val="1895014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Stay in Touch!</a:t>
            </a:r>
            <a:endParaRPr lang="en-US" dirty="0"/>
          </a:p>
        </p:txBody>
      </p:sp>
      <p:sp>
        <p:nvSpPr>
          <p:cNvPr id="3" name="Content Placeholder 2"/>
          <p:cNvSpPr>
            <a:spLocks noGrp="1"/>
          </p:cNvSpPr>
          <p:nvPr>
            <p:ph idx="1"/>
          </p:nvPr>
        </p:nvSpPr>
        <p:spPr/>
        <p:txBody>
          <a:bodyPr/>
          <a:lstStyle/>
          <a:p>
            <a:r>
              <a:rPr lang="en-US" dirty="0"/>
              <a:t>Jaimis Ulrich </a:t>
            </a:r>
          </a:p>
          <a:p>
            <a:pPr lvl="1"/>
            <a:r>
              <a:rPr lang="en-US" dirty="0"/>
              <a:t>Assistant Director, Office of Admission</a:t>
            </a:r>
          </a:p>
          <a:p>
            <a:pPr lvl="1"/>
            <a:r>
              <a:rPr lang="en-US" dirty="0"/>
              <a:t>Transfer Admission Counselor </a:t>
            </a:r>
          </a:p>
          <a:p>
            <a:pPr lvl="1"/>
            <a:r>
              <a:rPr lang="en-US" dirty="0"/>
              <a:t>Whittier College</a:t>
            </a:r>
          </a:p>
          <a:p>
            <a:pPr lvl="1"/>
            <a:r>
              <a:rPr lang="en-US" u="sng" dirty="0">
                <a:hlinkClick r:id="rId2"/>
              </a:rPr>
              <a:t>Julrich@whittier.edu</a:t>
            </a:r>
            <a:r>
              <a:rPr lang="en-US" dirty="0"/>
              <a:t> </a:t>
            </a:r>
            <a:endParaRPr lang="en-US" dirty="0" smtClean="0"/>
          </a:p>
          <a:p>
            <a:r>
              <a:rPr lang="en-US" dirty="0" smtClean="0"/>
              <a:t>Kylie Webb</a:t>
            </a:r>
          </a:p>
          <a:p>
            <a:pPr lvl="1"/>
            <a:r>
              <a:rPr lang="en-US" dirty="0" smtClean="0"/>
              <a:t>Associate Director, Transfer Recruitment</a:t>
            </a:r>
          </a:p>
          <a:p>
            <a:pPr lvl="1"/>
            <a:r>
              <a:rPr lang="en-US" dirty="0" smtClean="0"/>
              <a:t>University of Redlands</a:t>
            </a:r>
          </a:p>
          <a:p>
            <a:pPr lvl="1"/>
            <a:r>
              <a:rPr lang="en-US" dirty="0" smtClean="0">
                <a:hlinkClick r:id="rId3"/>
              </a:rPr>
              <a:t>Kylie_webb@redlands.edu</a:t>
            </a:r>
            <a:endParaRPr lang="en-US" dirty="0" smtClean="0"/>
          </a:p>
          <a:p>
            <a:pPr lvl="1"/>
            <a:r>
              <a:rPr lang="en-US" dirty="0" smtClean="0"/>
              <a:t>(909)748-8155</a:t>
            </a:r>
            <a:endParaRPr lang="en-US" dirty="0"/>
          </a:p>
          <a:p>
            <a:endParaRPr lang="en-US" dirty="0"/>
          </a:p>
        </p:txBody>
      </p:sp>
    </p:spTree>
    <p:extLst>
      <p:ext uri="{BB962C8B-B14F-4D97-AF65-F5344CB8AC3E}">
        <p14:creationId xmlns:p14="http://schemas.microsoft.com/office/powerpoint/2010/main" val="30600773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241</TotalTime>
  <Words>506</Words>
  <Application>Microsoft Office PowerPoint</Application>
  <PresentationFormat>Widescreen</PresentationFormat>
  <Paragraphs>51</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Century Gothic</vt:lpstr>
      <vt:lpstr>Wingdings 3</vt:lpstr>
      <vt:lpstr>Ion</vt:lpstr>
      <vt:lpstr>Bridging the Gap: Exploring the Associate Degree for Transfer, Guided Pathways, and the Role of Private and Independent Colleges</vt:lpstr>
      <vt:lpstr>Associate Degree for Transfer History</vt:lpstr>
      <vt:lpstr>Associate Degree for Transfer Program Benefits</vt:lpstr>
      <vt:lpstr>Associate Degree for Transfer California Community Colleges </vt:lpstr>
      <vt:lpstr>Associate Degree for Transfer AICCU</vt:lpstr>
      <vt:lpstr>Associate Degree for Transfer AICCU</vt:lpstr>
      <vt:lpstr>Associate Degree for Transfer</vt:lpstr>
      <vt:lpstr>Stay in Touch!</vt:lpstr>
    </vt:vector>
  </TitlesOfParts>
  <Company>University of Redlands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the Gap: Exploring the Associate Degree for Transfer, Guided Pathways, and the Role of Private and Independent Colleges</dc:title>
  <dc:creator>Webb, Kylie</dc:creator>
  <cp:lastModifiedBy>Guest, Campus</cp:lastModifiedBy>
  <cp:revision>20</cp:revision>
  <dcterms:created xsi:type="dcterms:W3CDTF">2019-03-06T04:18:31Z</dcterms:created>
  <dcterms:modified xsi:type="dcterms:W3CDTF">2019-03-06T18:46:11Z</dcterms:modified>
</cp:coreProperties>
</file>