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10"/>
  </p:notesMasterIdLst>
  <p:sldIdLst>
    <p:sldId id="316" r:id="rId2"/>
    <p:sldId id="352" r:id="rId3"/>
    <p:sldId id="351" r:id="rId4"/>
    <p:sldId id="340" r:id="rId5"/>
    <p:sldId id="357" r:id="rId6"/>
    <p:sldId id="364" r:id="rId7"/>
    <p:sldId id="363" r:id="rId8"/>
    <p:sldId id="348" r:id="rId9"/>
  </p:sldIdLst>
  <p:sldSz cx="12192000" cy="6858000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2341" autoAdjust="0"/>
    <p:restoredTop sz="95360" autoAdjust="0"/>
  </p:normalViewPr>
  <p:slideViewPr>
    <p:cSldViewPr snapToGrid="0">
      <p:cViewPr varScale="1">
        <p:scale>
          <a:sx n="44" d="100"/>
          <a:sy n="44" d="100"/>
        </p:scale>
        <p:origin x="72" y="8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43C63AE9-6393-427B-81EC-7755A7F5E729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744DD35A-2A28-427F-86B8-F98BD5AEB3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649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283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91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9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26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623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36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03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121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751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51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600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EF487-D4E9-433C-91A1-846DAEB2A9E0}" type="datetimeFigureOut">
              <a:rPr lang="en-US" smtClean="0"/>
              <a:t>3/6/2019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1FF22-AD5F-4008-B2DA-BB1B423F94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592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X5jNnDMfxA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WACAC-Logo_color_revis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0929" y="0"/>
            <a:ext cx="6502400" cy="360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3014130" y="360739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b="1" dirty="0">
                <a:solidFill>
                  <a:srgbClr val="333333"/>
                </a:solidFill>
                <a:latin typeface="Verdana" panose="020B0604030504040204" pitchFamily="34" charset="0"/>
              </a:rPr>
              <a:t>2019 WACAC Share Learn and Connect Counselor Workshop</a:t>
            </a:r>
            <a:endParaRPr lang="en-US" b="1" i="0" dirty="0">
              <a:solidFill>
                <a:srgbClr val="333333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-1" y="4619297"/>
            <a:ext cx="12158129" cy="459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Segoe UI" panose="020B0502040204020203" pitchFamily="34" charset="0"/>
                <a:ea typeface="Calibri" panose="020F0502020204030204" pitchFamily="34" charset="0"/>
              </a:rPr>
              <a:t>Advising the Division III Student-Athlete 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-33871" y="5657671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Keith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Gissel, Sr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. Associate Director of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Admissions-Athletic 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Recruitment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Coordinator, University 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of Redlands</a:t>
            </a:r>
          </a:p>
          <a:p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Jeff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Martinez, Director 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Athletics, 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University of Redlands</a:t>
            </a:r>
          </a:p>
          <a:p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Tom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Whittemore, PE 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Chair, Professor, Head Men’s Water Polo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Coach, University 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of Redlands</a:t>
            </a:r>
          </a:p>
          <a:p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Dominic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Lopez, Assistant 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Cross Country/Track and Field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Coach, University </a:t>
            </a:r>
            <a:r>
              <a:rPr lang="en-US" b="1" dirty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of </a:t>
            </a:r>
            <a:r>
              <a:rPr lang="en-US" b="1" dirty="0" smtClean="0">
                <a:solidFill>
                  <a:srgbClr val="8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Redlands</a:t>
            </a:r>
          </a:p>
        </p:txBody>
      </p:sp>
    </p:spTree>
    <p:extLst>
      <p:ext uri="{BB962C8B-B14F-4D97-AF65-F5344CB8AC3E}">
        <p14:creationId xmlns:p14="http://schemas.microsoft.com/office/powerpoint/2010/main" val="1463705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68941" y="466165"/>
            <a:ext cx="1160033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NCAA Division Comparisons</a:t>
            </a:r>
            <a:endParaRPr lang="en-US" sz="32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Number of Colleges		Athletic Scholarships 	Number of Participants</a:t>
            </a: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I	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350		       Yes		    170,000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(approximate)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II	      308		       Yes		    120,000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(approximate)</a:t>
            </a:r>
            <a:endParaRPr lang="en-US" sz="1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Division III</a:t>
            </a:r>
            <a:r>
              <a:rPr lang="en-US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449		       No		    194,000 </a:t>
            </a:r>
            <a:r>
              <a:rPr lang="en-US" sz="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(approximate)</a:t>
            </a:r>
            <a:endParaRPr lang="en-US" sz="3200" b="1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pic>
        <p:nvPicPr>
          <p:cNvPr id="1028" name="Picture 4" descr="Image result for nca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8328" y="4640636"/>
            <a:ext cx="3334403" cy="1957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01993" y="6211669"/>
            <a:ext cx="49870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www.youtube.com/watch?v=KX5jNnDMfxA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840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012" y="466165"/>
            <a:ext cx="1172583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Reasons why student athletes are not successfully recruited</a:t>
            </a:r>
          </a:p>
          <a:p>
            <a:endParaRPr lang="en-US" sz="2400" dirty="0"/>
          </a:p>
          <a:p>
            <a:r>
              <a:rPr lang="en-US" sz="2400" b="1" u="sng" dirty="0" smtClean="0"/>
              <a:t>Unrealistic Expectations</a:t>
            </a:r>
          </a:p>
          <a:p>
            <a:r>
              <a:rPr lang="en-US" sz="2400" b="1" dirty="0"/>
              <a:t>	Athletic scholarships is on the minds of most student athletes</a:t>
            </a:r>
          </a:p>
          <a:p>
            <a:r>
              <a:rPr lang="en-US" sz="2400" b="1" dirty="0" smtClean="0"/>
              <a:t>	Athletic </a:t>
            </a:r>
            <a:r>
              <a:rPr lang="en-US" sz="2400" b="1" dirty="0"/>
              <a:t>Scholarships is on the minds of the parents of most Student Athletes</a:t>
            </a:r>
          </a:p>
          <a:p>
            <a:endParaRPr lang="en-US" sz="2400" b="1" dirty="0" smtClean="0"/>
          </a:p>
          <a:p>
            <a:r>
              <a:rPr lang="en-US" sz="2400" b="1" u="sng" dirty="0" smtClean="0"/>
              <a:t>Failure to Initiate </a:t>
            </a:r>
            <a:r>
              <a:rPr lang="en-US" sz="2400" b="1" u="sng" dirty="0"/>
              <a:t>R</a:t>
            </a:r>
            <a:r>
              <a:rPr lang="en-US" sz="2400" b="1" u="sng" dirty="0" smtClean="0"/>
              <a:t>ecruiting </a:t>
            </a:r>
            <a:r>
              <a:rPr lang="en-US" sz="2400" b="1" u="sng" dirty="0"/>
              <a:t>A</a:t>
            </a:r>
            <a:r>
              <a:rPr lang="en-US" sz="2400" b="1" u="sng" dirty="0" smtClean="0"/>
              <a:t>ctivities</a:t>
            </a:r>
          </a:p>
          <a:p>
            <a:r>
              <a:rPr lang="en-US" sz="2400" b="1" dirty="0" smtClean="0"/>
              <a:t>	Typically due to lack of knowledge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Students need to stay engaged</a:t>
            </a:r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u="sng" dirty="0" smtClean="0"/>
              <a:t>Timing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Started too late in the process</a:t>
            </a:r>
          </a:p>
          <a:p>
            <a:endParaRPr lang="en-US" sz="2400" b="1" dirty="0" smtClean="0"/>
          </a:p>
          <a:p>
            <a:r>
              <a:rPr lang="en-US" sz="2400" dirty="0"/>
              <a:t>	</a:t>
            </a:r>
            <a:endParaRPr lang="en-US" sz="2400" dirty="0" smtClean="0"/>
          </a:p>
          <a:p>
            <a:endParaRPr lang="en-US" sz="2400" dirty="0"/>
          </a:p>
        </p:txBody>
      </p:sp>
      <p:pic>
        <p:nvPicPr>
          <p:cNvPr id="1026" name="Picture 2" descr="Image result for athletic recruit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6023" y="3563471"/>
            <a:ext cx="4685366" cy="21182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7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98183" y="122762"/>
            <a:ext cx="447449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>
                <a:solidFill>
                  <a:srgbClr val="800000"/>
                </a:solidFill>
              </a:rPr>
              <a:t>NCAA </a:t>
            </a:r>
            <a:r>
              <a:rPr lang="en-US" sz="3600" b="1" dirty="0" smtClean="0">
                <a:solidFill>
                  <a:srgbClr val="800000"/>
                </a:solidFill>
              </a:rPr>
              <a:t>Division III Facts</a:t>
            </a:r>
            <a:endParaRPr lang="en-US" dirty="0">
              <a:solidFill>
                <a:srgbClr val="800000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79" y="935294"/>
            <a:ext cx="5067466" cy="3253281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2136" y="935294"/>
            <a:ext cx="3968641" cy="242337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0425" y="5278731"/>
            <a:ext cx="4475437" cy="15304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9029" y="4594669"/>
            <a:ext cx="5494652" cy="152071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60425" y="3686868"/>
            <a:ext cx="4837371" cy="1247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05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1363" y="233642"/>
            <a:ext cx="11851341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 to market students to Divisions III institutions </a:t>
            </a:r>
            <a:endParaRPr lang="en-US" sz="3200" b="1" dirty="0" smtClean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2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d</a:t>
            </a:r>
            <a:r>
              <a:rPr lang="en-US" sz="2400" b="1" dirty="0" smtClean="0"/>
              <a:t>iverse group of institutions to consider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a</a:t>
            </a:r>
            <a:r>
              <a:rPr lang="en-US" sz="2400" b="1" dirty="0" smtClean="0"/>
              <a:t>dmission criteria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f</a:t>
            </a:r>
            <a:r>
              <a:rPr lang="en-US" sz="2400" b="1" dirty="0" smtClean="0"/>
              <a:t>inancial aid</a:t>
            </a:r>
          </a:p>
          <a:p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l</a:t>
            </a:r>
            <a:r>
              <a:rPr lang="en-US" sz="2400" b="1" dirty="0" smtClean="0"/>
              <a:t>ack </a:t>
            </a:r>
            <a:r>
              <a:rPr lang="en-US" sz="2400" b="1" dirty="0"/>
              <a:t>of </a:t>
            </a:r>
            <a:r>
              <a:rPr lang="en-US" sz="2400" b="1" dirty="0" smtClean="0"/>
              <a:t>scholarships at DI and DII institutions</a:t>
            </a:r>
            <a:endParaRPr lang="en-US" sz="2400" b="1" dirty="0"/>
          </a:p>
          <a:p>
            <a:endParaRPr lang="en-U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c</a:t>
            </a:r>
            <a:r>
              <a:rPr lang="en-US" sz="2400" b="1" dirty="0" smtClean="0"/>
              <a:t>ompetition </a:t>
            </a:r>
            <a:r>
              <a:rPr lang="en-US" sz="2400" b="1" dirty="0"/>
              <a:t>– </a:t>
            </a:r>
            <a:r>
              <a:rPr lang="en-US" sz="2400" b="1" dirty="0" smtClean="0"/>
              <a:t>evaluate </a:t>
            </a:r>
            <a:r>
              <a:rPr lang="en-US" sz="2400" b="1" dirty="0"/>
              <a:t>the quality each program rather than the level</a:t>
            </a:r>
          </a:p>
          <a:p>
            <a:endParaRPr lang="en-US" sz="2400" b="1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o</a:t>
            </a:r>
            <a:r>
              <a:rPr lang="en-US" sz="2400" b="1" dirty="0" smtClean="0"/>
              <a:t>pportunity </a:t>
            </a:r>
            <a:r>
              <a:rPr lang="en-US" sz="2400" b="1" dirty="0"/>
              <a:t>to learn more about the </a:t>
            </a:r>
            <a:r>
              <a:rPr lang="en-US" sz="2400" b="1" dirty="0" smtClean="0"/>
              <a:t>university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 smtClean="0"/>
              <a:t>coaches </a:t>
            </a:r>
            <a:r>
              <a:rPr lang="en-US" sz="2400" b="1" dirty="0"/>
              <a:t>actively recruit – reach out to </a:t>
            </a:r>
            <a:r>
              <a:rPr lang="en-US" sz="2400" b="1" dirty="0" smtClean="0"/>
              <a:t>coaches</a:t>
            </a:r>
            <a:endParaRPr lang="en-US" sz="2400" b="1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27948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787" y="201590"/>
            <a:ext cx="449001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800000"/>
                </a:solidFill>
              </a:rPr>
              <a:t>Sample email to coach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3787" y="1141361"/>
            <a:ext cx="1219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 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Coach Martinez and Coach Gissel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 name is Keith Gissel and I was 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recently accepted to Redlands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the class of 2023. I am an outfielder for San Dimas High School and I play travel baseball for the last five years for Coach Tom Whittemore of the LA Blue.   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am reaching out to see if there might be an opportunity for me to play for you at Redlands, should I decide to attend?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 San Dimas, I have been a starting outfielder on the Varsity baseball team since my freshman year and the starting quarterback for the Varsity football team since my sophomore year. In my high school career I have hit .341 while stealing 22 bases in 26 attempts. I made first team all Mountain League my Sophomore and Juniors years. This past summer I hit .344 for the LA Gray 18U squad. I was voted team captain by my peers for this upcoming season.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attached a resume and a video of my highlights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from last summer below.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addition, I had the opportunity to play in front of </a:t>
            </a:r>
            <a:r>
              <a:rPr lang="en-US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Dominic Lopez, LA Dodger Scout,  (123-456-7890) who can speak to my abilities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would be happy to talk to you about my abilities as a player. 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will be visiting Redlands on Saturday, April 6</a:t>
            </a:r>
            <a:r>
              <a:rPr lang="en-US" baseline="30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for Admitted Students Day.  </a:t>
            </a:r>
            <a:r>
              <a:rPr lang="en-US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Would it be possible to meet with you on April 6</a:t>
            </a:r>
            <a:r>
              <a:rPr lang="en-US" baseline="30000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</a:t>
            </a:r>
            <a:r>
              <a:rPr lang="en-US" dirty="0"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 I look forward to hearing from you soon.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9524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8589" y="1032043"/>
            <a:ext cx="1163618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pursue </a:t>
            </a:r>
            <a:r>
              <a:rPr lang="en-US" sz="2400" b="1" dirty="0"/>
              <a:t>interest beyond the classroom and field of </a:t>
            </a:r>
            <a:r>
              <a:rPr lang="en-US" sz="2400" b="1" dirty="0" smtClean="0"/>
              <a:t>play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w</a:t>
            </a:r>
            <a:r>
              <a:rPr lang="en-US" sz="2400" b="1" dirty="0" smtClean="0"/>
              <a:t>ell </a:t>
            </a:r>
            <a:r>
              <a:rPr lang="en-US" sz="2400" b="1" dirty="0"/>
              <a:t>rounded experience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opportunity to play more than one sport</a:t>
            </a:r>
          </a:p>
          <a:p>
            <a:r>
              <a:rPr lang="en-US" sz="2400" b="1" dirty="0"/>
              <a:t>	</a:t>
            </a:r>
            <a:r>
              <a:rPr lang="en-US" sz="2400" b="1" dirty="0" err="1"/>
              <a:t>g</a:t>
            </a:r>
            <a:r>
              <a:rPr lang="en-US" sz="2400" b="1" dirty="0" err="1" smtClean="0"/>
              <a:t>reek</a:t>
            </a:r>
            <a:r>
              <a:rPr lang="en-US" sz="2400" b="1" dirty="0" smtClean="0"/>
              <a:t> life</a:t>
            </a:r>
            <a:endParaRPr lang="en-US" sz="2400" b="1" dirty="0"/>
          </a:p>
          <a:p>
            <a:r>
              <a:rPr lang="en-US" sz="2400" b="1" dirty="0"/>
              <a:t>	</a:t>
            </a:r>
            <a:r>
              <a:rPr lang="en-US" sz="2400" b="1" dirty="0" smtClean="0"/>
              <a:t>study abroad</a:t>
            </a:r>
            <a:endParaRPr lang="en-US" sz="2400" b="1" dirty="0"/>
          </a:p>
          <a:p>
            <a:r>
              <a:rPr lang="en-US" sz="2400" b="1" dirty="0"/>
              <a:t>	</a:t>
            </a:r>
            <a:r>
              <a:rPr lang="en-US" sz="2400" b="1" dirty="0" smtClean="0"/>
              <a:t>campus </a:t>
            </a:r>
            <a:r>
              <a:rPr lang="en-US" sz="2400" b="1" dirty="0"/>
              <a:t>employment</a:t>
            </a:r>
          </a:p>
          <a:p>
            <a:r>
              <a:rPr lang="en-US" sz="2400" b="1" dirty="0"/>
              <a:t>	c</a:t>
            </a:r>
            <a:r>
              <a:rPr lang="en-US" sz="2400" b="1" dirty="0" smtClean="0"/>
              <a:t>lub sports</a:t>
            </a:r>
          </a:p>
          <a:p>
            <a:r>
              <a:rPr lang="en-US" sz="2400" b="1" dirty="0"/>
              <a:t>	r</a:t>
            </a:r>
            <a:r>
              <a:rPr lang="en-US" sz="2400" b="1" dirty="0" smtClean="0"/>
              <a:t>esearch opportunities</a:t>
            </a:r>
          </a:p>
          <a:p>
            <a:r>
              <a:rPr lang="en-US" sz="2400" b="1" dirty="0"/>
              <a:t>	i</a:t>
            </a:r>
            <a:r>
              <a:rPr lang="en-US" sz="2400" b="1" dirty="0" smtClean="0"/>
              <a:t>nternships</a:t>
            </a:r>
          </a:p>
          <a:p>
            <a:endParaRPr lang="en-US" sz="24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/>
              <a:t>Opportunity to develop life </a:t>
            </a:r>
            <a:r>
              <a:rPr lang="en-US" sz="2400" b="1" dirty="0"/>
              <a:t>lessons through teamwork, discipline </a:t>
            </a:r>
            <a:r>
              <a:rPr lang="en-US" sz="2400" b="1" dirty="0" smtClean="0"/>
              <a:t>and leadership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0" y="160475"/>
            <a:ext cx="1199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2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Ways to market students to Divisions III </a:t>
            </a:r>
            <a:r>
              <a:rPr lang="en-US" sz="3200" b="1" dirty="0" smtClean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institutions</a:t>
            </a:r>
            <a:endParaRPr lang="en-US" sz="3200" b="1" dirty="0">
              <a:solidFill>
                <a:srgbClr val="8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 descr="https://d3j2bju5c7tc02.cloudfront.net/2017_16/cropped-dreamstime_s_318123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1880" y="1798823"/>
            <a:ext cx="5122312" cy="28807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712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" y="266744"/>
            <a:ext cx="11923058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800000"/>
                </a:solidFill>
              </a:rPr>
              <a:t>Group Discussion </a:t>
            </a:r>
            <a:endParaRPr lang="en-US" sz="3600" b="1" dirty="0" smtClean="0">
              <a:solidFill>
                <a:srgbClr val="800000"/>
              </a:solidFill>
            </a:endParaRPr>
          </a:p>
          <a:p>
            <a:endParaRPr lang="en-US" sz="2400" b="1" dirty="0" smtClean="0"/>
          </a:p>
          <a:p>
            <a:r>
              <a:rPr lang="en-US" sz="2400" b="1" dirty="0" smtClean="0"/>
              <a:t>Counselor  </a:t>
            </a:r>
          </a:p>
          <a:p>
            <a:r>
              <a:rPr lang="en-US" sz="2400" b="1" dirty="0"/>
              <a:t>	</a:t>
            </a:r>
            <a:r>
              <a:rPr lang="en-US" sz="2400" b="1" dirty="0" smtClean="0"/>
              <a:t>What </a:t>
            </a:r>
            <a:r>
              <a:rPr lang="en-US" sz="2400" b="1" dirty="0"/>
              <a:t>have you experienced with the athletic recruitment process? </a:t>
            </a:r>
          </a:p>
          <a:p>
            <a:r>
              <a:rPr lang="en-US" sz="2400" b="1" dirty="0" smtClean="0"/>
              <a:t>	What </a:t>
            </a:r>
            <a:r>
              <a:rPr lang="en-US" sz="2400" b="1" dirty="0"/>
              <a:t>would make your advising easier for Student </a:t>
            </a:r>
            <a:r>
              <a:rPr lang="en-US" sz="2400" b="1" dirty="0" smtClean="0"/>
              <a:t>Athletes?</a:t>
            </a:r>
            <a:endParaRPr lang="en-US" sz="2400" b="1" dirty="0"/>
          </a:p>
          <a:p>
            <a:endParaRPr lang="en-US" sz="2400" b="1" dirty="0" smtClean="0"/>
          </a:p>
          <a:p>
            <a:r>
              <a:rPr lang="en-US" sz="2400" b="1" dirty="0" smtClean="0"/>
              <a:t>Coach - What would make your recruiting easier?</a:t>
            </a:r>
          </a:p>
          <a:p>
            <a:endParaRPr lang="en-US" sz="2400" b="1" dirty="0"/>
          </a:p>
          <a:p>
            <a:endParaRPr lang="en-US" sz="2400" b="1" dirty="0" smtClean="0"/>
          </a:p>
          <a:p>
            <a:pPr algn="ctr"/>
            <a:r>
              <a:rPr lang="en-US" sz="3200" b="1" dirty="0" smtClean="0">
                <a:solidFill>
                  <a:srgbClr val="800000"/>
                </a:solidFill>
              </a:rPr>
              <a:t>QUESTIONS?</a:t>
            </a:r>
          </a:p>
          <a:p>
            <a:endParaRPr lang="en-US" sz="2400" dirty="0"/>
          </a:p>
        </p:txBody>
      </p:sp>
      <p:pic>
        <p:nvPicPr>
          <p:cNvPr id="3074" name="Picture 2" descr="Image result for university of Redland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222" y="3347103"/>
            <a:ext cx="4452284" cy="3334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www.goredlands.com/images/Facilities/The_Yard/15TheYard_logos01_Holley.JPG?max_height=393&amp;max_width=52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342807"/>
            <a:ext cx="4452284" cy="3339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967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4169</TotalTime>
  <Words>174</Words>
  <Application>Microsoft Office PowerPoint</Application>
  <PresentationFormat>Widescreen</PresentationFormat>
  <Paragraphs>81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Segoe UI</vt:lpstr>
      <vt:lpstr>Times New Roman</vt:lpstr>
      <vt:lpstr>Verdana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Colorado Mesa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the recruiting process</dc:title>
  <dc:creator>Gissel, Keith</dc:creator>
  <cp:lastModifiedBy>Gissel, Keith</cp:lastModifiedBy>
  <cp:revision>212</cp:revision>
  <cp:lastPrinted>2019-03-06T01:48:34Z</cp:lastPrinted>
  <dcterms:created xsi:type="dcterms:W3CDTF">2016-06-24T05:56:01Z</dcterms:created>
  <dcterms:modified xsi:type="dcterms:W3CDTF">2019-03-06T18:41:50Z</dcterms:modified>
</cp:coreProperties>
</file>