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fiandaca7919@marin.edu" TargetMode="External"/><Relationship Id="rId2" Type="http://schemas.openxmlformats.org/officeDocument/2006/relationships/hyperlink" Target="mailto:afiandac@ccsf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321972"/>
            <a:ext cx="9001462" cy="2389501"/>
          </a:xfrm>
        </p:spPr>
        <p:txBody>
          <a:bodyPr/>
          <a:lstStyle/>
          <a:p>
            <a:r>
              <a:rPr lang="en-US" dirty="0">
                <a:effectLst/>
              </a:rPr>
              <a:t>Advising the Community College Bound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2987899"/>
            <a:ext cx="9001462" cy="3380704"/>
          </a:xfrm>
        </p:spPr>
        <p:txBody>
          <a:bodyPr>
            <a:normAutofit/>
          </a:bodyPr>
          <a:lstStyle/>
          <a:p>
            <a:r>
              <a:rPr lang="en-US" dirty="0" smtClean="0"/>
              <a:t>Anastasia Fiandaca, M.S.</a:t>
            </a:r>
          </a:p>
          <a:p>
            <a:r>
              <a:rPr lang="en-US" dirty="0" smtClean="0"/>
              <a:t>Counselor, City College of San Francisco </a:t>
            </a:r>
          </a:p>
          <a:p>
            <a:r>
              <a:rPr lang="en-US" dirty="0" smtClean="0"/>
              <a:t>(Latino Services Network and Project Survive) </a:t>
            </a:r>
          </a:p>
          <a:p>
            <a:r>
              <a:rPr lang="en-US" dirty="0" smtClean="0"/>
              <a:t>and College of Marin (General Counseling)</a:t>
            </a:r>
          </a:p>
          <a:p>
            <a:r>
              <a:rPr lang="en-US" dirty="0" smtClean="0">
                <a:hlinkClick r:id="rId2"/>
              </a:rPr>
              <a:t>afiandac@ccsf.edu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afiandaca7919@marin.edu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12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339144"/>
            <a:ext cx="10353761" cy="1326321"/>
          </a:xfrm>
        </p:spPr>
        <p:txBody>
          <a:bodyPr/>
          <a:lstStyle/>
          <a:p>
            <a:r>
              <a:rPr lang="en-US" dirty="0"/>
              <a:t>A variety of </a:t>
            </a:r>
            <a:r>
              <a:rPr lang="en-US" dirty="0" smtClean="0"/>
              <a:t>Resources </a:t>
            </a:r>
            <a:r>
              <a:rPr lang="en-US" dirty="0"/>
              <a:t>to start students out </a:t>
            </a:r>
            <a:r>
              <a:rPr lang="en-US" dirty="0" smtClean="0"/>
              <a:t>strong (CCSF)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23042"/>
            <a:ext cx="10353762" cy="443912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Multicultural Retention Services Department</a:t>
            </a:r>
            <a:r>
              <a:rPr lang="en-US" sz="2400" dirty="0" smtClean="0"/>
              <a:t>: Bilingual, culturally appropriate, holistic academic counseling for Latinx, </a:t>
            </a:r>
            <a:r>
              <a:rPr lang="en-US" sz="2400" dirty="0"/>
              <a:t>African </a:t>
            </a:r>
            <a:r>
              <a:rPr lang="en-US" sz="2400" dirty="0" smtClean="0"/>
              <a:t>American, Philippinx, Asian Pacific American, and Pacific Islander students </a:t>
            </a:r>
          </a:p>
          <a:p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VIDA/Dream Center</a:t>
            </a:r>
            <a:r>
              <a:rPr lang="en-US" sz="2400" dirty="0" smtClean="0"/>
              <a:t>: Resources and support for undocumented students</a:t>
            </a:r>
          </a:p>
          <a:p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CalWorks</a:t>
            </a:r>
            <a:r>
              <a:rPr lang="en-US" sz="2400" dirty="0" smtClean="0"/>
              <a:t>: Financial resources and support for student parents</a:t>
            </a:r>
          </a:p>
          <a:p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EOPS</a:t>
            </a:r>
            <a:r>
              <a:rPr lang="en-US" sz="2400" dirty="0" smtClean="0"/>
              <a:t>: Counseling, tutoring, and book vouchers for first generation, underrepresented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27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300507"/>
            <a:ext cx="10353761" cy="1326321"/>
          </a:xfrm>
        </p:spPr>
        <p:txBody>
          <a:bodyPr/>
          <a:lstStyle/>
          <a:p>
            <a:r>
              <a:rPr lang="en-US" dirty="0" smtClean="0"/>
              <a:t>Resources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26828"/>
            <a:ext cx="10353762" cy="416437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National Institute of Health Bridges Program</a:t>
            </a:r>
            <a:r>
              <a:rPr lang="en-US" sz="2400" dirty="0"/>
              <a:t>: Paid summer lab research opportunities for Biology and STEM students</a:t>
            </a:r>
          </a:p>
          <a:p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MESA/STEM Center</a:t>
            </a:r>
            <a:r>
              <a:rPr lang="en-US" sz="2400" dirty="0"/>
              <a:t>: Tutoring, workshops, and resources for under-represented students in calculus-based majors</a:t>
            </a:r>
          </a:p>
          <a:p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Disabled Students Programs and Services</a:t>
            </a:r>
            <a:r>
              <a:rPr lang="en-US" sz="2400" dirty="0"/>
              <a:t>: Strategies, support, and accommodations for students with physical, learning, or psychological disabilities</a:t>
            </a:r>
          </a:p>
          <a:p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Maker SPHERE</a:t>
            </a:r>
            <a:r>
              <a:rPr lang="en-US" sz="2400" dirty="0"/>
              <a:t>: Three maker spaces across several CCSF campuses presenting opportunities for hands-on learning, creating and collaborating</a:t>
            </a:r>
          </a:p>
        </p:txBody>
      </p:sp>
    </p:spTree>
    <p:extLst>
      <p:ext uri="{BB962C8B-B14F-4D97-AF65-F5344CB8AC3E}">
        <p14:creationId xmlns:p14="http://schemas.microsoft.com/office/powerpoint/2010/main" val="25782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1957185"/>
          </a:xfrm>
        </p:spPr>
        <p:txBody>
          <a:bodyPr/>
          <a:lstStyle/>
          <a:p>
            <a:r>
              <a:rPr lang="en-US" dirty="0" smtClean="0"/>
              <a:t>What are your roles with community college bound students?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181082"/>
            <a:ext cx="9733512" cy="192114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Please share your name and your role/position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Share a little about your students’ demographics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0670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54598"/>
            <a:ext cx="10353761" cy="1326321"/>
          </a:xfrm>
        </p:spPr>
        <p:txBody>
          <a:bodyPr/>
          <a:lstStyle/>
          <a:p>
            <a:r>
              <a:rPr lang="en-US" dirty="0">
                <a:effectLst/>
              </a:rPr>
              <a:t>Break the </a:t>
            </a:r>
            <a:r>
              <a:rPr lang="en-US" dirty="0" smtClean="0">
                <a:effectLst/>
              </a:rPr>
              <a:t>Two </a:t>
            </a:r>
            <a:r>
              <a:rPr lang="en-US" dirty="0">
                <a:effectLst/>
              </a:rPr>
              <a:t>Year Myth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42435"/>
            <a:ext cx="10353762" cy="48400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Referring to community college as a “two year school” and to universities as “four year schools” is false and sets poor expectations and bad planning.</a:t>
            </a:r>
          </a:p>
          <a:p>
            <a:r>
              <a:rPr lang="en-US" dirty="0" smtClean="0"/>
              <a:t>Even for academically well-prepared students attending private and elite universities, earning a Bachelor’s degree takes on average more than 5 years.</a:t>
            </a:r>
          </a:p>
          <a:p>
            <a:r>
              <a:rPr lang="en-US" dirty="0" smtClean="0"/>
              <a:t>Community college students may have multiple goals (certificates, Associate’s degrees, and university transfer) that can lengthen their time to completion.</a:t>
            </a:r>
          </a:p>
          <a:p>
            <a:r>
              <a:rPr lang="en-US" dirty="0" smtClean="0"/>
              <a:t>High unit transfer majors such as </a:t>
            </a:r>
            <a:r>
              <a:rPr lang="en-US" dirty="0"/>
              <a:t>environmental </a:t>
            </a:r>
            <a:r>
              <a:rPr lang="en-US" dirty="0" smtClean="0"/>
              <a:t>science, chemistry, engineering, and biology can require so many classes that it is difficult for students to be transfer-ready in fewer than 2 ½ to 3 years.</a:t>
            </a:r>
          </a:p>
          <a:p>
            <a:r>
              <a:rPr lang="en-US" dirty="0" smtClean="0"/>
              <a:t>UCs generally do not offer spring admission and most CSUs have limits to spring admissions.</a:t>
            </a:r>
          </a:p>
          <a:p>
            <a:r>
              <a:rPr lang="en-US" dirty="0" smtClean="0"/>
              <a:t>Note: AB 705 changes access to transfer-level math and English courses, which may help speed up graduation/transfer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55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Celebrate Plans for Community College on PAR with Universities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Educators who speak disparagingly about community colleges or overly praise the virtues of universities can</a:t>
            </a:r>
          </a:p>
          <a:p>
            <a:pPr lvl="1"/>
            <a:r>
              <a:rPr lang="en-US" dirty="0" smtClean="0"/>
              <a:t>Create a feeling of shame for highly-impressionable students who plan to or must attend CCCs</a:t>
            </a:r>
          </a:p>
          <a:p>
            <a:pPr lvl="1"/>
            <a:r>
              <a:rPr lang="en-US" dirty="0" smtClean="0"/>
              <a:t>Put pressure on students to plan to attend universities even when it’s not the best fit for them or their situation</a:t>
            </a:r>
          </a:p>
          <a:p>
            <a:pPr lvl="1"/>
            <a:r>
              <a:rPr lang="en-US" dirty="0" smtClean="0"/>
              <a:t>Lead students to believe there is a lack of opportunities available to students who attend CCCs</a:t>
            </a:r>
          </a:p>
          <a:p>
            <a:r>
              <a:rPr lang="en-US" dirty="0" smtClean="0"/>
              <a:t>There are worthwhile and important societal roles even for students not immediately ready for or interested in a university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31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the Benefits of </a:t>
            </a:r>
            <a:br>
              <a:rPr lang="en-US" dirty="0" smtClean="0"/>
            </a:br>
            <a:r>
              <a:rPr lang="en-US" dirty="0" smtClean="0"/>
              <a:t>Community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savings: $46/unit is about $1,100/year for a full-time student vs.</a:t>
            </a:r>
          </a:p>
          <a:p>
            <a:pPr lvl="1"/>
            <a:r>
              <a:rPr lang="en-US" dirty="0" smtClean="0"/>
              <a:t>~ $7,300/year for a full-time student attending </a:t>
            </a:r>
            <a:r>
              <a:rPr lang="en-US" dirty="0"/>
              <a:t>CSU </a:t>
            </a:r>
            <a:endParaRPr lang="en-US" dirty="0" smtClean="0"/>
          </a:p>
          <a:p>
            <a:pPr lvl="1"/>
            <a:r>
              <a:rPr lang="en-US" dirty="0" smtClean="0"/>
              <a:t>~ $14,000/year </a:t>
            </a:r>
            <a:r>
              <a:rPr lang="en-US" dirty="0"/>
              <a:t>for a full-time </a:t>
            </a:r>
            <a:r>
              <a:rPr lang="en-US" dirty="0" smtClean="0"/>
              <a:t>student attending </a:t>
            </a:r>
            <a:r>
              <a:rPr lang="en-US" dirty="0"/>
              <a:t>UC </a:t>
            </a:r>
            <a:endParaRPr lang="en-US" dirty="0" smtClean="0"/>
          </a:p>
          <a:p>
            <a:pPr lvl="1"/>
            <a:r>
              <a:rPr lang="en-US" dirty="0" smtClean="0"/>
              <a:t>~ $47,000/year </a:t>
            </a:r>
            <a:r>
              <a:rPr lang="en-US" dirty="0"/>
              <a:t>for a full-time </a:t>
            </a:r>
            <a:r>
              <a:rPr lang="en-US" dirty="0" smtClean="0"/>
              <a:t>student attending a private college</a:t>
            </a:r>
          </a:p>
          <a:p>
            <a:r>
              <a:rPr lang="en-US" dirty="0" smtClean="0"/>
              <a:t>Not only for working class students, CCCs can be a great money-saving option for middle class students who are not eligible for financial aid</a:t>
            </a:r>
          </a:p>
          <a:p>
            <a:r>
              <a:rPr lang="en-US" dirty="0" smtClean="0"/>
              <a:t>A great way to make college savings stretch farther and reduce the need for loans, especially for students interesting in majoring in areas that don’t lead to traditionally high-paying careers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for UC &amp; CSU ADMISSONS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the UC and CSU systems offer priority admissions for California community college transfer students</a:t>
            </a:r>
          </a:p>
          <a:p>
            <a:r>
              <a:rPr lang="en-US" dirty="0" smtClean="0"/>
              <a:t>It can be much easier to be accepted for transfer than as a frosh student</a:t>
            </a:r>
          </a:p>
          <a:p>
            <a:pPr lvl="1"/>
            <a:r>
              <a:rPr lang="en-US" dirty="0" smtClean="0"/>
              <a:t>UC Davis 3.2 transfer GPA vs. 4.0 high school GPA</a:t>
            </a:r>
          </a:p>
          <a:p>
            <a:pPr lvl="1"/>
            <a:r>
              <a:rPr lang="en-US" dirty="0" smtClean="0"/>
              <a:t>UC Berkeley 3.7 transfer GPA vs. 3.87 high school GPA </a:t>
            </a:r>
          </a:p>
          <a:p>
            <a:r>
              <a:rPr lang="en-US" dirty="0" smtClean="0"/>
              <a:t>Transfer Admission Guarantee (TAGs) available for most majors at most UCs (not UCSF, UCB, UCLA, or UCSD)</a:t>
            </a:r>
          </a:p>
        </p:txBody>
      </p:sp>
    </p:spTree>
    <p:extLst>
      <p:ext uri="{BB962C8B-B14F-4D97-AF65-F5344CB8AC3E}">
        <p14:creationId xmlns:p14="http://schemas.microsoft.com/office/powerpoint/2010/main" val="253794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Opportunities AT CCSF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477758"/>
          </a:xfrm>
        </p:spPr>
        <p:txBody>
          <a:bodyPr>
            <a:normAutofit/>
          </a:bodyPr>
          <a:lstStyle/>
          <a:p>
            <a:r>
              <a:rPr lang="en-US" dirty="0" smtClean="0"/>
              <a:t>UCLA Transfer Alliance Program (TAP) and CCSF </a:t>
            </a:r>
            <a:r>
              <a:rPr lang="en-US" dirty="0"/>
              <a:t>Honors </a:t>
            </a:r>
            <a:r>
              <a:rPr lang="en-US" dirty="0" smtClean="0"/>
              <a:t>Program</a:t>
            </a:r>
          </a:p>
          <a:p>
            <a:pPr lvl="1"/>
            <a:r>
              <a:rPr lang="en-US" sz="2000" dirty="0" smtClean="0"/>
              <a:t>Significantly increases chances of admission</a:t>
            </a:r>
          </a:p>
          <a:p>
            <a:r>
              <a:rPr lang="en-US" dirty="0" smtClean="0"/>
              <a:t>UCB </a:t>
            </a:r>
            <a:r>
              <a:rPr lang="en-US" dirty="0">
                <a:effectLst/>
              </a:rPr>
              <a:t>Transfer Academic Program </a:t>
            </a:r>
            <a:r>
              <a:rPr lang="en-US" dirty="0" smtClean="0">
                <a:effectLst/>
              </a:rPr>
              <a:t>(TAP) </a:t>
            </a:r>
          </a:p>
          <a:p>
            <a:pPr lvl="1"/>
            <a:r>
              <a:rPr lang="en-US" sz="2000" dirty="0" smtClean="0">
                <a:effectLst/>
              </a:rPr>
              <a:t>One on one advisement from UCB admissions adviser</a:t>
            </a:r>
          </a:p>
          <a:p>
            <a:r>
              <a:rPr lang="en-US" dirty="0" smtClean="0">
                <a:effectLst/>
              </a:rPr>
              <a:t>SFSU Transfer Articulation Bridge (TAB)</a:t>
            </a:r>
          </a:p>
          <a:p>
            <a:pPr lvl="1"/>
            <a:r>
              <a:rPr lang="en-US" sz="2000" dirty="0" smtClean="0">
                <a:effectLst/>
              </a:rPr>
              <a:t>Allows students to take an orientation course and earn 3 university units</a:t>
            </a:r>
          </a:p>
          <a:p>
            <a:r>
              <a:rPr lang="en-US" dirty="0">
                <a:effectLst/>
              </a:rPr>
              <a:t>Cross Registration </a:t>
            </a:r>
            <a:r>
              <a:rPr lang="en-US" dirty="0" smtClean="0">
                <a:effectLst/>
              </a:rPr>
              <a:t>Program</a:t>
            </a:r>
          </a:p>
          <a:p>
            <a:pPr lvl="1"/>
            <a:r>
              <a:rPr lang="en-US" sz="2000" dirty="0" smtClean="0">
                <a:effectLst/>
              </a:rPr>
              <a:t>Allows students to take a course at UCB</a:t>
            </a:r>
            <a:r>
              <a:rPr lang="en-US" sz="2000" dirty="0">
                <a:effectLst/>
              </a:rPr>
              <a:t> </a:t>
            </a:r>
            <a:r>
              <a:rPr lang="en-US" sz="2000" dirty="0" smtClean="0">
                <a:effectLst/>
              </a:rPr>
              <a:t>or Mills for the same cost as a CCSF course and </a:t>
            </a:r>
            <a:r>
              <a:rPr lang="en-US" sz="2000" dirty="0">
                <a:effectLst/>
              </a:rPr>
              <a:t>earn 3 university units</a:t>
            </a:r>
          </a:p>
          <a:p>
            <a:pPr lvl="1"/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93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Important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240342"/>
          </a:xfrm>
        </p:spPr>
        <p:txBody>
          <a:bodyPr>
            <a:normAutofit/>
          </a:bodyPr>
          <a:lstStyle/>
          <a:p>
            <a:r>
              <a:rPr lang="en-US" dirty="0" smtClean="0"/>
              <a:t>Smaller class sizes</a:t>
            </a:r>
          </a:p>
          <a:p>
            <a:pPr lvl="1"/>
            <a:r>
              <a:rPr lang="en-US" sz="2000" dirty="0" smtClean="0"/>
              <a:t>On average, CCC class size is smaller than UC and often CSU, which can benefit all students, especially first generation students and those who feel less confident</a:t>
            </a:r>
          </a:p>
          <a:p>
            <a:r>
              <a:rPr lang="en-US" dirty="0" smtClean="0"/>
              <a:t>Professors chosen for teaching ability</a:t>
            </a:r>
          </a:p>
          <a:p>
            <a:pPr lvl="1"/>
            <a:r>
              <a:rPr lang="en-US" sz="2000" dirty="0" smtClean="0"/>
              <a:t>CCC instructors are hired based on their teaching experience and ability, rather than their published research or how much funding they’re able to draw</a:t>
            </a:r>
          </a:p>
          <a:p>
            <a:r>
              <a:rPr lang="en-US" dirty="0" smtClean="0"/>
              <a:t>Excellent preparation</a:t>
            </a:r>
          </a:p>
          <a:p>
            <a:pPr lvl="1"/>
            <a:r>
              <a:rPr lang="en-US" sz="2000" dirty="0" smtClean="0"/>
              <a:t>CCC transfer students achieve at the same or higher rates as those who attend university right out of high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8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026017"/>
          </a:xfrm>
        </p:spPr>
        <p:txBody>
          <a:bodyPr>
            <a:normAutofit/>
          </a:bodyPr>
          <a:lstStyle/>
          <a:p>
            <a:r>
              <a:rPr lang="en-US" dirty="0" smtClean="0"/>
              <a:t>Flexibility for Non-Traditional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35617"/>
            <a:ext cx="10353762" cy="4430331"/>
          </a:xfrm>
        </p:spPr>
        <p:txBody>
          <a:bodyPr>
            <a:normAutofit/>
          </a:bodyPr>
          <a:lstStyle/>
          <a:p>
            <a:r>
              <a:rPr lang="en-US" dirty="0" smtClean="0"/>
              <a:t>Undocumented students: SB 68 allows community college attendance to count toward AB 540 eligibility (exemption from non-resident tuition)</a:t>
            </a:r>
          </a:p>
          <a:p>
            <a:r>
              <a:rPr lang="en-US" dirty="0" smtClean="0"/>
              <a:t>Student parents: Those who must balance education with parenting/family responsibilities are not penalized for part-time attendance</a:t>
            </a:r>
          </a:p>
          <a:p>
            <a:r>
              <a:rPr lang="en-US" dirty="0" smtClean="0"/>
              <a:t>Students who need to work: Similar to above, not penalized and do not feel unusual for </a:t>
            </a:r>
            <a:r>
              <a:rPr lang="en-US" dirty="0"/>
              <a:t>part-time attendance </a:t>
            </a:r>
            <a:endParaRPr lang="en-US" dirty="0" smtClean="0"/>
          </a:p>
          <a:p>
            <a:r>
              <a:rPr lang="en-US" dirty="0" smtClean="0"/>
              <a:t>Those who need to stay close to home: CCCs are available within easy commuting distance for a majority of students all around the state; saving money on housing </a:t>
            </a:r>
          </a:p>
          <a:p>
            <a:r>
              <a:rPr lang="en-US" dirty="0" smtClean="0"/>
              <a:t>First generation college </a:t>
            </a:r>
            <a:r>
              <a:rPr lang="en-US" dirty="0" smtClean="0"/>
              <a:t>students: Some 1</a:t>
            </a:r>
            <a:r>
              <a:rPr lang="en-US" baseline="30000" dirty="0" smtClean="0"/>
              <a:t>st</a:t>
            </a:r>
            <a:r>
              <a:rPr lang="en-US" dirty="0" smtClean="0"/>
              <a:t> Gen students benefit from a more diverse</a:t>
            </a:r>
            <a:r>
              <a:rPr lang="en-US" smtClean="0"/>
              <a:t>, supportive </a:t>
            </a:r>
            <a:r>
              <a:rPr lang="en-US" dirty="0" smtClean="0"/>
              <a:t>college environment with access to resources targeted </a:t>
            </a:r>
            <a:r>
              <a:rPr lang="en-US" smtClean="0"/>
              <a:t>toward their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20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456</TotalTime>
  <Words>935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Rockwell</vt:lpstr>
      <vt:lpstr>Damask</vt:lpstr>
      <vt:lpstr>Advising the Community College Bound</vt:lpstr>
      <vt:lpstr>What are your roles with community college bound students?</vt:lpstr>
      <vt:lpstr>Break the Two Year Myth </vt:lpstr>
      <vt:lpstr>Celebrate Plans for Community College on PAR with Universities</vt:lpstr>
      <vt:lpstr>Share the Benefits of  Community College</vt:lpstr>
      <vt:lpstr>Priority for UC &amp; CSU ADMISSONS</vt:lpstr>
      <vt:lpstr>Special Opportunities AT CCSF</vt:lpstr>
      <vt:lpstr>Other Important Benefits</vt:lpstr>
      <vt:lpstr>Flexibility for Non-Traditional Students</vt:lpstr>
      <vt:lpstr>A variety of Resources to start students out strong (CCSF)</vt:lpstr>
      <vt:lpstr>Resources Continued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Advising the Community College Bound</dc:title>
  <dc:creator>Anastasia L. Fiandaca</dc:creator>
  <cp:lastModifiedBy>Erik Olsen</cp:lastModifiedBy>
  <cp:revision>30</cp:revision>
  <dcterms:created xsi:type="dcterms:W3CDTF">2019-03-07T23:55:57Z</dcterms:created>
  <dcterms:modified xsi:type="dcterms:W3CDTF">2019-03-13T14:27:56Z</dcterms:modified>
</cp:coreProperties>
</file>