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71" r:id="rId1"/>
  </p:sldMasterIdLst>
  <p:notesMasterIdLst>
    <p:notesMasterId r:id="rId11"/>
  </p:notesMasterIdLst>
  <p:sldIdLst>
    <p:sldId id="256" r:id="rId2"/>
    <p:sldId id="263" r:id="rId3"/>
    <p:sldId id="257" r:id="rId4"/>
    <p:sldId id="258" r:id="rId5"/>
    <p:sldId id="259" r:id="rId6"/>
    <p:sldId id="260" r:id="rId7"/>
    <p:sldId id="261" r:id="rId8"/>
    <p:sldId id="264" r:id="rId9"/>
    <p:sldId id="262" r:id="rId10"/>
  </p:sldIdLst>
  <p:sldSz cx="12192000" cy="6858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000" autoAdjust="0"/>
    <p:restoredTop sz="94343" autoAdjust="0"/>
  </p:normalViewPr>
  <p:slideViewPr>
    <p:cSldViewPr snapToGrid="0">
      <p:cViewPr varScale="1">
        <p:scale>
          <a:sx n="70" d="100"/>
          <a:sy n="70" d="100"/>
        </p:scale>
        <p:origin x="738" y="66"/>
      </p:cViewPr>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81E76609-9CDC-40C5-9C6D-5DD48C25B476}" type="datetimeFigureOut">
              <a:rPr lang="en-US" smtClean="0"/>
              <a:t>3/15/2019</a:t>
            </a:fld>
            <a:endParaRPr lang="en-US"/>
          </a:p>
        </p:txBody>
      </p:sp>
      <p:sp>
        <p:nvSpPr>
          <p:cNvPr id="4" name="Slide Image Placeholder 3"/>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1119D444-2443-4721-A316-8D227F14B8D7}" type="slidenum">
              <a:rPr lang="en-US" smtClean="0"/>
              <a:t>‹#›</a:t>
            </a:fld>
            <a:endParaRPr lang="en-US"/>
          </a:p>
        </p:txBody>
      </p:sp>
    </p:spTree>
    <p:extLst>
      <p:ext uri="{BB962C8B-B14F-4D97-AF65-F5344CB8AC3E}">
        <p14:creationId xmlns:p14="http://schemas.microsoft.com/office/powerpoint/2010/main" val="30167818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How many of you are HS counselors? CC counselors?</a:t>
            </a:r>
          </a:p>
          <a:p>
            <a:r>
              <a:rPr lang="en-US" dirty="0" smtClean="0"/>
              <a:t>NEVER too</a:t>
            </a:r>
            <a:r>
              <a:rPr lang="en-US" baseline="0" dirty="0" smtClean="0"/>
              <a:t> early to start planning for degree completion at a 4-year.  Work with your students sooner rather than later. </a:t>
            </a:r>
            <a:endParaRPr lang="en-US" dirty="0"/>
          </a:p>
        </p:txBody>
      </p:sp>
      <p:sp>
        <p:nvSpPr>
          <p:cNvPr id="4" name="Slide Number Placeholder 3"/>
          <p:cNvSpPr>
            <a:spLocks noGrp="1"/>
          </p:cNvSpPr>
          <p:nvPr>
            <p:ph type="sldNum" sz="quarter" idx="10"/>
          </p:nvPr>
        </p:nvSpPr>
        <p:spPr/>
        <p:txBody>
          <a:bodyPr/>
          <a:lstStyle/>
          <a:p>
            <a:fld id="{1119D444-2443-4721-A316-8D227F14B8D7}" type="slidenum">
              <a:rPr lang="en-US" smtClean="0"/>
              <a:t>2</a:t>
            </a:fld>
            <a:endParaRPr lang="en-US"/>
          </a:p>
        </p:txBody>
      </p:sp>
    </p:spTree>
    <p:extLst>
      <p:ext uri="{BB962C8B-B14F-4D97-AF65-F5344CB8AC3E}">
        <p14:creationId xmlns:p14="http://schemas.microsoft.com/office/powerpoint/2010/main" val="213781828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SB 1440: </a:t>
            </a:r>
          </a:p>
          <a:p>
            <a:r>
              <a:rPr lang="en-US" dirty="0" smtClean="0"/>
              <a:t>1. Guaranteed admission</a:t>
            </a:r>
            <a:r>
              <a:rPr lang="en-US" baseline="0" dirty="0" smtClean="0"/>
              <a:t> into CSU system (23 campuses)  and priority consideration when applying to a particular program. </a:t>
            </a:r>
          </a:p>
          <a:p>
            <a:r>
              <a:rPr lang="en-US" baseline="0" dirty="0" smtClean="0"/>
              <a:t>2. Law prohibits CSU from requiring a transferring student to repeat courses similar to those take at CCC</a:t>
            </a:r>
          </a:p>
          <a:p>
            <a:r>
              <a:rPr lang="en-US" baseline="0" dirty="0" smtClean="0"/>
              <a:t>AB 2302:</a:t>
            </a:r>
          </a:p>
          <a:p>
            <a:pPr marL="228600" indent="-228600">
              <a:buAutoNum type="arabicPeriod"/>
            </a:pPr>
            <a:r>
              <a:rPr lang="en-US" baseline="0" dirty="0" smtClean="0"/>
              <a:t>Designed to enhance transfer pathway to 1 of 9 campuses in the UC system (21 most popular majors)</a:t>
            </a:r>
          </a:p>
          <a:p>
            <a:pPr marL="228600" indent="-228600">
              <a:buAutoNum type="arabicPeriod"/>
            </a:pPr>
            <a:r>
              <a:rPr lang="en-US" baseline="0" dirty="0" smtClean="0"/>
              <a:t>Ensures that transfer reform  is efficient, student-centered and does not disadvantage students who are currently enrolled in a CC.</a:t>
            </a:r>
          </a:p>
          <a:p>
            <a:pPr marL="228600" indent="-228600">
              <a:buAutoNum type="arabicPeriod"/>
            </a:pPr>
            <a:r>
              <a:rPr lang="en-US" baseline="0" dirty="0" smtClean="0"/>
              <a:t>Starting Fall 2019, UC institutions will begin providing admission guarantee to qualified students with ADT</a:t>
            </a:r>
            <a:endParaRPr lang="en-US" dirty="0" smtClean="0"/>
          </a:p>
          <a:p>
            <a:endParaRPr lang="en-US" dirty="0" smtClean="0"/>
          </a:p>
        </p:txBody>
      </p:sp>
      <p:sp>
        <p:nvSpPr>
          <p:cNvPr id="4" name="Slide Number Placeholder 3"/>
          <p:cNvSpPr>
            <a:spLocks noGrp="1"/>
          </p:cNvSpPr>
          <p:nvPr>
            <p:ph type="sldNum" sz="quarter" idx="10"/>
          </p:nvPr>
        </p:nvSpPr>
        <p:spPr/>
        <p:txBody>
          <a:bodyPr/>
          <a:lstStyle/>
          <a:p>
            <a:fld id="{1119D444-2443-4721-A316-8D227F14B8D7}" type="slidenum">
              <a:rPr lang="en-US" smtClean="0"/>
              <a:t>3</a:t>
            </a:fld>
            <a:endParaRPr lang="en-US"/>
          </a:p>
        </p:txBody>
      </p:sp>
    </p:spTree>
    <p:extLst>
      <p:ext uri="{BB962C8B-B14F-4D97-AF65-F5344CB8AC3E}">
        <p14:creationId xmlns:p14="http://schemas.microsoft.com/office/powerpoint/2010/main" val="26141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IGETC for UC fulfills the</a:t>
            </a:r>
            <a:r>
              <a:rPr lang="en-US" baseline="0" dirty="0" smtClean="0"/>
              <a:t> ADT, however, admission to CSU requires completion of an Oral </a:t>
            </a:r>
            <a:r>
              <a:rPr lang="en-US" baseline="0" dirty="0" err="1" smtClean="0"/>
              <a:t>Comm</a:t>
            </a:r>
            <a:r>
              <a:rPr lang="en-US" baseline="0" dirty="0" smtClean="0"/>
              <a:t> class</a:t>
            </a:r>
            <a:endParaRPr lang="en-US" dirty="0"/>
          </a:p>
        </p:txBody>
      </p:sp>
      <p:sp>
        <p:nvSpPr>
          <p:cNvPr id="4" name="Slide Number Placeholder 3"/>
          <p:cNvSpPr>
            <a:spLocks noGrp="1"/>
          </p:cNvSpPr>
          <p:nvPr>
            <p:ph type="sldNum" sz="quarter" idx="10"/>
          </p:nvPr>
        </p:nvSpPr>
        <p:spPr/>
        <p:txBody>
          <a:bodyPr/>
          <a:lstStyle/>
          <a:p>
            <a:fld id="{1119D444-2443-4721-A316-8D227F14B8D7}" type="slidenum">
              <a:rPr lang="en-US" smtClean="0"/>
              <a:t>4</a:t>
            </a:fld>
            <a:endParaRPr lang="en-US"/>
          </a:p>
        </p:txBody>
      </p:sp>
    </p:spTree>
    <p:extLst>
      <p:ext uri="{BB962C8B-B14F-4D97-AF65-F5344CB8AC3E}">
        <p14:creationId xmlns:p14="http://schemas.microsoft.com/office/powerpoint/2010/main" val="37072090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Expected</a:t>
            </a:r>
            <a:r>
              <a:rPr lang="en-US" baseline="0" dirty="0" smtClean="0"/>
              <a:t> continued growth of transfer students to 4-years</a:t>
            </a:r>
            <a:endParaRPr lang="en-US" dirty="0"/>
          </a:p>
        </p:txBody>
      </p:sp>
      <p:sp>
        <p:nvSpPr>
          <p:cNvPr id="4" name="Slide Number Placeholder 3"/>
          <p:cNvSpPr>
            <a:spLocks noGrp="1"/>
          </p:cNvSpPr>
          <p:nvPr>
            <p:ph type="sldNum" sz="quarter" idx="10"/>
          </p:nvPr>
        </p:nvSpPr>
        <p:spPr/>
        <p:txBody>
          <a:bodyPr/>
          <a:lstStyle/>
          <a:p>
            <a:fld id="{1119D444-2443-4721-A316-8D227F14B8D7}" type="slidenum">
              <a:rPr lang="en-US" smtClean="0"/>
              <a:t>5</a:t>
            </a:fld>
            <a:endParaRPr lang="en-US"/>
          </a:p>
        </p:txBody>
      </p:sp>
    </p:spTree>
    <p:extLst>
      <p:ext uri="{BB962C8B-B14F-4D97-AF65-F5344CB8AC3E}">
        <p14:creationId xmlns:p14="http://schemas.microsoft.com/office/powerpoint/2010/main" val="37292324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Governor</a:t>
            </a:r>
            <a:r>
              <a:rPr lang="en-US" baseline="0" dirty="0" smtClean="0"/>
              <a:t> Brown maintain Cal Grant Eligibility for system (AB-1307):</a:t>
            </a:r>
          </a:p>
          <a:p>
            <a:r>
              <a:rPr lang="en-US" baseline="0" dirty="0" smtClean="0"/>
              <a:t> 2019=2,000 ADT; </a:t>
            </a:r>
          </a:p>
          <a:p>
            <a:r>
              <a:rPr lang="en-US" baseline="0" dirty="0" smtClean="0"/>
              <a:t> yr. 2 (2020-2021) = 3,000 ADT; </a:t>
            </a:r>
          </a:p>
          <a:p>
            <a:r>
              <a:rPr lang="en-US" baseline="0" dirty="0" smtClean="0"/>
              <a:t> yr. 3 2022-23)=3,500 ADT</a:t>
            </a:r>
            <a:endParaRPr lang="en-US" dirty="0"/>
          </a:p>
        </p:txBody>
      </p:sp>
      <p:sp>
        <p:nvSpPr>
          <p:cNvPr id="4" name="Slide Number Placeholder 3"/>
          <p:cNvSpPr>
            <a:spLocks noGrp="1"/>
          </p:cNvSpPr>
          <p:nvPr>
            <p:ph type="sldNum" sz="quarter" idx="10"/>
          </p:nvPr>
        </p:nvSpPr>
        <p:spPr/>
        <p:txBody>
          <a:bodyPr/>
          <a:lstStyle/>
          <a:p>
            <a:fld id="{1119D444-2443-4721-A316-8D227F14B8D7}" type="slidenum">
              <a:rPr lang="en-US" smtClean="0"/>
              <a:t>6</a:t>
            </a:fld>
            <a:endParaRPr lang="en-US"/>
          </a:p>
        </p:txBody>
      </p:sp>
    </p:spTree>
    <p:extLst>
      <p:ext uri="{BB962C8B-B14F-4D97-AF65-F5344CB8AC3E}">
        <p14:creationId xmlns:p14="http://schemas.microsoft.com/office/powerpoint/2010/main" val="954690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high school &amp; CC</a:t>
            </a:r>
            <a:r>
              <a:rPr lang="en-US" baseline="0" dirty="0" smtClean="0"/>
              <a:t> counselors, it is i</a:t>
            </a:r>
            <a:r>
              <a:rPr lang="en-US" dirty="0" smtClean="0"/>
              <a:t>mportant</a:t>
            </a:r>
            <a:r>
              <a:rPr lang="en-US" baseline="0" dirty="0" smtClean="0"/>
              <a:t> to know the admission/graduation requirements for the AICCU institution that your student is interested in applying to/attending. </a:t>
            </a:r>
            <a:endParaRPr lang="en-US" dirty="0"/>
          </a:p>
        </p:txBody>
      </p:sp>
      <p:sp>
        <p:nvSpPr>
          <p:cNvPr id="4" name="Slide Number Placeholder 3"/>
          <p:cNvSpPr>
            <a:spLocks noGrp="1"/>
          </p:cNvSpPr>
          <p:nvPr>
            <p:ph type="sldNum" sz="quarter" idx="10"/>
          </p:nvPr>
        </p:nvSpPr>
        <p:spPr/>
        <p:txBody>
          <a:bodyPr/>
          <a:lstStyle/>
          <a:p>
            <a:fld id="{1119D444-2443-4721-A316-8D227F14B8D7}" type="slidenum">
              <a:rPr lang="en-US" smtClean="0"/>
              <a:t>7</a:t>
            </a:fld>
            <a:endParaRPr lang="en-US"/>
          </a:p>
        </p:txBody>
      </p:sp>
    </p:spTree>
    <p:extLst>
      <p:ext uri="{BB962C8B-B14F-4D97-AF65-F5344CB8AC3E}">
        <p14:creationId xmlns:p14="http://schemas.microsoft.com/office/powerpoint/2010/main" val="34339860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smtClean="0"/>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31255638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3488320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smtClean="0"/>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66420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smtClean="0"/>
              <a:t>Click to edit Master title style</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4" name="Date Placeholder 3"/>
          <p:cNvSpPr>
            <a:spLocks noGrp="1"/>
          </p:cNvSpPr>
          <p:nvPr>
            <p:ph type="dt" sz="half" idx="10"/>
          </p:nvPr>
        </p:nvSpPr>
        <p:spPr/>
        <p:txBody>
          <a:bodyPr/>
          <a:lstStyle/>
          <a:p>
            <a:fld id="{4AAD347D-5ACD-4C99-B74B-A9C85AD731AF}"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2393399283"/>
      </p:ext>
    </p:extLst>
  </p:cSld>
  <p:clrMapOvr>
    <a:masterClrMapping/>
  </p:clrMapOvr>
  <p:hf sldNum="0" hdr="0" ftr="0" dt="0"/>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0388368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571754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smtClean="0"/>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3759639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6501509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2102332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8570706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9796027F-7875-4030-9381-8BD8C4F21935}" type="datetimeFigureOut">
              <a:rPr lang="en-US" smtClean="0"/>
              <a:t>3/15/2019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8251022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9796027F-7875-4030-9381-8BD8C4F21935}"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17234577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9796027F-7875-4030-9381-8BD8C4F21935}" type="datetimeFigureOut">
              <a:rPr lang="en-US" smtClean="0"/>
              <a:t>3/15/2019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383098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9780015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87216149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7" name="Date Placeholder 4"/>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23246726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4509A250-FF31-4206-8172-F9D3106AACB1}" type="datetimeFigureOut">
              <a:rPr lang="en-US" smtClean="0"/>
              <a:t>3/15/2019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smtClean="0"/>
              <a:t>‹#›</a:t>
            </a:fld>
            <a:endParaRPr lang="en-US" dirty="0"/>
          </a:p>
        </p:txBody>
      </p:sp>
    </p:spTree>
    <p:extLst>
      <p:ext uri="{BB962C8B-B14F-4D97-AF65-F5344CB8AC3E}">
        <p14:creationId xmlns:p14="http://schemas.microsoft.com/office/powerpoint/2010/main" val="376073652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smtClean="0"/>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AAD347D-5ACD-4C99-B74B-A9C85AD731AF}" type="datetimeFigureOut">
              <a:rPr lang="en-US" smtClean="0"/>
              <a:t>3/15/2019</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smtClean="0"/>
              <a:t>‹#›</a:t>
            </a:fld>
            <a:endParaRPr lang="en-US" dirty="0"/>
          </a:p>
        </p:txBody>
      </p:sp>
    </p:spTree>
    <p:extLst>
      <p:ext uri="{BB962C8B-B14F-4D97-AF65-F5344CB8AC3E}">
        <p14:creationId xmlns:p14="http://schemas.microsoft.com/office/powerpoint/2010/main" val="3726692038"/>
      </p:ext>
    </p:extLst>
  </p:cSld>
  <p:clrMap bg1="dk1" tx1="lt1" bg2="dk2" tx2="lt2" accent1="accent1" accent2="accent2" accent3="accent3" accent4="accent4" accent5="accent5" accent6="accent6" hlink="hlink" folHlink="folHlink"/>
  <p:sldLayoutIdLst>
    <p:sldLayoutId id="2147483672" r:id="rId1"/>
    <p:sldLayoutId id="2147483673" r:id="rId2"/>
    <p:sldLayoutId id="2147483674" r:id="rId3"/>
    <p:sldLayoutId id="2147483675" r:id="rId4"/>
    <p:sldLayoutId id="2147483676" r:id="rId5"/>
    <p:sldLayoutId id="2147483677" r:id="rId6"/>
    <p:sldLayoutId id="2147483678" r:id="rId7"/>
    <p:sldLayoutId id="2147483679" r:id="rId8"/>
    <p:sldLayoutId id="2147483680" r:id="rId9"/>
    <p:sldLayoutId id="2147483681" r:id="rId10"/>
    <p:sldLayoutId id="2147483682" r:id="rId11"/>
    <p:sldLayoutId id="2147483683" r:id="rId12"/>
    <p:sldLayoutId id="2147483684" r:id="rId13"/>
    <p:sldLayoutId id="2147483685" r:id="rId14"/>
    <p:sldLayoutId id="2147483686" r:id="rId15"/>
    <p:sldLayoutId id="2147483687" r:id="rId16"/>
    <p:sldLayoutId id="2147483688"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docs.google.com/spreadsheets/d/1KeCD7ObkPwqkHDXeazhcb4OmPlizW6GAGnDPIcZT5ZU/edit#gid=1283451677"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171284" y="908957"/>
            <a:ext cx="8825658" cy="3329581"/>
          </a:xfrm>
        </p:spPr>
        <p:txBody>
          <a:bodyPr/>
          <a:lstStyle/>
          <a:p>
            <a:r>
              <a:rPr lang="en-US" sz="3600" dirty="0" smtClean="0"/>
              <a:t>Bridging the Gap: Exploring the Associate Degree for Transfer, Guided Pathways, and the Role of Private and Independent Colleges</a:t>
            </a:r>
            <a:endParaRPr lang="en-US" sz="3600" dirty="0"/>
          </a:p>
        </p:txBody>
      </p:sp>
      <p:sp>
        <p:nvSpPr>
          <p:cNvPr id="3" name="Subtitle 2"/>
          <p:cNvSpPr>
            <a:spLocks noGrp="1"/>
          </p:cNvSpPr>
          <p:nvPr>
            <p:ph type="subTitle" idx="1"/>
          </p:nvPr>
        </p:nvSpPr>
        <p:spPr>
          <a:xfrm>
            <a:off x="3114383" y="5548088"/>
            <a:ext cx="8825658" cy="861420"/>
          </a:xfrm>
        </p:spPr>
        <p:txBody>
          <a:bodyPr>
            <a:normAutofit fontScale="92500"/>
          </a:bodyPr>
          <a:lstStyle/>
          <a:p>
            <a:r>
              <a:rPr lang="en-US" sz="1600" dirty="0" smtClean="0"/>
              <a:t>Maureen h. laird-articulation coordinator, university of the pacific</a:t>
            </a:r>
          </a:p>
          <a:p>
            <a:r>
              <a:rPr lang="en-US" sz="1600" dirty="0" smtClean="0"/>
              <a:t>Dave </a:t>
            </a:r>
            <a:r>
              <a:rPr lang="en-US" sz="1600" dirty="0" err="1" smtClean="0"/>
              <a:t>hamlett</a:t>
            </a:r>
            <a:r>
              <a:rPr lang="en-US" sz="1600" dirty="0" smtClean="0"/>
              <a:t>-director, community college partnerships, university of the pacific</a:t>
            </a:r>
            <a:endParaRPr lang="en-US" sz="1600" dirty="0"/>
          </a:p>
        </p:txBody>
      </p:sp>
    </p:spTree>
    <p:extLst>
      <p:ext uri="{BB962C8B-B14F-4D97-AF65-F5344CB8AC3E}">
        <p14:creationId xmlns:p14="http://schemas.microsoft.com/office/powerpoint/2010/main" val="372147070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23192" y="452718"/>
            <a:ext cx="9127642" cy="1165067"/>
          </a:xfrm>
        </p:spPr>
        <p:txBody>
          <a:bodyPr/>
          <a:lstStyle/>
          <a:p>
            <a:endParaRPr lang="en-US" dirty="0"/>
          </a:p>
        </p:txBody>
      </p:sp>
      <p:pic>
        <p:nvPicPr>
          <p:cNvPr id="4" name="Content Placeholder 3" descr="Making vibrant videos – Teaching and Learning Innovations at CI"/>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39917" y="1853248"/>
            <a:ext cx="5273348" cy="4195762"/>
          </a:xfrm>
        </p:spPr>
      </p:pic>
    </p:spTree>
    <p:extLst>
      <p:ext uri="{BB962C8B-B14F-4D97-AF65-F5344CB8AC3E}">
        <p14:creationId xmlns:p14="http://schemas.microsoft.com/office/powerpoint/2010/main" val="3577323817"/>
      </p:ext>
    </p:extLst>
  </p:cSld>
  <p:clrMapOvr>
    <a:masterClrMapping/>
  </p:clrMapOvr>
  <p:transition spd="med">
    <p:pull dir="u"/>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EBEBEB"/>
                </a:solidFill>
              </a:rPr>
              <a:t>Associate Degree for Transfer</a:t>
            </a:r>
            <a:br>
              <a:rPr lang="en-US" dirty="0">
                <a:solidFill>
                  <a:srgbClr val="EBEBEB"/>
                </a:solidFill>
              </a:rPr>
            </a:br>
            <a:r>
              <a:rPr lang="en-US" sz="3600" dirty="0" smtClean="0">
                <a:solidFill>
                  <a:srgbClr val="EBEBEB"/>
                </a:solidFill>
              </a:rPr>
              <a:t>History</a:t>
            </a:r>
            <a:endParaRPr lang="en-US" sz="3600" dirty="0"/>
          </a:p>
        </p:txBody>
      </p:sp>
      <p:sp>
        <p:nvSpPr>
          <p:cNvPr id="3" name="Content Placeholder 2"/>
          <p:cNvSpPr>
            <a:spLocks noGrp="1"/>
          </p:cNvSpPr>
          <p:nvPr>
            <p:ph idx="1"/>
          </p:nvPr>
        </p:nvSpPr>
        <p:spPr>
          <a:xfrm>
            <a:off x="300446" y="1853248"/>
            <a:ext cx="8946541" cy="4195481"/>
          </a:xfrm>
        </p:spPr>
        <p:txBody>
          <a:bodyPr/>
          <a:lstStyle/>
          <a:p>
            <a:r>
              <a:rPr lang="en-US" dirty="0" smtClean="0"/>
              <a:t>Implemented in 2011</a:t>
            </a:r>
          </a:p>
          <a:p>
            <a:pPr lvl="1"/>
            <a:r>
              <a:rPr lang="en-US" dirty="0" smtClean="0"/>
              <a:t>Senate Bill 1440 and Assembly Bill 2302 to “Ease Transfer Process for Students”</a:t>
            </a:r>
          </a:p>
          <a:p>
            <a:pPr lvl="1"/>
            <a:r>
              <a:rPr lang="en-US" dirty="0" smtClean="0"/>
              <a:t>Specific pathway that guarantees community college students the opportunity to transfer to a saved spot at a CSU/UC campus with junior standing (provided that student meets admission criteria specific to each institution)</a:t>
            </a:r>
          </a:p>
          <a:p>
            <a:pPr lvl="1"/>
            <a:r>
              <a:rPr lang="en-US" dirty="0" smtClean="0"/>
              <a:t>Quickest path for students to transfer between the two college systems by completing 60 semester units of specified work at a community college, and then completing 60 semester units at a CSU campus to receive a bachelor’s degree.</a:t>
            </a:r>
          </a:p>
          <a:p>
            <a:pPr lvl="1"/>
            <a:endParaRPr lang="en-US" dirty="0"/>
          </a:p>
        </p:txBody>
      </p:sp>
      <p:pic>
        <p:nvPicPr>
          <p:cNvPr id="5" name="Picture 4"/>
          <p:cNvPicPr>
            <a:picLocks noChangeAspect="1"/>
          </p:cNvPicPr>
          <p:nvPr/>
        </p:nvPicPr>
        <p:blipFill>
          <a:blip r:embed="rId3"/>
          <a:stretch>
            <a:fillRect/>
          </a:stretch>
        </p:blipFill>
        <p:spPr>
          <a:xfrm>
            <a:off x="8765930" y="4994992"/>
            <a:ext cx="3286615" cy="1715360"/>
          </a:xfrm>
          <a:prstGeom prst="rect">
            <a:avLst/>
          </a:prstGeom>
        </p:spPr>
      </p:pic>
    </p:spTree>
    <p:extLst>
      <p:ext uri="{BB962C8B-B14F-4D97-AF65-F5344CB8AC3E}">
        <p14:creationId xmlns:p14="http://schemas.microsoft.com/office/powerpoint/2010/main" val="89062336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 Degree for </a:t>
            </a:r>
            <a:r>
              <a:rPr lang="en-US" dirty="0" smtClean="0"/>
              <a:t>Transfer</a:t>
            </a:r>
            <a:br>
              <a:rPr lang="en-US" dirty="0" smtClean="0"/>
            </a:br>
            <a:r>
              <a:rPr lang="en-US" sz="3600" dirty="0" smtClean="0"/>
              <a:t>Program Benefits</a:t>
            </a:r>
            <a:endParaRPr lang="en-US" sz="3600" dirty="0"/>
          </a:p>
        </p:txBody>
      </p:sp>
      <p:sp>
        <p:nvSpPr>
          <p:cNvPr id="3" name="Content Placeholder 2"/>
          <p:cNvSpPr>
            <a:spLocks noGrp="1"/>
          </p:cNvSpPr>
          <p:nvPr>
            <p:ph idx="1"/>
          </p:nvPr>
        </p:nvSpPr>
        <p:spPr/>
        <p:txBody>
          <a:bodyPr/>
          <a:lstStyle/>
          <a:p>
            <a:r>
              <a:rPr lang="en-US" dirty="0" smtClean="0"/>
              <a:t>Provides a clear, focused transfer pathway</a:t>
            </a:r>
          </a:p>
          <a:p>
            <a:r>
              <a:rPr lang="en-US" dirty="0" smtClean="0"/>
              <a:t>Guarantee admission into the CSU/UC system-”A Degree with </a:t>
            </a:r>
            <a:r>
              <a:rPr lang="en-US" dirty="0"/>
              <a:t>A</a:t>
            </a:r>
            <a:r>
              <a:rPr lang="en-US" dirty="0" smtClean="0"/>
              <a:t> Guarantee”</a:t>
            </a:r>
          </a:p>
          <a:p>
            <a:r>
              <a:rPr lang="en-US" dirty="0" smtClean="0"/>
              <a:t>Grants priority consideration when applying to impacted majors and/or campuses based on university capacity</a:t>
            </a:r>
          </a:p>
          <a:p>
            <a:r>
              <a:rPr lang="en-US" dirty="0" smtClean="0"/>
              <a:t>Lets students use the same GE and Major Prep courses for transfer to a CSU/UC campus </a:t>
            </a:r>
          </a:p>
          <a:p>
            <a:r>
              <a:rPr lang="en-US" dirty="0" smtClean="0"/>
              <a:t>Guarantees an associate degree in 60 semester units at a community college and a bachelors degree in 60 semester units at a CSU/UC</a:t>
            </a:r>
            <a:endParaRPr lang="en-US" dirty="0"/>
          </a:p>
        </p:txBody>
      </p:sp>
      <p:pic>
        <p:nvPicPr>
          <p:cNvPr id="4" name="Picture 3"/>
          <p:cNvPicPr>
            <a:picLocks noChangeAspect="1"/>
          </p:cNvPicPr>
          <p:nvPr/>
        </p:nvPicPr>
        <p:blipFill>
          <a:blip r:embed="rId3"/>
          <a:stretch>
            <a:fillRect/>
          </a:stretch>
        </p:blipFill>
        <p:spPr>
          <a:xfrm>
            <a:off x="8405445" y="5391634"/>
            <a:ext cx="3407729" cy="1237738"/>
          </a:xfrm>
          <a:prstGeom prst="rect">
            <a:avLst/>
          </a:prstGeom>
        </p:spPr>
      </p:pic>
    </p:spTree>
    <p:extLst>
      <p:ext uri="{BB962C8B-B14F-4D97-AF65-F5344CB8AC3E}">
        <p14:creationId xmlns:p14="http://schemas.microsoft.com/office/powerpoint/2010/main" val="3575550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 Degree for Transfer</a:t>
            </a:r>
            <a:br>
              <a:rPr lang="en-US" dirty="0"/>
            </a:br>
            <a:r>
              <a:rPr lang="en-US" sz="3600" dirty="0" smtClean="0"/>
              <a:t>California Community Colleges	</a:t>
            </a:r>
            <a:endParaRPr lang="en-US" sz="3600" dirty="0"/>
          </a:p>
        </p:txBody>
      </p:sp>
      <p:sp>
        <p:nvSpPr>
          <p:cNvPr id="3" name="Content Placeholder 2"/>
          <p:cNvSpPr>
            <a:spLocks noGrp="1"/>
          </p:cNvSpPr>
          <p:nvPr>
            <p:ph idx="1"/>
          </p:nvPr>
        </p:nvSpPr>
        <p:spPr/>
        <p:txBody>
          <a:bodyPr/>
          <a:lstStyle/>
          <a:p>
            <a:r>
              <a:rPr lang="en-US" dirty="0" smtClean="0"/>
              <a:t>More than 2.1 million students are served each year at 114 community colleges statewide, representing the largest system of higher education in the nation.</a:t>
            </a:r>
          </a:p>
          <a:p>
            <a:r>
              <a:rPr lang="en-US" dirty="0"/>
              <a:t>The number of California community college students participating in the Associate Degree for Transfer program has grown from 722 in the first year to 31,000. These degrees are now the most popular and streamlined pathway for community college students wanting to transfer to a </a:t>
            </a:r>
            <a:r>
              <a:rPr lang="en-US" dirty="0" smtClean="0"/>
              <a:t>CSU/UC </a:t>
            </a:r>
            <a:r>
              <a:rPr lang="en-US" dirty="0"/>
              <a:t>with a degree.</a:t>
            </a:r>
          </a:p>
          <a:p>
            <a:endParaRPr lang="en-US" dirty="0"/>
          </a:p>
        </p:txBody>
      </p:sp>
      <p:pic>
        <p:nvPicPr>
          <p:cNvPr id="4" name="Picture 3"/>
          <p:cNvPicPr>
            <a:picLocks noChangeAspect="1"/>
          </p:cNvPicPr>
          <p:nvPr/>
        </p:nvPicPr>
        <p:blipFill>
          <a:blip r:embed="rId3"/>
          <a:stretch>
            <a:fillRect/>
          </a:stretch>
        </p:blipFill>
        <p:spPr>
          <a:xfrm>
            <a:off x="9444446" y="4527739"/>
            <a:ext cx="2159726" cy="2165516"/>
          </a:xfrm>
          <a:prstGeom prst="rect">
            <a:avLst/>
          </a:prstGeom>
        </p:spPr>
      </p:pic>
    </p:spTree>
    <p:extLst>
      <p:ext uri="{BB962C8B-B14F-4D97-AF65-F5344CB8AC3E}">
        <p14:creationId xmlns:p14="http://schemas.microsoft.com/office/powerpoint/2010/main" val="24584399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Degree for Transfer</a:t>
            </a:r>
            <a:br>
              <a:rPr lang="en-US" dirty="0" smtClean="0"/>
            </a:br>
            <a:r>
              <a:rPr lang="en-US" sz="3600" dirty="0" smtClean="0"/>
              <a:t>AICCU</a:t>
            </a:r>
            <a:endParaRPr lang="en-US" sz="3600" dirty="0"/>
          </a:p>
        </p:txBody>
      </p:sp>
      <p:sp>
        <p:nvSpPr>
          <p:cNvPr id="3" name="Content Placeholder 2"/>
          <p:cNvSpPr>
            <a:spLocks noGrp="1"/>
          </p:cNvSpPr>
          <p:nvPr>
            <p:ph idx="1"/>
          </p:nvPr>
        </p:nvSpPr>
        <p:spPr>
          <a:xfrm>
            <a:off x="1006596" y="1764447"/>
            <a:ext cx="8946541" cy="4195481"/>
          </a:xfrm>
        </p:spPr>
        <p:txBody>
          <a:bodyPr>
            <a:normAutofit/>
          </a:bodyPr>
          <a:lstStyle/>
          <a:p>
            <a:r>
              <a:rPr lang="en-US" dirty="0" smtClean="0"/>
              <a:t>MOU signed July 25, 2018 between AICCU and California Community College Chancellors Office </a:t>
            </a:r>
          </a:p>
          <a:p>
            <a:r>
              <a:rPr lang="en-US" dirty="0" smtClean="0"/>
              <a:t>The </a:t>
            </a:r>
            <a:r>
              <a:rPr lang="en-US" dirty="0"/>
              <a:t>ADT Commitment is </a:t>
            </a:r>
            <a:r>
              <a:rPr lang="en-US" dirty="0" smtClean="0"/>
              <a:t>the Association of </a:t>
            </a:r>
            <a:r>
              <a:rPr lang="en-US" dirty="0"/>
              <a:t>Independent California </a:t>
            </a:r>
            <a:r>
              <a:rPr lang="en-US" dirty="0" smtClean="0"/>
              <a:t>Colleges </a:t>
            </a:r>
            <a:r>
              <a:rPr lang="en-US" dirty="0"/>
              <a:t>and </a:t>
            </a:r>
            <a:r>
              <a:rPr lang="en-US" dirty="0" smtClean="0"/>
              <a:t>Universities </a:t>
            </a:r>
            <a:r>
              <a:rPr lang="en-US" dirty="0"/>
              <a:t>sector’s adaptation of the ADT </a:t>
            </a:r>
            <a:r>
              <a:rPr lang="en-US" dirty="0" smtClean="0"/>
              <a:t>pathway </a:t>
            </a:r>
          </a:p>
          <a:p>
            <a:r>
              <a:rPr lang="en-US" dirty="0"/>
              <a:t>The ADT Commitment is:</a:t>
            </a:r>
          </a:p>
          <a:p>
            <a:pPr lvl="1"/>
            <a:r>
              <a:rPr lang="en-US" dirty="0"/>
              <a:t>Guaranteed admission for the ADT students meeting admission </a:t>
            </a:r>
            <a:r>
              <a:rPr lang="en-US" dirty="0" smtClean="0"/>
              <a:t>requirements</a:t>
            </a:r>
            <a:endParaRPr lang="en-US" dirty="0"/>
          </a:p>
          <a:p>
            <a:pPr lvl="1"/>
            <a:r>
              <a:rPr lang="en-US" dirty="0"/>
              <a:t>Guarantees a minimum of 60 semester/90 quarter units will </a:t>
            </a:r>
            <a:r>
              <a:rPr lang="en-US" dirty="0" smtClean="0"/>
              <a:t>transfer</a:t>
            </a:r>
            <a:endParaRPr lang="en-US" dirty="0"/>
          </a:p>
          <a:p>
            <a:pPr lvl="1"/>
            <a:r>
              <a:rPr lang="en-US" dirty="0"/>
              <a:t>Guarantees the student starts with junior </a:t>
            </a:r>
            <a:r>
              <a:rPr lang="en-US" dirty="0" smtClean="0"/>
              <a:t>standing</a:t>
            </a:r>
          </a:p>
          <a:p>
            <a:pPr lvl="1"/>
            <a:r>
              <a:rPr lang="en-US" dirty="0" smtClean="0"/>
              <a:t>Recognition of general education pattern</a:t>
            </a:r>
            <a:endParaRPr lang="en-US" dirty="0"/>
          </a:p>
          <a:p>
            <a:pPr marL="0" indent="0">
              <a:buNone/>
            </a:pPr>
            <a:endParaRPr lang="en-US" dirty="0" smtClean="0"/>
          </a:p>
        </p:txBody>
      </p:sp>
      <p:pic>
        <p:nvPicPr>
          <p:cNvPr id="4" name="Picture 3"/>
          <p:cNvPicPr>
            <a:picLocks noChangeAspect="1"/>
          </p:cNvPicPr>
          <p:nvPr/>
        </p:nvPicPr>
        <p:blipFill>
          <a:blip r:embed="rId3"/>
          <a:stretch>
            <a:fillRect/>
          </a:stretch>
        </p:blipFill>
        <p:spPr>
          <a:xfrm>
            <a:off x="8282965" y="5274128"/>
            <a:ext cx="3533775" cy="1371600"/>
          </a:xfrm>
          <a:prstGeom prst="rect">
            <a:avLst/>
          </a:prstGeom>
        </p:spPr>
      </p:pic>
    </p:spTree>
    <p:extLst>
      <p:ext uri="{BB962C8B-B14F-4D97-AF65-F5344CB8AC3E}">
        <p14:creationId xmlns:p14="http://schemas.microsoft.com/office/powerpoint/2010/main" val="35858990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Associate Degree for Transfer</a:t>
            </a:r>
            <a:br>
              <a:rPr lang="en-US" dirty="0"/>
            </a:br>
            <a:r>
              <a:rPr lang="en-US" sz="3600" dirty="0"/>
              <a:t>AICCU</a:t>
            </a:r>
          </a:p>
        </p:txBody>
      </p:sp>
      <p:sp>
        <p:nvSpPr>
          <p:cNvPr id="3" name="Content Placeholder 2"/>
          <p:cNvSpPr>
            <a:spLocks noGrp="1"/>
          </p:cNvSpPr>
          <p:nvPr>
            <p:ph idx="1"/>
          </p:nvPr>
        </p:nvSpPr>
        <p:spPr/>
        <p:txBody>
          <a:bodyPr/>
          <a:lstStyle/>
          <a:p>
            <a:r>
              <a:rPr lang="en-US" dirty="0" smtClean="0"/>
              <a:t>40 Participating independent, non-profit CA universities</a:t>
            </a:r>
          </a:p>
          <a:p>
            <a:r>
              <a:rPr lang="en-US" dirty="0"/>
              <a:t>Unlike </a:t>
            </a:r>
            <a:r>
              <a:rPr lang="en-US" dirty="0" smtClean="0"/>
              <a:t>CSU/UC, </a:t>
            </a:r>
            <a:r>
              <a:rPr lang="en-US" dirty="0"/>
              <a:t>AICCU institutions are not part of a system and each campus has its own admission and graduation </a:t>
            </a:r>
            <a:r>
              <a:rPr lang="en-US" dirty="0" smtClean="0"/>
              <a:t>requirements</a:t>
            </a:r>
            <a:endParaRPr lang="en-US" dirty="0"/>
          </a:p>
          <a:p>
            <a:r>
              <a:rPr lang="en-US" dirty="0"/>
              <a:t>If an ADT transfer student meets all the requirements of admission to a participating institution, admission is guaranteed to that </a:t>
            </a:r>
            <a:r>
              <a:rPr lang="en-US" i="1" dirty="0"/>
              <a:t>college</a:t>
            </a:r>
            <a:r>
              <a:rPr lang="en-US" dirty="0"/>
              <a:t> as opposed to a </a:t>
            </a:r>
            <a:r>
              <a:rPr lang="en-US" dirty="0" smtClean="0"/>
              <a:t>system</a:t>
            </a:r>
          </a:p>
          <a:p>
            <a:r>
              <a:rPr lang="en-US" dirty="0" smtClean="0">
                <a:hlinkClick r:id="rId3"/>
              </a:rPr>
              <a:t>List of participating schools and majors accepted</a:t>
            </a:r>
            <a:endParaRPr lang="en-US" dirty="0" smtClean="0"/>
          </a:p>
          <a:p>
            <a:r>
              <a:rPr lang="en-US" dirty="0" smtClean="0"/>
              <a:t>New website July </a:t>
            </a:r>
            <a:r>
              <a:rPr lang="en-US" dirty="0"/>
              <a:t>2019 http://adegreewithaguarantee.com/</a:t>
            </a:r>
          </a:p>
        </p:txBody>
      </p:sp>
    </p:spTree>
    <p:extLst>
      <p:ext uri="{BB962C8B-B14F-4D97-AF65-F5344CB8AC3E}">
        <p14:creationId xmlns:p14="http://schemas.microsoft.com/office/powerpoint/2010/main" val="29612157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Misconceptions About Private Institutions</a:t>
            </a:r>
            <a:endParaRPr lang="en-US" dirty="0"/>
          </a:p>
        </p:txBody>
      </p:sp>
      <p:sp>
        <p:nvSpPr>
          <p:cNvPr id="3" name="Content Placeholder 2"/>
          <p:cNvSpPr>
            <a:spLocks noGrp="1"/>
          </p:cNvSpPr>
          <p:nvPr>
            <p:ph idx="1"/>
          </p:nvPr>
        </p:nvSpPr>
        <p:spPr/>
        <p:txBody>
          <a:bodyPr/>
          <a:lstStyle/>
          <a:p>
            <a:r>
              <a:rPr lang="en-US" dirty="0" smtClean="0"/>
              <a:t>“Too expensive” – you’d be surprised how affordable a private college can be and all offer some form of financial aid.  Often cost may be less than a 4-year college/university.  Additionally, it is easier to get the classes you need so that you can graduate in a timely manner and be employed sooner.</a:t>
            </a:r>
          </a:p>
          <a:p>
            <a:r>
              <a:rPr lang="en-US" dirty="0" smtClean="0"/>
              <a:t>“Student body lacks diversity” – students at independent colleges/universities are incredibly diverse and reflect the diversity of California.</a:t>
            </a:r>
          </a:p>
          <a:p>
            <a:r>
              <a:rPr lang="en-US" dirty="0" smtClean="0"/>
              <a:t>“All private colleges are elite” – many different types of private colleges that meet the academic needs of all types of students.</a:t>
            </a:r>
          </a:p>
          <a:p>
            <a:r>
              <a:rPr lang="en-US" smtClean="0"/>
              <a:t>“I </a:t>
            </a:r>
            <a:r>
              <a:rPr lang="en-US" dirty="0" smtClean="0"/>
              <a:t>want/need to stay close </a:t>
            </a:r>
            <a:r>
              <a:rPr lang="en-US" smtClean="0"/>
              <a:t>to home” </a:t>
            </a:r>
            <a:r>
              <a:rPr lang="en-US" dirty="0" smtClean="0"/>
              <a:t>– there are over 80 independent colleges &amp; universities throughout California.</a:t>
            </a:r>
            <a:endParaRPr lang="en-US" dirty="0"/>
          </a:p>
        </p:txBody>
      </p:sp>
    </p:spTree>
    <p:extLst>
      <p:ext uri="{BB962C8B-B14F-4D97-AF65-F5344CB8AC3E}">
        <p14:creationId xmlns:p14="http://schemas.microsoft.com/office/powerpoint/2010/main" val="244441210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Associate Degree for Transfer</a:t>
            </a:r>
            <a:endParaRPr lang="en-US" dirty="0"/>
          </a:p>
        </p:txBody>
      </p:sp>
      <p:sp>
        <p:nvSpPr>
          <p:cNvPr id="3" name="Content Placeholder 2"/>
          <p:cNvSpPr>
            <a:spLocks noGrp="1"/>
          </p:cNvSpPr>
          <p:nvPr>
            <p:ph idx="1"/>
          </p:nvPr>
        </p:nvSpPr>
        <p:spPr/>
        <p:txBody>
          <a:bodyPr/>
          <a:lstStyle/>
          <a:p>
            <a:r>
              <a:rPr lang="en-US" dirty="0" smtClean="0"/>
              <a:t>Discussion </a:t>
            </a:r>
            <a:endParaRPr lang="en-US" dirty="0"/>
          </a:p>
        </p:txBody>
      </p:sp>
    </p:spTree>
    <p:extLst>
      <p:ext uri="{BB962C8B-B14F-4D97-AF65-F5344CB8AC3E}">
        <p14:creationId xmlns:p14="http://schemas.microsoft.com/office/powerpoint/2010/main" val="189501475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Template>
  <TotalTime>3350</TotalTime>
  <Words>787</Words>
  <Application>Microsoft Office PowerPoint</Application>
  <PresentationFormat>Widescreen</PresentationFormat>
  <Paragraphs>60</Paragraphs>
  <Slides>9</Slides>
  <Notes>6</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vt:lpstr>
      <vt:lpstr>Calibri</vt:lpstr>
      <vt:lpstr>Century Gothic</vt:lpstr>
      <vt:lpstr>Wingdings 3</vt:lpstr>
      <vt:lpstr>Ion</vt:lpstr>
      <vt:lpstr>Bridging the Gap: Exploring the Associate Degree for Transfer, Guided Pathways, and the Role of Private and Independent Colleges</vt:lpstr>
      <vt:lpstr>PowerPoint Presentation</vt:lpstr>
      <vt:lpstr>Associate Degree for Transfer History</vt:lpstr>
      <vt:lpstr>Associate Degree for Transfer Program Benefits</vt:lpstr>
      <vt:lpstr>Associate Degree for Transfer California Community Colleges </vt:lpstr>
      <vt:lpstr>Associate Degree for Transfer AICCU</vt:lpstr>
      <vt:lpstr>Associate Degree for Transfer AICCU</vt:lpstr>
      <vt:lpstr>Misconceptions About Private Institutions</vt:lpstr>
      <vt:lpstr>Associate Degree for Transfer</vt:lpstr>
    </vt:vector>
  </TitlesOfParts>
  <Company>University of Redlands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Bridging the Gap: Exploring the Associate Degree for Transfer, Guided Pathways, and the Role of Private and Independent Colleges</dc:title>
  <dc:creator>Webb, Kylie</dc:creator>
  <cp:lastModifiedBy>Debbie Austin</cp:lastModifiedBy>
  <cp:revision>37</cp:revision>
  <cp:lastPrinted>2019-03-11T20:17:03Z</cp:lastPrinted>
  <dcterms:created xsi:type="dcterms:W3CDTF">2019-03-06T04:18:31Z</dcterms:created>
  <dcterms:modified xsi:type="dcterms:W3CDTF">2019-03-15T19:15:05Z</dcterms:modified>
</cp:coreProperties>
</file>