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6" r:id="rId3"/>
    <p:sldId id="267" r:id="rId4"/>
    <p:sldId id="276" r:id="rId5"/>
    <p:sldId id="277" r:id="rId6"/>
    <p:sldId id="259" r:id="rId7"/>
    <p:sldId id="261" r:id="rId8"/>
    <p:sldId id="258" r:id="rId9"/>
    <p:sldId id="262" r:id="rId10"/>
    <p:sldId id="263" r:id="rId11"/>
    <p:sldId id="272" r:id="rId12"/>
    <p:sldId id="278" r:id="rId13"/>
    <p:sldId id="269" r:id="rId14"/>
    <p:sldId id="270" r:id="rId15"/>
    <p:sldId id="273" r:id="rId16"/>
    <p:sldId id="271" r:id="rId17"/>
    <p:sldId id="268" r:id="rId18"/>
    <p:sldId id="275" r:id="rId19"/>
    <p:sldId id="264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BC40B-6238-4FB9-85B1-0EB03C6E2148}">
          <p14:sldIdLst>
            <p14:sldId id="256"/>
            <p14:sldId id="266"/>
            <p14:sldId id="267"/>
            <p14:sldId id="276"/>
            <p14:sldId id="277"/>
            <p14:sldId id="259"/>
            <p14:sldId id="261"/>
            <p14:sldId id="258"/>
            <p14:sldId id="262"/>
            <p14:sldId id="263"/>
            <p14:sldId id="272"/>
            <p14:sldId id="278"/>
            <p14:sldId id="269"/>
            <p14:sldId id="270"/>
            <p14:sldId id="273"/>
            <p14:sldId id="271"/>
            <p14:sldId id="268"/>
            <p14:sldId id="275"/>
            <p14:sldId id="264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Graduation Rates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 Verne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4 Years</c:v>
                </c:pt>
                <c:pt idx="1">
                  <c:v>6 Years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AICCU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4 Years</c:v>
                </c:pt>
                <c:pt idx="1">
                  <c:v>6 Years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</c:v>
                </c:pt>
                <c:pt idx="1">
                  <c:v>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CSU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4 Years</c:v>
                </c:pt>
                <c:pt idx="1">
                  <c:v>6 Years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64000"/>
        <c:axId val="35349248"/>
      </c:barChart>
      <c:catAx>
        <c:axId val="92064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*Comparable based on admission standards; AICCU 2013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5349248"/>
        <c:crosses val="autoZero"/>
        <c:auto val="1"/>
        <c:lblAlgn val="ctr"/>
        <c:lblOffset val="100"/>
        <c:noMultiLvlLbl val="0"/>
      </c:catAx>
      <c:valAx>
        <c:axId val="35349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64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67457-4F0B-4F48-807D-1D904838BC62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2AF36-B264-4F46-B483-CB1CB8B85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Subtract your financial aid from costs above:</a:t>
            </a:r>
          </a:p>
          <a:p>
            <a:r>
              <a:rPr lang="en-US" dirty="0" smtClean="0"/>
              <a:t>Pell</a:t>
            </a:r>
            <a:r>
              <a:rPr lang="en-US" baseline="0" dirty="0" smtClean="0"/>
              <a:t> Grant (full) last year : $5,550</a:t>
            </a:r>
          </a:p>
          <a:p>
            <a:r>
              <a:rPr lang="en-US" baseline="0" dirty="0" smtClean="0"/>
              <a:t>Cal Grant A: approx $9,000</a:t>
            </a:r>
          </a:p>
          <a:p>
            <a:r>
              <a:rPr lang="en-US" baseline="0" dirty="0" smtClean="0"/>
              <a:t>Average La Verne merit and need-based grants = $16,000</a:t>
            </a:r>
          </a:p>
          <a:p>
            <a:r>
              <a:rPr lang="en-US" baseline="0" dirty="0" smtClean="0"/>
              <a:t>Everything added above = $30,550, which almost covers all of tuition, plus any external scholarships and loans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AF36-B264-4F46-B483-CB1CB8B850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2008 incoming transfers</a:t>
            </a:r>
            <a:r>
              <a:rPr lang="en-US" baseline="0" dirty="0" smtClean="0"/>
              <a:t> – 68% graduated in 4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AF36-B264-4F46-B483-CB1CB8B850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3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54A99-E84F-4F5F-9D91-4A7F31C2D3A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A4F3-4C16-4A16-8701-BEF93F93D91E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laverne.edu/admission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D8D7-81C0-44C3-A760-9A0643832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9B5961-B9D4-41DF-96A5-67F3C15E301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69F7B6-7CE3-4448-8CAB-0A8170D7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verne.edu/transf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coleman2@lavern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9761"/>
          </a:xfrm>
        </p:spPr>
        <p:txBody>
          <a:bodyPr/>
          <a:lstStyle/>
          <a:p>
            <a:r>
              <a:rPr lang="en-US" dirty="0" smtClean="0"/>
              <a:t>University of La Verne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772400" cy="1199704"/>
          </a:xfrm>
        </p:spPr>
        <p:txBody>
          <a:bodyPr/>
          <a:lstStyle/>
          <a:p>
            <a:r>
              <a:rPr lang="en-US" dirty="0" smtClean="0"/>
              <a:t>Private Schools Presentation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791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/>
                </a:solidFill>
              </a:rPr>
              <a:t>Candyce Coleman, 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b="1" dirty="0" smtClean="0">
                <a:solidFill>
                  <a:schemeClr val="accent5"/>
                </a:solidFill>
              </a:rPr>
              <a:t>Associate Director of Transfer Admission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5" name="Picture 4" descr="ULV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257800"/>
            <a:ext cx="1054608" cy="138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Attainable</a:t>
            </a:r>
            <a:endParaRPr lang="en-US" dirty="0"/>
          </a:p>
        </p:txBody>
      </p:sp>
      <p:graphicFrame>
        <p:nvGraphicFramePr>
          <p:cNvPr id="6" name="Chart 5" descr="Comparable based on admission standards. 2014-15 AICCU" title="Graduation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01785"/>
              </p:ext>
            </p:extLst>
          </p:nvPr>
        </p:nvGraphicFramePr>
        <p:xfrm>
          <a:off x="1333500" y="1600200"/>
          <a:ext cx="72009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Fast Facts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1"/>
          </p:nvPr>
        </p:nvSpPr>
        <p:spPr>
          <a:xfrm>
            <a:off x="838200" y="1066800"/>
            <a:ext cx="7696200" cy="5105400"/>
          </a:xfrm>
        </p:spPr>
        <p:txBody>
          <a:bodyPr/>
          <a:lstStyle/>
          <a:p>
            <a:pPr eaLnBrk="1" hangingPunct="1"/>
            <a:endParaRPr lang="en-US" sz="2000" dirty="0" smtClean="0">
              <a:latin typeface="Garamond" pitchFamily="18" charset="0"/>
            </a:endParaRPr>
          </a:p>
          <a:p>
            <a:r>
              <a:rPr lang="en-US" sz="2000" dirty="0" smtClean="0"/>
              <a:t>Average </a:t>
            </a:r>
            <a:r>
              <a:rPr lang="en-US" sz="2000" dirty="0"/>
              <a:t>class size: </a:t>
            </a:r>
            <a:r>
              <a:rPr lang="en-US" sz="2000" dirty="0" smtClean="0"/>
              <a:t>19</a:t>
            </a:r>
          </a:p>
          <a:p>
            <a:r>
              <a:rPr lang="en-US" sz="2000" dirty="0" smtClean="0"/>
              <a:t>Founded </a:t>
            </a:r>
            <a:r>
              <a:rPr lang="en-US" sz="2000" dirty="0"/>
              <a:t>in </a:t>
            </a:r>
            <a:r>
              <a:rPr lang="en-US" sz="2000" dirty="0" smtClean="0"/>
              <a:t>1891</a:t>
            </a:r>
          </a:p>
          <a:p>
            <a:r>
              <a:rPr lang="en-US" sz="2000" dirty="0" smtClean="0"/>
              <a:t>Student </a:t>
            </a:r>
            <a:r>
              <a:rPr lang="en-US" sz="2000" dirty="0"/>
              <a:t>to faculty ratio: </a:t>
            </a:r>
            <a:r>
              <a:rPr lang="en-US" sz="2000" dirty="0" smtClean="0"/>
              <a:t>13:1</a:t>
            </a:r>
          </a:p>
          <a:p>
            <a:r>
              <a:rPr lang="en-US" sz="2000" dirty="0" smtClean="0"/>
              <a:t>50 </a:t>
            </a:r>
            <a:r>
              <a:rPr lang="en-US" sz="2000" dirty="0"/>
              <a:t>academic </a:t>
            </a:r>
            <a:r>
              <a:rPr lang="en-US" sz="2000" dirty="0" smtClean="0"/>
              <a:t>majors</a:t>
            </a:r>
          </a:p>
          <a:p>
            <a:r>
              <a:rPr lang="en-US" sz="2000" dirty="0" smtClean="0"/>
              <a:t>2,864 </a:t>
            </a:r>
            <a:r>
              <a:rPr lang="en-US" sz="2000" dirty="0"/>
              <a:t>traditional undergraduate students </a:t>
            </a:r>
            <a:endParaRPr lang="en-US" sz="2000" dirty="0" smtClean="0"/>
          </a:p>
          <a:p>
            <a:r>
              <a:rPr lang="en-US" sz="2000" dirty="0" smtClean="0"/>
              <a:t>40</a:t>
            </a:r>
            <a:r>
              <a:rPr lang="en-US" sz="2000" dirty="0"/>
              <a:t>% of students are first </a:t>
            </a:r>
            <a:r>
              <a:rPr lang="en-US" sz="2000" dirty="0" smtClean="0"/>
              <a:t>generation</a:t>
            </a:r>
          </a:p>
          <a:p>
            <a:r>
              <a:rPr lang="en-US" sz="2000" dirty="0" smtClean="0"/>
              <a:t>Top </a:t>
            </a:r>
            <a:r>
              <a:rPr lang="en-US" sz="2000" dirty="0"/>
              <a:t>11% of safest institutions </a:t>
            </a:r>
            <a:r>
              <a:rPr lang="en-US" sz="2000" dirty="0" smtClean="0"/>
              <a:t>nationally</a:t>
            </a:r>
          </a:p>
          <a:p>
            <a:r>
              <a:rPr lang="en-US" sz="2000" dirty="0" smtClean="0"/>
              <a:t>Western </a:t>
            </a:r>
            <a:r>
              <a:rPr lang="en-US" sz="2000" dirty="0"/>
              <a:t>Association of Schools and Colleges (WASC) accredited</a:t>
            </a:r>
          </a:p>
          <a:p>
            <a:endParaRPr lang="en-US" dirty="0" smtClean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971800" cy="457200"/>
          </a:xfrm>
          <a:noFill/>
        </p:spPr>
        <p:txBody>
          <a:bodyPr/>
          <a:lstStyle/>
          <a:p>
            <a:r>
              <a:rPr lang="en-US" smtClean="0"/>
              <a:t>laverne.edu/admission</a:t>
            </a:r>
          </a:p>
        </p:txBody>
      </p:sp>
    </p:spTree>
    <p:extLst>
      <p:ext uri="{BB962C8B-B14F-4D97-AF65-F5344CB8AC3E}">
        <p14:creationId xmlns:p14="http://schemas.microsoft.com/office/powerpoint/2010/main" val="38787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Average transfer GPA: </a:t>
            </a:r>
            <a:r>
              <a:rPr lang="en-US" sz="2600" dirty="0" smtClean="0"/>
              <a:t>3.12</a:t>
            </a:r>
          </a:p>
          <a:p>
            <a:r>
              <a:rPr lang="en-US" sz="2600" dirty="0" smtClean="0"/>
              <a:t>Average </a:t>
            </a:r>
            <a:r>
              <a:rPr lang="en-US" sz="2600" dirty="0"/>
              <a:t>size of incoming fall transfer class: </a:t>
            </a:r>
            <a:r>
              <a:rPr lang="en-US" sz="2600" dirty="0" smtClean="0"/>
              <a:t>200</a:t>
            </a:r>
          </a:p>
          <a:p>
            <a:r>
              <a:rPr lang="en-US" sz="2600" dirty="0" smtClean="0"/>
              <a:t>Average Transfer Acceptance </a:t>
            </a:r>
            <a:r>
              <a:rPr lang="en-US" sz="2600" dirty="0"/>
              <a:t>rate: </a:t>
            </a:r>
            <a:r>
              <a:rPr lang="en-US" sz="2600" dirty="0" smtClean="0"/>
              <a:t>45%</a:t>
            </a:r>
          </a:p>
          <a:p>
            <a:r>
              <a:rPr lang="en-US" sz="2600" dirty="0" smtClean="0"/>
              <a:t>Top </a:t>
            </a:r>
            <a:r>
              <a:rPr lang="en-US" sz="2600" dirty="0"/>
              <a:t>majors of transfer students: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900" dirty="0"/>
              <a:t>Psychology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900" dirty="0"/>
              <a:t>Business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900" dirty="0"/>
              <a:t> Kinesiology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900" dirty="0"/>
              <a:t>Communications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900" dirty="0"/>
              <a:t> Educational Studies/Child Development</a:t>
            </a:r>
          </a:p>
          <a:p>
            <a:r>
              <a:rPr lang="en-US" sz="2600" dirty="0"/>
              <a:t>Where most of our students transfer from: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1900" dirty="0"/>
              <a:t>Citrus College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1900" dirty="0"/>
              <a:t>Mt. San Antonio College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1900" dirty="0"/>
              <a:t>Chaffey College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1900" dirty="0"/>
              <a:t>Pasadena City College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5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22514" y="1166018"/>
            <a:ext cx="8229600" cy="4525963"/>
          </a:xfrm>
        </p:spPr>
        <p:txBody>
          <a:bodyPr/>
          <a:lstStyle/>
          <a:p>
            <a:r>
              <a:rPr lang="en-US" dirty="0" smtClean="0"/>
              <a:t>Close to 1/3 of students live on campus in one of four residence halls</a:t>
            </a:r>
          </a:p>
          <a:p>
            <a:r>
              <a:rPr lang="en-US" dirty="0" smtClean="0"/>
              <a:t>1/3 live off campus with family</a:t>
            </a:r>
          </a:p>
          <a:p>
            <a:r>
              <a:rPr lang="en-US" dirty="0" smtClean="0"/>
              <a:t>1/3 live off campus with friends</a:t>
            </a:r>
          </a:p>
          <a:p>
            <a:r>
              <a:rPr lang="en-US" dirty="0" smtClean="0"/>
              <a:t>Priority housing deadline: May 1(for fall)</a:t>
            </a:r>
          </a:p>
        </p:txBody>
      </p:sp>
      <p:pic>
        <p:nvPicPr>
          <p:cNvPr id="5" name="Picture 5" descr="http://sites.laverne.edu/housing/files/2011/11/La-Verne-University-final-work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81400"/>
            <a:ext cx="5437760" cy="306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94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76800" cy="2785872"/>
          </a:xfrm>
        </p:spPr>
        <p:txBody>
          <a:bodyPr/>
          <a:lstStyle/>
          <a:p>
            <a:r>
              <a:rPr lang="en-US" dirty="0" smtClean="0"/>
              <a:t>80+Clubs </a:t>
            </a:r>
            <a:r>
              <a:rPr lang="en-US" dirty="0" smtClean="0"/>
              <a:t>and Org’s</a:t>
            </a:r>
          </a:p>
          <a:p>
            <a:r>
              <a:rPr lang="en-US" dirty="0" smtClean="0"/>
              <a:t>Sororities &amp; Fraternities</a:t>
            </a:r>
          </a:p>
          <a:p>
            <a:r>
              <a:rPr lang="en-US" dirty="0" smtClean="0"/>
              <a:t>Study Abroad</a:t>
            </a:r>
          </a:p>
          <a:p>
            <a:r>
              <a:rPr lang="en-US" dirty="0" smtClean="0"/>
              <a:t>Performing Arts</a:t>
            </a:r>
          </a:p>
          <a:p>
            <a:r>
              <a:rPr lang="en-US" dirty="0" smtClean="0"/>
              <a:t>Community 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Life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14800"/>
            <a:ext cx="780288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29" y="1066800"/>
            <a:ext cx="3450998" cy="2577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014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52400"/>
            <a:ext cx="77724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Athletics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838200" y="1676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609600" y="1447915"/>
            <a:ext cx="2362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latin typeface="Garamond" pitchFamily="18" charset="0"/>
              </a:rPr>
              <a:t>Men’s Sports</a:t>
            </a:r>
            <a:r>
              <a:rPr lang="en-US" b="1" u="sng">
                <a:latin typeface="Garamond" pitchFamily="18" charset="0"/>
              </a:rPr>
              <a:t> </a:t>
            </a:r>
            <a:r>
              <a:rPr lang="en-US" b="1">
                <a:latin typeface="Garamond" pitchFamily="18" charset="0"/>
              </a:rPr>
              <a:t>            </a:t>
            </a:r>
            <a:r>
              <a:rPr lang="en-US">
                <a:latin typeface="Garamond" pitchFamily="18" charset="0"/>
              </a:rPr>
              <a:t>Baseball                         Basketball                         Cross Country                   Football                                Golf                                  Soccer                               Swimming &amp; Diving          Track &amp; Field </a:t>
            </a:r>
            <a:br>
              <a:rPr lang="en-US">
                <a:latin typeface="Garamond" pitchFamily="18" charset="0"/>
              </a:rPr>
            </a:br>
            <a:r>
              <a:rPr lang="en-US">
                <a:latin typeface="Garamond" pitchFamily="18" charset="0"/>
              </a:rPr>
              <a:t>Water Polo</a:t>
            </a: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6553200" y="1461362"/>
            <a:ext cx="2438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latin typeface="Garamond" pitchFamily="18" charset="0"/>
              </a:rPr>
              <a:t>Women’s Sports</a:t>
            </a:r>
            <a:r>
              <a:rPr lang="en-US" b="1" u="sng" dirty="0">
                <a:latin typeface="Garamond" pitchFamily="18" charset="0"/>
              </a:rPr>
              <a:t>             </a:t>
            </a:r>
            <a:r>
              <a:rPr lang="en-US" dirty="0">
                <a:latin typeface="Garamond" pitchFamily="18" charset="0"/>
              </a:rPr>
              <a:t>Basketball                         Cross Country    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Golf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Soccer                                 </a:t>
            </a:r>
            <a:r>
              <a:rPr lang="en-US" dirty="0">
                <a:latin typeface="Garamond" pitchFamily="18" charset="0"/>
              </a:rPr>
              <a:t>Softball                                Swimming &amp; Diving            Tennis                                Track &amp; Field                      Volleyball                           Water Polo</a:t>
            </a:r>
          </a:p>
        </p:txBody>
      </p:sp>
      <p:pic>
        <p:nvPicPr>
          <p:cNvPr id="1331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00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629400" y="6400800"/>
            <a:ext cx="2971800" cy="457200"/>
          </a:xfrm>
          <a:noFill/>
        </p:spPr>
        <p:txBody>
          <a:bodyPr/>
          <a:lstStyle/>
          <a:p>
            <a:r>
              <a:rPr lang="en-US" smtClean="0"/>
              <a:t>laverne.edu/admission</a:t>
            </a:r>
          </a:p>
        </p:txBody>
      </p:sp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67200"/>
            <a:ext cx="28432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13" y="4749800"/>
            <a:ext cx="22415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927600"/>
            <a:ext cx="21986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65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Enhancement Center</a:t>
            </a:r>
          </a:p>
          <a:p>
            <a:r>
              <a:rPr lang="en-US" dirty="0" smtClean="0"/>
              <a:t>Career Services</a:t>
            </a:r>
          </a:p>
          <a:p>
            <a:r>
              <a:rPr lang="en-US" dirty="0" smtClean="0"/>
              <a:t>Student Health Services</a:t>
            </a:r>
          </a:p>
          <a:p>
            <a:r>
              <a:rPr lang="en-US" dirty="0" smtClean="0"/>
              <a:t>Counseling &amp; Psychological Services</a:t>
            </a:r>
          </a:p>
          <a:p>
            <a:r>
              <a:rPr lang="en-US" dirty="0" smtClean="0"/>
              <a:t>Disable Student Services Department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2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of a 2.7 GPA</a:t>
            </a:r>
          </a:p>
          <a:p>
            <a:r>
              <a:rPr lang="en-US" dirty="0" smtClean="0"/>
              <a:t>At least 28 transferable semester units</a:t>
            </a:r>
          </a:p>
          <a:p>
            <a:r>
              <a:rPr lang="en-US" dirty="0" smtClean="0"/>
              <a:t>College-level English </a:t>
            </a:r>
          </a:p>
          <a:p>
            <a:r>
              <a:rPr lang="en-US" dirty="0" smtClean="0"/>
              <a:t>College-level math recommended</a:t>
            </a:r>
          </a:p>
          <a:p>
            <a:r>
              <a:rPr lang="en-US" dirty="0" smtClean="0"/>
              <a:t>No more than 88 semester units will transfer</a:t>
            </a:r>
          </a:p>
          <a:p>
            <a:r>
              <a:rPr lang="en-US" dirty="0" smtClean="0"/>
              <a:t>Transferable units: </a:t>
            </a:r>
            <a:r>
              <a:rPr lang="en-US" i="1" dirty="0" smtClean="0">
                <a:hlinkClick r:id="rId2"/>
              </a:rPr>
              <a:t>www.laverne.edu/transfer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Verne Transfer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an IGETC, CSU or La Verne gen </a:t>
            </a:r>
            <a:r>
              <a:rPr lang="en-US" dirty="0" err="1" smtClean="0"/>
              <a:t>ed</a:t>
            </a:r>
            <a:r>
              <a:rPr lang="en-US" dirty="0" smtClean="0"/>
              <a:t> plan </a:t>
            </a:r>
          </a:p>
          <a:p>
            <a:pPr lvl="1"/>
            <a:r>
              <a:rPr lang="en-US" dirty="0" smtClean="0"/>
              <a:t>“Certified” IGETC / CSU = all gen </a:t>
            </a:r>
            <a:r>
              <a:rPr lang="en-US" dirty="0" err="1" smtClean="0"/>
              <a:t>ed</a:t>
            </a:r>
            <a:r>
              <a:rPr lang="en-US" dirty="0" smtClean="0"/>
              <a:t> complete </a:t>
            </a:r>
          </a:p>
          <a:p>
            <a:pPr lvl="2"/>
            <a:r>
              <a:rPr lang="en-US" dirty="0" smtClean="0"/>
              <a:t>Exceptions: potential foreign language and La Verne Values courses</a:t>
            </a:r>
          </a:p>
          <a:p>
            <a:pPr lvl="1"/>
            <a:r>
              <a:rPr lang="en-US" dirty="0" smtClean="0"/>
              <a:t>Any courses from IGETC or CSU general education plan are guaranteed to transfer</a:t>
            </a:r>
          </a:p>
          <a:p>
            <a:r>
              <a:rPr lang="en-US" dirty="0" smtClean="0"/>
              <a:t>Max </a:t>
            </a:r>
            <a:r>
              <a:rPr lang="en-US" dirty="0"/>
              <a:t>of 88 units will transfer to La Verne</a:t>
            </a:r>
          </a:p>
          <a:p>
            <a:r>
              <a:rPr lang="en-US" dirty="0" smtClean="0"/>
              <a:t>Minimum of 44 residency units at La Verne</a:t>
            </a:r>
          </a:p>
          <a:p>
            <a:r>
              <a:rPr lang="en-US" dirty="0" smtClean="0"/>
              <a:t>Transfer Report given after admitted</a:t>
            </a:r>
          </a:p>
          <a:p>
            <a:pPr lvl="1"/>
            <a:r>
              <a:rPr lang="en-US" dirty="0" smtClean="0"/>
              <a:t>Determines what gen </a:t>
            </a:r>
            <a:r>
              <a:rPr lang="en-US" dirty="0" err="1" smtClean="0"/>
              <a:t>ed</a:t>
            </a:r>
            <a:r>
              <a:rPr lang="en-US" dirty="0" smtClean="0"/>
              <a:t> will transfer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Transferable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 Application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1"/>
            <a:ext cx="8229600" cy="2667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Apply online: Common Application or La Verne Application</a:t>
            </a:r>
          </a:p>
          <a:p>
            <a:r>
              <a:rPr lang="en-US" sz="2400" dirty="0" smtClean="0"/>
              <a:t>Essay</a:t>
            </a:r>
          </a:p>
          <a:p>
            <a:pPr eaLnBrk="1" hangingPunct="1"/>
            <a:r>
              <a:rPr lang="en-US" sz="2400" dirty="0" smtClean="0"/>
              <a:t>Official Transcripts</a:t>
            </a:r>
          </a:p>
          <a:p>
            <a:pPr eaLnBrk="1" hangingPunct="1"/>
            <a:r>
              <a:rPr lang="en-US" sz="2400" dirty="0" smtClean="0"/>
              <a:t>Letter of Recommendation</a:t>
            </a:r>
          </a:p>
          <a:p>
            <a:pPr eaLnBrk="1" hangingPunct="1"/>
            <a:r>
              <a:rPr lang="en-US" sz="2400" dirty="0" smtClean="0"/>
              <a:t>$50 Application Fee or NACAC Fee Waiver</a:t>
            </a:r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200" dirty="0" smtClean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0" y="6248400"/>
            <a:ext cx="2971800" cy="457200"/>
          </a:xfrm>
        </p:spPr>
        <p:txBody>
          <a:bodyPr/>
          <a:lstStyle/>
          <a:p>
            <a:pPr>
              <a:defRPr/>
            </a:pPr>
            <a:r>
              <a:rPr lang="en-US" sz="1100" dirty="0">
                <a:latin typeface="+mj-lt"/>
              </a:rPr>
              <a:t>laverne.edu/admission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5029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Fall Priority Application Deadline: April 1 </a:t>
            </a:r>
          </a:p>
          <a:p>
            <a:r>
              <a:rPr lang="en-US" sz="2400" dirty="0"/>
              <a:t>Spring Priority Application Deadline: December 1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925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Affordable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Personal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Attainable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308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800" b="1" dirty="0" smtClean="0">
                <a:solidFill>
                  <a:schemeClr val="tx1"/>
                </a:solidFill>
                <a:latin typeface="Baskerville Old Face" pitchFamily="18" charset="0"/>
              </a:rPr>
              <a:t>Contact Information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419600" y="2057400"/>
            <a:ext cx="441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Garamond" pitchFamily="18" charset="0"/>
              </a:rPr>
              <a:t>Candyce Coleman</a:t>
            </a:r>
            <a:br>
              <a:rPr lang="en-US" sz="2400" b="1" dirty="0" smtClean="0">
                <a:latin typeface="Garamond" pitchFamily="18" charset="0"/>
              </a:rPr>
            </a:br>
            <a:r>
              <a:rPr lang="en-US" sz="2400" dirty="0" smtClean="0">
                <a:latin typeface="Garamond" pitchFamily="18" charset="0"/>
              </a:rPr>
              <a:t>Office </a:t>
            </a:r>
            <a:r>
              <a:rPr lang="en-US" sz="2400" dirty="0">
                <a:latin typeface="Garamond" pitchFamily="18" charset="0"/>
              </a:rPr>
              <a:t>of Admission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dirty="0">
                <a:latin typeface="Garamond" pitchFamily="18" charset="0"/>
              </a:rPr>
              <a:t>University of La Verne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dirty="0">
                <a:latin typeface="Garamond" pitchFamily="18" charset="0"/>
              </a:rPr>
              <a:t>1950 Third Street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dirty="0">
                <a:latin typeface="Garamond" pitchFamily="18" charset="0"/>
              </a:rPr>
              <a:t>La Verne, California 91750 </a:t>
            </a:r>
          </a:p>
          <a:p>
            <a:r>
              <a:rPr lang="en-US" sz="2400" dirty="0">
                <a:latin typeface="Garamond" pitchFamily="18" charset="0"/>
              </a:rPr>
              <a:t/>
            </a:r>
            <a:br>
              <a:rPr lang="en-US" sz="2400" dirty="0">
                <a:latin typeface="Garamond" pitchFamily="18" charset="0"/>
              </a:rPr>
            </a:br>
            <a:r>
              <a:rPr lang="en-US" sz="2400" b="1" dirty="0">
                <a:latin typeface="Garamond" pitchFamily="18" charset="0"/>
              </a:rPr>
              <a:t>Phone:</a:t>
            </a:r>
            <a:r>
              <a:rPr lang="en-US" sz="2400" dirty="0">
                <a:latin typeface="Garamond" pitchFamily="18" charset="0"/>
              </a:rPr>
              <a:t> (909) 392-2800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b="1" dirty="0">
                <a:latin typeface="Garamond" pitchFamily="18" charset="0"/>
              </a:rPr>
              <a:t>Toll Free:</a:t>
            </a:r>
            <a:r>
              <a:rPr lang="en-US" sz="2400" dirty="0">
                <a:latin typeface="Garamond" pitchFamily="18" charset="0"/>
              </a:rPr>
              <a:t> (800) 876-4858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b="1" dirty="0">
                <a:latin typeface="Garamond" pitchFamily="18" charset="0"/>
              </a:rPr>
              <a:t>Fax:</a:t>
            </a:r>
            <a:r>
              <a:rPr lang="en-US" sz="2400" dirty="0">
                <a:latin typeface="Garamond" pitchFamily="18" charset="0"/>
              </a:rPr>
              <a:t> (909) 392-2714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b="1" dirty="0">
                <a:latin typeface="Garamond" pitchFamily="18" charset="0"/>
              </a:rPr>
              <a:t>E-mail: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  <a:hlinkClick r:id="rId3"/>
              </a:rPr>
              <a:t>ccoleman2@laverne.edu</a:t>
            </a:r>
            <a:r>
              <a:rPr lang="en-US" sz="2400" dirty="0" smtClean="0">
                <a:latin typeface="Garamond" pitchFamily="18" charset="0"/>
              </a:rPr>
              <a:t> 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b="1" dirty="0">
                <a:latin typeface="Garamond" pitchFamily="18" charset="0"/>
              </a:rPr>
              <a:t>Web: </a:t>
            </a:r>
            <a:r>
              <a:rPr lang="en-US" sz="2400" u="sng" dirty="0">
                <a:solidFill>
                  <a:srgbClr val="C00000"/>
                </a:solidFill>
                <a:latin typeface="Garamond" pitchFamily="18" charset="0"/>
              </a:rPr>
              <a:t>laverne.edu/admission </a:t>
            </a:r>
            <a:endParaRPr lang="en-US" sz="2400" u="sng" dirty="0" smtClean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US" sz="2400" u="sng" dirty="0" smtClean="0">
                <a:solidFill>
                  <a:srgbClr val="C00000"/>
                </a:solidFill>
                <a:latin typeface="Garamond" pitchFamily="18" charset="0"/>
              </a:rPr>
              <a:t>www.laverne.edu/transfer</a:t>
            </a:r>
            <a:endParaRPr lang="en-US" sz="2400" u="sng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laverne.edu/admission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905000"/>
            <a:ext cx="2743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44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Despite higher costs at private institutions, these colleges and universities typically provide more institutional aid than public universities.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8264" y="3048000"/>
            <a:ext cx="7946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at Independent California Colleges &amp; Universities  (AICCU):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86% receive some sort of  financial </a:t>
            </a:r>
            <a:r>
              <a:rPr lang="en-US" sz="2400" dirty="0"/>
              <a:t>aid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79</a:t>
            </a:r>
            <a:r>
              <a:rPr lang="en-US" sz="2400" dirty="0"/>
              <a:t>% receive institutional 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Despite higher costs at private institutions, these colleges and universities typically provide more institutional aid than public universities.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8264" y="3048000"/>
            <a:ext cx="7946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at Independent California Colleges &amp; Universities  (AICCU):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86% receive some sort of  financial </a:t>
            </a:r>
            <a:r>
              <a:rPr lang="en-US" sz="2400" dirty="0"/>
              <a:t>aid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79</a:t>
            </a:r>
            <a:r>
              <a:rPr lang="en-US" sz="2400" dirty="0"/>
              <a:t>% receive institutional 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Despite higher costs at private institutions, these colleges and universities typically provide more institutional aid than public universities.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8264" y="3048000"/>
            <a:ext cx="7946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at Independent California Colleges &amp; Universities  (AICCU):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86% receive some sort of  financial </a:t>
            </a:r>
            <a:r>
              <a:rPr lang="en-US" sz="2400" dirty="0"/>
              <a:t>aid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79</a:t>
            </a:r>
            <a:r>
              <a:rPr lang="en-US" sz="2400" dirty="0"/>
              <a:t>% receive institutional 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06552" y="277368"/>
            <a:ext cx="8229600" cy="1143000"/>
          </a:xfrm>
        </p:spPr>
        <p:txBody>
          <a:bodyPr/>
          <a:lstStyle/>
          <a:p>
            <a:r>
              <a:rPr lang="en-US" dirty="0" smtClean="0"/>
              <a:t>Affordable – La Verne Aid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52400" y="1371600"/>
            <a:ext cx="41148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State and Federal</a:t>
            </a:r>
            <a:endParaRPr lang="en-US" dirty="0" smtClean="0"/>
          </a:p>
          <a:p>
            <a:pPr lvl="1"/>
            <a:r>
              <a:rPr lang="en-US" dirty="0" smtClean="0"/>
              <a:t>Pell Grant - $5,730</a:t>
            </a:r>
          </a:p>
          <a:p>
            <a:pPr lvl="1"/>
            <a:r>
              <a:rPr lang="en-US" dirty="0" smtClean="0"/>
              <a:t>Cal Grant - </a:t>
            </a:r>
            <a:r>
              <a:rPr lang="en-US" u="sng" dirty="0" smtClean="0"/>
              <a:t>&lt;</a:t>
            </a:r>
            <a:r>
              <a:rPr lang="en-US" dirty="0" smtClean="0"/>
              <a:t>$9,408</a:t>
            </a:r>
          </a:p>
          <a:p>
            <a:pPr lvl="1"/>
            <a:r>
              <a:rPr lang="en-US" dirty="0" smtClean="0"/>
              <a:t>Loans</a:t>
            </a:r>
          </a:p>
          <a:p>
            <a:pPr lvl="1"/>
            <a:r>
              <a:rPr lang="en-US" dirty="0" smtClean="0"/>
              <a:t>Work Study 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52400" y="3581400"/>
            <a:ext cx="9220200" cy="236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La Verne Grants</a:t>
            </a:r>
            <a:endParaRPr lang="en-US" dirty="0" smtClean="0"/>
          </a:p>
          <a:p>
            <a:pPr lvl="1"/>
            <a:r>
              <a:rPr lang="en-US" dirty="0" smtClean="0"/>
              <a:t>Merit-based grants: Up to $14,000 per year for transfers</a:t>
            </a:r>
          </a:p>
          <a:p>
            <a:pPr lvl="2"/>
            <a:r>
              <a:rPr lang="en-US" dirty="0" smtClean="0"/>
              <a:t>3.22 GPA and Above = $14,000</a:t>
            </a:r>
          </a:p>
          <a:p>
            <a:pPr lvl="2"/>
            <a:r>
              <a:rPr lang="en-US" dirty="0" smtClean="0"/>
              <a:t>3.21 – 2.88 = $11,000</a:t>
            </a:r>
          </a:p>
          <a:p>
            <a:pPr lvl="2"/>
            <a:r>
              <a:rPr lang="en-US" dirty="0" smtClean="0"/>
              <a:t>2.70 – 2.87 = $6,000</a:t>
            </a:r>
          </a:p>
          <a:p>
            <a:pPr lvl="1"/>
            <a:r>
              <a:rPr lang="en-US" sz="2200" dirty="0" smtClean="0"/>
              <a:t>Need-based grants: based on FAFSA</a:t>
            </a:r>
          </a:p>
          <a:p>
            <a:pPr lvl="1"/>
            <a:r>
              <a:rPr lang="en-US" sz="2200" dirty="0" smtClean="0"/>
              <a:t>Performance Scholarships: $25,000 per year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Verne Cost </a:t>
            </a:r>
            <a:r>
              <a:rPr lang="en-US" sz="3200" dirty="0" smtClean="0"/>
              <a:t>(</a:t>
            </a:r>
            <a:r>
              <a:rPr lang="en-US" sz="3200" dirty="0" smtClean="0"/>
              <a:t>2016-17)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65242"/>
              </p:ext>
            </p:extLst>
          </p:nvPr>
        </p:nvGraphicFramePr>
        <p:xfrm>
          <a:off x="316006" y="2194560"/>
          <a:ext cx="6096000" cy="1463040"/>
        </p:xfrm>
        <a:graphic>
          <a:graphicData uri="http://schemas.openxmlformats.org/drawingml/2006/table">
            <a:tbl>
              <a:tblPr/>
              <a:tblGrid>
                <a:gridCol w="2895600"/>
                <a:gridCol w="32004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Direct</a:t>
                      </a:r>
                      <a:r>
                        <a:rPr lang="en-US" b="1" baseline="0" dirty="0" smtClean="0"/>
                        <a:t> Costs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Tuition and Fees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$39,900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Room and Board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$13,730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Total Direct Cost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$53,630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9600" y="579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Payment Plans Available!</a:t>
            </a:r>
            <a:endParaRPr lang="en-US" dirty="0"/>
          </a:p>
        </p:txBody>
      </p:sp>
      <p:pic>
        <p:nvPicPr>
          <p:cNvPr id="12" name="Picture 11" descr="RS14181_  JHILLPHOTO-164-lpr (Larg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752600"/>
            <a:ext cx="2525117" cy="3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 marL="109728" indent="0">
              <a:lnSpc>
                <a:spcPct val="90000"/>
              </a:lnSpc>
              <a:buNone/>
            </a:pPr>
            <a:r>
              <a:rPr lang="en-US" sz="2800" dirty="0"/>
              <a:t>Private </a:t>
            </a:r>
            <a:r>
              <a:rPr lang="en-US" sz="2800" dirty="0" smtClean="0"/>
              <a:t>schools tend </a:t>
            </a:r>
            <a:r>
              <a:rPr lang="en-US" sz="2800" dirty="0"/>
              <a:t>to be </a:t>
            </a:r>
            <a:r>
              <a:rPr lang="en-US" sz="2800" dirty="0" smtClean="0"/>
              <a:t>significantly smaller: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Smaller classrooms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13:1 </a:t>
            </a:r>
            <a:r>
              <a:rPr lang="en-US" sz="2400" dirty="0" smtClean="0"/>
              <a:t>student to faculty ratio at La Verne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Average class size has 19 </a:t>
            </a:r>
            <a:r>
              <a:rPr lang="en-US" sz="2400" dirty="0" smtClean="0"/>
              <a:t>students</a:t>
            </a:r>
          </a:p>
          <a:p>
            <a:pPr lvl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Students often have greater opportunities available to them within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90000"/>
              </a:lnSpc>
              <a:buNone/>
            </a:pPr>
            <a:r>
              <a:rPr lang="en-US" sz="2800" dirty="0"/>
              <a:t>Application </a:t>
            </a:r>
            <a:r>
              <a:rPr lang="en-US" sz="2800" dirty="0" smtClean="0"/>
              <a:t>Review: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Most private schools review applications holistically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We take the time to read the application Exceptions can be made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006B54"/>
      </a:dk1>
      <a:lt1>
        <a:sysClr val="window" lastClr="FFFFFF"/>
      </a:lt1>
      <a:dk2>
        <a:srgbClr val="006B54"/>
      </a:dk2>
      <a:lt2>
        <a:srgbClr val="D2D2D2"/>
      </a:lt2>
      <a:accent1>
        <a:srgbClr val="006B54"/>
      </a:accent1>
      <a:accent2>
        <a:srgbClr val="006B54"/>
      </a:accent2>
      <a:accent3>
        <a:srgbClr val="FF5800"/>
      </a:accent3>
      <a:accent4>
        <a:srgbClr val="006B54"/>
      </a:accent4>
      <a:accent5>
        <a:srgbClr val="FF5800"/>
      </a:accent5>
      <a:accent6>
        <a:srgbClr val="FF5800"/>
      </a:accent6>
      <a:hlink>
        <a:srgbClr val="000000"/>
      </a:hlink>
      <a:folHlink>
        <a:srgbClr val="00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919</TotalTime>
  <Words>722</Words>
  <Application>Microsoft Office PowerPoint</Application>
  <PresentationFormat>On-screen Show (4:3)</PresentationFormat>
  <Paragraphs>149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University of La Verne</vt:lpstr>
      <vt:lpstr>Affordable  Personal  Attainable</vt:lpstr>
      <vt:lpstr>Affordable</vt:lpstr>
      <vt:lpstr>Affordable</vt:lpstr>
      <vt:lpstr>Affordable</vt:lpstr>
      <vt:lpstr>Affordable – La Verne Aid</vt:lpstr>
      <vt:lpstr>La Verne Cost (2016-17)</vt:lpstr>
      <vt:lpstr>Personal</vt:lpstr>
      <vt:lpstr>Personal</vt:lpstr>
      <vt:lpstr>Attainable</vt:lpstr>
      <vt:lpstr>Fast Facts</vt:lpstr>
      <vt:lpstr>Transfer Facts</vt:lpstr>
      <vt:lpstr>Housing</vt:lpstr>
      <vt:lpstr>Student Life</vt:lpstr>
      <vt:lpstr> Athletics</vt:lpstr>
      <vt:lpstr>Student Services</vt:lpstr>
      <vt:lpstr>La Verne Transfer Requirements</vt:lpstr>
      <vt:lpstr>Transferable Units</vt:lpstr>
      <vt:lpstr>Transfer Application</vt:lpstr>
      <vt:lpstr>Contact Information</vt:lpstr>
    </vt:vector>
  </TitlesOfParts>
  <Company>university of laverne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La Verne</dc:title>
  <dc:creator>ccoleman2</dc:creator>
  <cp:lastModifiedBy>Candyce Coleman</cp:lastModifiedBy>
  <cp:revision>71</cp:revision>
  <dcterms:created xsi:type="dcterms:W3CDTF">2012-06-21T22:47:36Z</dcterms:created>
  <dcterms:modified xsi:type="dcterms:W3CDTF">2016-03-14T21:23:02Z</dcterms:modified>
</cp:coreProperties>
</file>